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61" r:id="rId3"/>
    <p:sldId id="258" r:id="rId4"/>
    <p:sldId id="259" r:id="rId5"/>
    <p:sldId id="274" r:id="rId6"/>
    <p:sldId id="272" r:id="rId7"/>
    <p:sldId id="273" r:id="rId8"/>
    <p:sldId id="262" r:id="rId9"/>
    <p:sldId id="27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60" r:id="rId18"/>
    <p:sldId id="276" r:id="rId19"/>
    <p:sldId id="284" r:id="rId20"/>
    <p:sldId id="283" r:id="rId21"/>
    <p:sldId id="286" r:id="rId22"/>
    <p:sldId id="287" r:id="rId23"/>
    <p:sldId id="289" r:id="rId24"/>
    <p:sldId id="275" r:id="rId25"/>
    <p:sldId id="282" r:id="rId26"/>
    <p:sldId id="285" r:id="rId27"/>
    <p:sldId id="277" r:id="rId28"/>
    <p:sldId id="280" r:id="rId29"/>
    <p:sldId id="281" r:id="rId30"/>
    <p:sldId id="290" r:id="rId31"/>
    <p:sldId id="278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43920595533499"/>
          <c:y val="9.8591549295774641E-2"/>
          <c:w val="0.57750745936927905"/>
          <c:h val="0.63849765258215962"/>
        </c:manualLayout>
      </c:layout>
      <c:lineChart>
        <c:grouping val="standard"/>
        <c:varyColors val="0"/>
        <c:ser>
          <c:idx val="1"/>
          <c:order val="0"/>
          <c:tx>
            <c:strRef>
              <c:f>'Графики (осн)'!$B$16</c:f>
              <c:strCache>
                <c:ptCount val="1"/>
                <c:pt idx="0">
                  <c:v>Модель, "Торнадо"</c:v>
                </c:pt>
              </c:strCache>
            </c:strRef>
          </c:tx>
          <c:spPr>
            <a:ln w="40018">
              <a:solidFill>
                <a:srgbClr val="FF0000"/>
              </a:solidFill>
              <a:prstDash val="solid"/>
            </a:ln>
          </c:spPr>
          <c:marker>
            <c:symbol val="square"/>
            <c:size val="11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'Графики (осн)'!$A$17:$A$24</c:f>
              <c:numCache>
                <c:formatCode>General</c:formatCode>
                <c:ptCount val="3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</c:numCache>
            </c:numRef>
          </c:cat>
          <c:val>
            <c:numRef>
              <c:f>'Графики (осн)'!$B$17:$B$24</c:f>
              <c:numCache>
                <c:formatCode>0.0</c:formatCode>
                <c:ptCount val="3"/>
                <c:pt idx="0">
                  <c:v>6.1511257304695555</c:v>
                </c:pt>
                <c:pt idx="1">
                  <c:v>5.6160920793069868</c:v>
                </c:pt>
                <c:pt idx="2">
                  <c:v>5.2593339585689884</c:v>
                </c:pt>
              </c:numCache>
            </c:numRef>
          </c:val>
          <c:smooth val="0"/>
        </c:ser>
        <c:ser>
          <c:idx val="5"/>
          <c:order val="1"/>
          <c:tx>
            <c:strRef>
              <c:f>'Графики (осн)'!$C$16</c:f>
              <c:strCache>
                <c:ptCount val="1"/>
                <c:pt idx="0">
                  <c:v>Идеал, "Торнадо"</c:v>
                </c:pt>
              </c:strCache>
            </c:strRef>
          </c:tx>
          <c:spPr>
            <a:ln w="40018">
              <a:solidFill>
                <a:srgbClr val="800000"/>
              </a:solidFill>
              <a:prstDash val="solid"/>
            </a:ln>
          </c:spPr>
          <c:marker>
            <c:symbol val="circle"/>
            <c:size val="11"/>
            <c:spPr>
              <a:solidFill>
                <a:srgbClr val="80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cat>
            <c:numRef>
              <c:f>'Графики (осн)'!$A$17:$A$24</c:f>
              <c:numCache>
                <c:formatCode>General</c:formatCode>
                <c:ptCount val="3"/>
                <c:pt idx="0">
                  <c:v>64</c:v>
                </c:pt>
                <c:pt idx="1">
                  <c:v>128</c:v>
                </c:pt>
                <c:pt idx="2">
                  <c:v>256</c:v>
                </c:pt>
              </c:numCache>
            </c:numRef>
          </c:cat>
          <c:val>
            <c:numRef>
              <c:f>'Графики (осн)'!$C$17:$C$21</c:f>
              <c:numCache>
                <c:formatCode>0.0</c:formatCode>
                <c:ptCount val="3"/>
                <c:pt idx="0">
                  <c:v>6.1511257304695555</c:v>
                </c:pt>
                <c:pt idx="1">
                  <c:v>5.4579785499096101</c:v>
                </c:pt>
                <c:pt idx="2">
                  <c:v>4.7648313693496647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'Графики (осн)'!$D$16</c:f>
              <c:strCache>
                <c:ptCount val="1"/>
                <c:pt idx="0">
                  <c:v>Модель, "Альтикс"</c:v>
                </c:pt>
              </c:strCache>
            </c:strRef>
          </c:tx>
          <c:spPr>
            <a:ln w="40018">
              <a:solidFill>
                <a:srgbClr val="008000"/>
              </a:solidFill>
              <a:prstDash val="solid"/>
            </a:ln>
          </c:spPr>
          <c:marker>
            <c:symbol val="diamond"/>
            <c:size val="11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val>
            <c:numRef>
              <c:f>'Графики (осн)'!$D$17:$D$21</c:f>
              <c:numCache>
                <c:formatCode>0.0</c:formatCode>
                <c:ptCount val="3"/>
                <c:pt idx="0">
                  <c:v>6.6093492431673804</c:v>
                </c:pt>
                <c:pt idx="1">
                  <c:v>6.0544393462693709</c:v>
                </c:pt>
                <c:pt idx="2">
                  <c:v>5.3752784076841653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'Графики (осн)'!$E$16</c:f>
              <c:strCache>
                <c:ptCount val="1"/>
                <c:pt idx="0">
                  <c:v>Идеал, "Альтикс"</c:v>
                </c:pt>
              </c:strCache>
            </c:strRef>
          </c:tx>
          <c:spPr>
            <a:ln w="40018">
              <a:solidFill>
                <a:srgbClr val="000080"/>
              </a:solidFill>
              <a:prstDash val="solid"/>
            </a:ln>
          </c:spPr>
          <c:marker>
            <c:symbol val="triangle"/>
            <c:size val="11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val>
            <c:numRef>
              <c:f>'Графики (осн)'!$E$17:$E$21</c:f>
              <c:numCache>
                <c:formatCode>0.0</c:formatCode>
                <c:ptCount val="3"/>
                <c:pt idx="0">
                  <c:v>6.6093492431673804</c:v>
                </c:pt>
                <c:pt idx="1">
                  <c:v>5.916202062607435</c:v>
                </c:pt>
                <c:pt idx="2">
                  <c:v>5.2230548820474896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8298512"/>
        <c:axId val="1378294704"/>
      </c:lineChart>
      <c:catAx>
        <c:axId val="1378298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5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Число ядер</a:t>
                </a:r>
              </a:p>
            </c:rich>
          </c:tx>
          <c:layout>
            <c:manualLayout>
              <c:xMode val="edge"/>
              <c:yMode val="edge"/>
              <c:x val="0.34101644706978235"/>
              <c:y val="0.84979740411978377"/>
            </c:manualLayout>
          </c:layout>
          <c:overlay val="0"/>
          <c:spPr>
            <a:noFill/>
            <a:ln w="400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50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5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78294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378294704"/>
        <c:scaling>
          <c:orientation val="minMax"/>
          <c:min val="4.5"/>
        </c:scaling>
        <c:delete val="0"/>
        <c:axPos val="l"/>
        <c:majorGridlines>
          <c:spPr>
            <a:ln w="500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57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ru-RU"/>
                  <a:t>Время, </a:t>
                </a:r>
                <a:r>
                  <a:rPr lang="en-US"/>
                  <a:t>ln (</a:t>
                </a:r>
                <a:r>
                  <a:rPr lang="ru-RU"/>
                  <a:t>сек)</a:t>
                </a:r>
              </a:p>
            </c:rich>
          </c:tx>
          <c:layout>
            <c:manualLayout>
              <c:xMode val="edge"/>
              <c:yMode val="edge"/>
              <c:x val="1.2406947890818859E-2"/>
              <c:y val="0.20657276995305165"/>
            </c:manualLayout>
          </c:layout>
          <c:overlay val="0"/>
          <c:spPr>
            <a:noFill/>
            <a:ln w="40018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50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57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378298512"/>
        <c:crosses val="autoZero"/>
        <c:crossBetween val="between"/>
      </c:valAx>
      <c:spPr>
        <a:noFill/>
        <a:ln w="20009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499789466667075"/>
          <c:y val="9.7037179853008096E-2"/>
          <c:w val="0.27003927055030241"/>
          <c:h val="0.65413651892925728"/>
        </c:manualLayout>
      </c:layout>
      <c:overlay val="0"/>
      <c:spPr>
        <a:solidFill>
          <a:srgbClr val="FFFFFF"/>
        </a:solidFill>
        <a:ln w="5002">
          <a:solidFill>
            <a:srgbClr val="000000"/>
          </a:solidFill>
          <a:prstDash val="solid"/>
        </a:ln>
      </c:spPr>
      <c:txPr>
        <a:bodyPr/>
        <a:lstStyle/>
        <a:p>
          <a:pPr>
            <a:defRPr sz="1339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5002">
      <a:solidFill>
        <a:srgbClr val="000000"/>
      </a:solidFill>
      <a:prstDash val="solid"/>
    </a:ln>
  </c:spPr>
  <c:txPr>
    <a:bodyPr/>
    <a:lstStyle/>
    <a:p>
      <a:pPr>
        <a:defRPr sz="1457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0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9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6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0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5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3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4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Haga clic para modificar el estilo de título del patrón</a:t>
            </a:r>
            <a:endParaRPr lang="ru-RU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Haga clic para modificar el estilo de texto del patrón</a:t>
            </a:r>
          </a:p>
          <a:p>
            <a:pPr lvl="1"/>
            <a:r>
              <a:rPr lang="ru-RU" smtClean="0"/>
              <a:t>Segundo nivel</a:t>
            </a:r>
          </a:p>
          <a:p>
            <a:pPr lvl="2"/>
            <a:r>
              <a:rPr lang="ru-RU" smtClean="0"/>
              <a:t>Tercer nivel</a:t>
            </a:r>
          </a:p>
          <a:p>
            <a:pPr lvl="3"/>
            <a:r>
              <a:rPr lang="ru-RU" smtClean="0"/>
              <a:t>Cuarto nivel</a:t>
            </a:r>
          </a:p>
          <a:p>
            <a:pPr lvl="4"/>
            <a:r>
              <a:rPr lang="ru-RU" smtClean="0"/>
              <a:t>Quinto nivel</a:t>
            </a:r>
            <a:endParaRPr lang="ru-RU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19A56-FB82-48ED-9FB8-0A160FED55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FA40F-7C5A-4DEF-AC5D-B8EE667158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3959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m-community.eu/index.php?menuid=174&amp;reporeid=26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m-community.eu/namelist-tool/namelist-tool_portal/index.htm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lm-community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330" t="13386" r="37199" b="67411"/>
          <a:stretch/>
        </p:blipFill>
        <p:spPr>
          <a:xfrm>
            <a:off x="112542" y="5134708"/>
            <a:ext cx="9144000" cy="1606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cs typeface="Aharoni" panose="02010803020104030203" pitchFamily="2" charset="-79"/>
              </a:rPr>
              <a:t>Региональное моделирование климата и экстремальных явлений погоды – использование суперкомпьютерных технологий</a:t>
            </a:r>
          </a:p>
          <a:p>
            <a:pPr algn="ctr"/>
            <a:endParaRPr lang="ru-RU" sz="3600" b="1" dirty="0" smtClean="0">
              <a:cs typeface="Aharoni" panose="02010803020104030203" pitchFamily="2" charset="-79"/>
            </a:endParaRPr>
          </a:p>
          <a:p>
            <a:pPr algn="ctr"/>
            <a:r>
              <a:rPr lang="ru-RU" sz="2800" u="sng" dirty="0" err="1" smtClean="0">
                <a:cs typeface="Aharoni" panose="02010803020104030203" pitchFamily="2" charset="-79"/>
              </a:rPr>
              <a:t>с.н.с</a:t>
            </a:r>
            <a:r>
              <a:rPr lang="ru-RU" sz="2800" u="sng" dirty="0" smtClean="0">
                <a:cs typeface="Aharoni" panose="02010803020104030203" pitchFamily="2" charset="-79"/>
              </a:rPr>
              <a:t>. </a:t>
            </a:r>
            <a:r>
              <a:rPr lang="ru-RU" sz="2800" u="sng" dirty="0" err="1" smtClean="0">
                <a:cs typeface="Aharoni" panose="02010803020104030203" pitchFamily="2" charset="-79"/>
              </a:rPr>
              <a:t>к.г.н</a:t>
            </a:r>
            <a:r>
              <a:rPr lang="ru-RU" sz="2800" u="sng" dirty="0" smtClean="0">
                <a:cs typeface="Aharoni" panose="02010803020104030203" pitchFamily="2" charset="-79"/>
              </a:rPr>
              <a:t>. Платонов В.С.</a:t>
            </a:r>
            <a:r>
              <a:rPr lang="ru-RU" sz="2800" dirty="0" smtClean="0">
                <a:cs typeface="Aharoni" panose="02010803020104030203" pitchFamily="2" charset="-79"/>
              </a:rPr>
              <a:t>, проф. </a:t>
            </a:r>
            <a:r>
              <a:rPr lang="ru-RU" sz="2800" dirty="0" err="1" smtClean="0">
                <a:cs typeface="Aharoni" panose="02010803020104030203" pitchFamily="2" charset="-79"/>
              </a:rPr>
              <a:t>д.г.н</a:t>
            </a:r>
            <a:r>
              <a:rPr lang="ru-RU" sz="2800" dirty="0" smtClean="0">
                <a:cs typeface="Aharoni" panose="02010803020104030203" pitchFamily="2" charset="-79"/>
              </a:rPr>
              <a:t>. Кислов А.В., </a:t>
            </a:r>
            <a:r>
              <a:rPr lang="ru-RU" sz="2800" dirty="0" err="1" smtClean="0">
                <a:cs typeface="Aharoni" panose="02010803020104030203" pitchFamily="2" charset="-79"/>
              </a:rPr>
              <a:t>м.н.с</a:t>
            </a:r>
            <a:r>
              <a:rPr lang="ru-RU" sz="2800" dirty="0" smtClean="0">
                <a:cs typeface="Aharoni" panose="02010803020104030203" pitchFamily="2" charset="-79"/>
              </a:rPr>
              <a:t>. Варенцов М.И., </a:t>
            </a:r>
            <a:r>
              <a:rPr lang="ru-RU" sz="2800" dirty="0" err="1" smtClean="0">
                <a:cs typeface="Aharoni" panose="02010803020104030203" pitchFamily="2" charset="-79"/>
              </a:rPr>
              <a:t>ст.преп</a:t>
            </a:r>
            <a:r>
              <a:rPr lang="ru-RU" sz="2800" dirty="0" smtClean="0">
                <a:cs typeface="Aharoni" panose="02010803020104030203" pitchFamily="2" charset="-79"/>
              </a:rPr>
              <a:t>. </a:t>
            </a:r>
            <a:r>
              <a:rPr lang="ru-RU" sz="2800" dirty="0" err="1">
                <a:cs typeface="Aharoni" panose="02010803020104030203" pitchFamily="2" charset="-79"/>
              </a:rPr>
              <a:t>к</a:t>
            </a:r>
            <a:r>
              <a:rPr lang="ru-RU" sz="2800" dirty="0" err="1" smtClean="0">
                <a:cs typeface="Aharoni" panose="02010803020104030203" pitchFamily="2" charset="-79"/>
              </a:rPr>
              <a:t>.г.н</a:t>
            </a:r>
            <a:r>
              <a:rPr lang="ru-RU" sz="2800" dirty="0" smtClean="0">
                <a:cs typeface="Aharoni" panose="02010803020104030203" pitchFamily="2" charset="-79"/>
              </a:rPr>
              <a:t>. Константинов П.И., проф. д.ф.-м.н. Ривин Г.С.</a:t>
            </a:r>
            <a:endParaRPr lang="en-US" sz="2800" dirty="0" smtClean="0">
              <a:cs typeface="Aharoni" panose="02010803020104030203" pitchFamily="2" charset="-79"/>
            </a:endParaRPr>
          </a:p>
          <a:p>
            <a:pPr algn="ctr"/>
            <a:endParaRPr lang="en-US" sz="2800" dirty="0">
              <a:cs typeface="Aharoni" panose="02010803020104030203" pitchFamily="2" charset="-79"/>
            </a:endParaRPr>
          </a:p>
          <a:p>
            <a:pPr algn="ctr"/>
            <a:r>
              <a:rPr lang="ru-RU" sz="2000" b="1" dirty="0" smtClean="0">
                <a:cs typeface="Aharoni" panose="02010803020104030203" pitchFamily="2" charset="-79"/>
              </a:rPr>
              <a:t>Кафедра метеорологии и климатологии, Географический факультет МГУ имени </a:t>
            </a:r>
            <a:r>
              <a:rPr lang="ru-RU" sz="2000" b="1" dirty="0" err="1" smtClean="0">
                <a:cs typeface="Aharoni" panose="02010803020104030203" pitchFamily="2" charset="-79"/>
              </a:rPr>
              <a:t>М.В.Ломоносова</a:t>
            </a:r>
            <a:endParaRPr lang="ru-RU" b="1" dirty="0">
              <a:cs typeface="Aharoni" panose="02010803020104030203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86947" y="5134708"/>
            <a:ext cx="300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/>
              <a:t>Проект </a:t>
            </a:r>
            <a:r>
              <a:rPr lang="en-US" b="1" i="1" dirty="0" err="1"/>
              <a:t>Octoshell</a:t>
            </a:r>
            <a:r>
              <a:rPr lang="en-US" b="1" i="1" dirty="0"/>
              <a:t>: </a:t>
            </a:r>
            <a:r>
              <a:rPr lang="en-US" b="1" i="1" dirty="0" err="1"/>
              <a:t>vplatonov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5447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81581"/>
            <a:ext cx="4889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Переменные модели заданы </a:t>
            </a:r>
            <a:r>
              <a:rPr lang="ru-RU" sz="2000" i="1" u="sng" dirty="0"/>
              <a:t>по вертикали на сетке Лоренца</a:t>
            </a:r>
            <a:r>
              <a:rPr lang="ru-RU" sz="2000" dirty="0"/>
              <a:t> </a:t>
            </a:r>
            <a:r>
              <a:rPr lang="ru-RU" sz="2000" dirty="0"/>
              <a:t>и </a:t>
            </a:r>
            <a:r>
              <a:rPr lang="ru-RU" sz="2000" i="1" u="sng" dirty="0"/>
              <a:t>по горизонтали на сетке типа C</a:t>
            </a:r>
            <a:r>
              <a:rPr lang="ru-RU" sz="2000" dirty="0"/>
              <a:t> по классификации </a:t>
            </a:r>
            <a:r>
              <a:rPr lang="ru-RU" sz="2000" dirty="0" err="1" smtClean="0"/>
              <a:t>Аракавы</a:t>
            </a:r>
            <a:r>
              <a:rPr lang="ru-RU" sz="2000" dirty="0" smtClean="0"/>
              <a:t> (</a:t>
            </a:r>
            <a:r>
              <a:rPr lang="ru-RU" sz="2000" dirty="0"/>
              <a:t>скаляры </a:t>
            </a:r>
            <a:r>
              <a:rPr lang="ru-RU" sz="2000" dirty="0"/>
              <a:t>задаются в центрах «кубов», окружающих узел сетки, а нормальные компоненты скорости – на соответствующих гранях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2107" r="8861"/>
          <a:stretch/>
        </p:blipFill>
        <p:spPr>
          <a:xfrm>
            <a:off x="4995825" y="725995"/>
            <a:ext cx="3285887" cy="2456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4722" r="5251" b="2087"/>
          <a:stretch/>
        </p:blipFill>
        <p:spPr>
          <a:xfrm>
            <a:off x="4995825" y="3456531"/>
            <a:ext cx="3272653" cy="3314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6990" t="1255" r="4585" b="2455"/>
          <a:stretch/>
        </p:blipFill>
        <p:spPr>
          <a:xfrm>
            <a:off x="8720416" y="725995"/>
            <a:ext cx="3229597" cy="24574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l="2270" r="51113"/>
          <a:stretch/>
        </p:blipFill>
        <p:spPr>
          <a:xfrm>
            <a:off x="8538881" y="3474991"/>
            <a:ext cx="3592669" cy="3295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3374822"/>
            <a:ext cx="48275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По вертикали используется </a:t>
            </a:r>
            <a:r>
              <a:rPr lang="ru-RU" sz="2000" b="1" u="sng" dirty="0"/>
              <a:t>гибридная </a:t>
            </a:r>
            <a:r>
              <a:rPr lang="ru-RU" sz="2000" b="1" u="sng" dirty="0" smtClean="0"/>
              <a:t>координата</a:t>
            </a:r>
            <a:r>
              <a:rPr lang="en-US" sz="2000" dirty="0" smtClean="0"/>
              <a:t> (</a:t>
            </a:r>
            <a:r>
              <a:rPr lang="en-US" sz="2000" i="1" u="sng" dirty="0" smtClean="0"/>
              <a:t>Gal-Chen coordinate</a:t>
            </a:r>
            <a:r>
              <a:rPr lang="en-US" sz="2000" dirty="0" smtClean="0"/>
              <a:t>)</a:t>
            </a:r>
            <a:r>
              <a:rPr lang="ru-RU" sz="2000" dirty="0" smtClean="0"/>
              <a:t>, </a:t>
            </a:r>
            <a:r>
              <a:rPr lang="ru-RU" sz="2000" dirty="0"/>
              <a:t>равная высоте над уровнем моря для точек </a:t>
            </a:r>
            <a:r>
              <a:rPr lang="ru-RU" sz="2000" b="1" i="1" dirty="0"/>
              <a:t>выше</a:t>
            </a:r>
            <a:r>
              <a:rPr lang="ru-RU" sz="2000" i="1" dirty="0"/>
              <a:t> заданной </a:t>
            </a:r>
            <a:r>
              <a:rPr lang="ru-RU" sz="2000" i="1" dirty="0" smtClean="0"/>
              <a:t>высоты </a:t>
            </a:r>
            <a:r>
              <a:rPr lang="en-US" sz="2000" b="1" i="1" u="sng" dirty="0" err="1" smtClean="0"/>
              <a:t>z_F</a:t>
            </a:r>
            <a:r>
              <a:rPr lang="ru-RU" sz="2000" dirty="0" smtClean="0"/>
              <a:t>. </a:t>
            </a:r>
            <a:r>
              <a:rPr lang="ru-RU" sz="2000" b="1" i="1" dirty="0"/>
              <a:t>Ниже</a:t>
            </a:r>
            <a:r>
              <a:rPr lang="ru-RU" sz="2000" i="1" dirty="0"/>
              <a:t> ее она учитывает высоту поверхности над уровнем </a:t>
            </a:r>
            <a:r>
              <a:rPr lang="ru-RU" sz="2000" i="1" dirty="0" smtClean="0"/>
              <a:t>моря,</a:t>
            </a:r>
            <a:r>
              <a:rPr lang="ru-RU" sz="2000" dirty="0" smtClean="0"/>
              <a:t> </a:t>
            </a:r>
            <a:r>
              <a:rPr lang="ru-RU" sz="2000" dirty="0" smtClean="0"/>
              <a:t>подстраиваясь под орографию </a:t>
            </a:r>
            <a:r>
              <a:rPr lang="en-US" sz="2000" dirty="0" smtClean="0"/>
              <a:t>(</a:t>
            </a:r>
            <a:r>
              <a:rPr lang="en-US" sz="2000" dirty="0" err="1" smtClean="0"/>
              <a:t>Sch</a:t>
            </a:r>
            <a:r>
              <a:rPr lang="ru-RU" sz="2000" dirty="0"/>
              <a:t>ä</a:t>
            </a:r>
            <a:r>
              <a:rPr lang="en-US" sz="2000" dirty="0" smtClean="0"/>
              <a:t>r et al., 2002). </a:t>
            </a:r>
            <a:r>
              <a:rPr lang="ru-RU" sz="2000" dirty="0" smtClean="0"/>
              <a:t>Такой </a:t>
            </a:r>
            <a:r>
              <a:rPr lang="ru-RU" sz="2000" dirty="0"/>
              <a:t>подход позволяет избежать проблем, связанных с неоднородностью рельефа.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-2279"/>
            <a:ext cx="1219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Горизонтальная и вертикальная сетки модели.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7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6525" y="3132174"/>
            <a:ext cx="5719747" cy="180155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www.clm-community.eu/images/clm/clm/logo/clm_logo_clm_1151x65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/>
          <a:stretch/>
        </p:blipFill>
        <p:spPr bwMode="auto">
          <a:xfrm>
            <a:off x="3201413" y="3757631"/>
            <a:ext cx="1532236" cy="9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7519" y="3108620"/>
            <a:ext cx="1660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Модель</a:t>
            </a:r>
            <a:endParaRPr lang="en-US" sz="2000" b="1" dirty="0">
              <a:solidFill>
                <a:prstClr val="black"/>
              </a:solidFill>
            </a:endParaRPr>
          </a:p>
          <a:p>
            <a:pPr algn="ctr"/>
            <a:r>
              <a:rPr lang="en-US" sz="2000" b="1" dirty="0">
                <a:solidFill>
                  <a:prstClr val="black"/>
                </a:solidFill>
              </a:rPr>
              <a:t>COSMO-CLM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33526" y="935753"/>
            <a:ext cx="5724874" cy="15238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Начальные и граничные условия из данных глобальных моделей</a:t>
            </a:r>
            <a:endParaRPr lang="ru-RU" sz="2000" b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solidFill>
                  <a:prstClr val="black"/>
                </a:solidFill>
              </a:rPr>
              <a:t>Реанализы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(</a:t>
            </a:r>
            <a:r>
              <a:rPr lang="en-US" sz="2000" dirty="0">
                <a:solidFill>
                  <a:prstClr val="black"/>
                </a:solidFill>
              </a:rPr>
              <a:t>ERA-Interim, </a:t>
            </a:r>
            <a:r>
              <a:rPr lang="en-US" sz="2000" dirty="0" smtClean="0">
                <a:solidFill>
                  <a:prstClr val="black"/>
                </a:solidFill>
              </a:rPr>
              <a:t>NCEP</a:t>
            </a:r>
            <a:r>
              <a:rPr lang="ru-RU" sz="2000" dirty="0" smtClean="0">
                <a:solidFill>
                  <a:prstClr val="black"/>
                </a:solidFill>
              </a:rPr>
              <a:t> и др.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Климатические проекции </a:t>
            </a:r>
            <a:r>
              <a:rPr lang="en-US" sz="2000" b="1" dirty="0" smtClean="0">
                <a:solidFill>
                  <a:prstClr val="black"/>
                </a:solidFill>
              </a:rPr>
              <a:t>CMIP-5 </a:t>
            </a:r>
            <a:r>
              <a:rPr lang="ru-RU" sz="2000" dirty="0" smtClean="0">
                <a:solidFill>
                  <a:prstClr val="black"/>
                </a:solidFill>
              </a:rPr>
              <a:t>(</a:t>
            </a:r>
            <a:r>
              <a:rPr lang="ru-RU" sz="2000" dirty="0">
                <a:solidFill>
                  <a:prstClr val="black"/>
                </a:solidFill>
              </a:rPr>
              <a:t>контрольные </a:t>
            </a:r>
            <a:r>
              <a:rPr lang="ru-RU" sz="2000" dirty="0" smtClean="0">
                <a:solidFill>
                  <a:prstClr val="black"/>
                </a:solidFill>
              </a:rPr>
              <a:t>эксперименты, </a:t>
            </a:r>
            <a:r>
              <a:rPr lang="en-US" sz="2000" dirty="0" err="1" smtClean="0">
                <a:solidFill>
                  <a:prstClr val="black"/>
                </a:solidFill>
              </a:rPr>
              <a:t>RCPx.x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на период 2005 – 2100 гг.)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6" name="Picture 2" descr="model orograp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720" y="2551305"/>
            <a:ext cx="3421852" cy="249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3931" y="938759"/>
            <a:ext cx="3956311" cy="152085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Детальная информация о подстилающей поверхности</a:t>
            </a:r>
            <a:r>
              <a:rPr lang="en-US" sz="2000" b="1" dirty="0" smtClean="0">
                <a:solidFill>
                  <a:prstClr val="black"/>
                </a:solidFill>
              </a:rPr>
              <a:t> (</a:t>
            </a:r>
            <a:r>
              <a:rPr lang="ru-RU" sz="2000" b="1" dirty="0" smtClean="0">
                <a:solidFill>
                  <a:prstClr val="black"/>
                </a:solidFill>
              </a:rPr>
              <a:t>тип почвы, альбедо, рельеф, параметр шероховатости и др.</a:t>
            </a:r>
            <a:r>
              <a:rPr lang="en-US" sz="2000" b="1" dirty="0" smtClean="0">
                <a:solidFill>
                  <a:prstClr val="black"/>
                </a:solidFill>
              </a:rPr>
              <a:t>)</a:t>
            </a:r>
            <a:r>
              <a:rPr lang="ru-RU" sz="2000" b="1" dirty="0" smtClean="0">
                <a:solidFill>
                  <a:prstClr val="black"/>
                </a:solidFill>
              </a:rPr>
              <a:t> – утилита </a:t>
            </a:r>
            <a:r>
              <a:rPr lang="en-US" sz="2000" b="1" dirty="0" smtClean="0">
                <a:solidFill>
                  <a:prstClr val="black"/>
                </a:solidFill>
              </a:rPr>
              <a:t>EXTPAR</a:t>
            </a:r>
            <a:endParaRPr lang="ru-RU" sz="2000" b="1" dirty="0">
              <a:solidFill>
                <a:prstClr val="black"/>
              </a:solidFill>
            </a:endParaRPr>
          </a:p>
        </p:txBody>
      </p:sp>
      <p:cxnSp>
        <p:nvCxnSpPr>
          <p:cNvPr id="14" name="Соединительная линия уступом 13"/>
          <p:cNvCxnSpPr>
            <a:stCxn id="11" idx="2"/>
            <a:endCxn id="4" idx="0"/>
          </p:cNvCxnSpPr>
          <p:nvPr/>
        </p:nvCxnSpPr>
        <p:spPr>
          <a:xfrm rot="16200000" flipH="1">
            <a:off x="2632965" y="1998740"/>
            <a:ext cx="672556" cy="1594312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9" idx="2"/>
            <a:endCxn id="4" idx="0"/>
          </p:cNvCxnSpPr>
          <p:nvPr/>
        </p:nvCxnSpPr>
        <p:spPr>
          <a:xfrm rot="5400000">
            <a:off x="5144902" y="1081113"/>
            <a:ext cx="672558" cy="3429564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129553" y="5660081"/>
            <a:ext cx="4517814" cy="102702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Детализация начальных полей на выбранной территории с учётом данных о подстилающей поверхности</a:t>
            </a:r>
            <a:endParaRPr lang="ru-RU" sz="2000" b="1" dirty="0">
              <a:solidFill>
                <a:prstClr val="black"/>
              </a:solidFill>
            </a:endParaRPr>
          </a:p>
        </p:txBody>
      </p:sp>
      <p:cxnSp>
        <p:nvCxnSpPr>
          <p:cNvPr id="26" name="Прямая со стрелкой 25"/>
          <p:cNvCxnSpPr>
            <a:stCxn id="51" idx="1"/>
            <a:endCxn id="25" idx="3"/>
          </p:cNvCxnSpPr>
          <p:nvPr/>
        </p:nvCxnSpPr>
        <p:spPr>
          <a:xfrm flipH="1">
            <a:off x="5647367" y="5908836"/>
            <a:ext cx="978905" cy="26475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190056" y="3347479"/>
            <a:ext cx="1957149" cy="14553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</a:rPr>
              <a:t>TERRA_ML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Многоуровневая модель почвы и подстилающей поверхности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58786" y="3654481"/>
            <a:ext cx="1747059" cy="11434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ТПО и морской лед – из данных глобальной модели</a:t>
            </a:r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626272" y="5138068"/>
            <a:ext cx="3848110" cy="154153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01135" y="5246057"/>
            <a:ext cx="2129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</a:rPr>
              <a:t>Вычислительные ресурсы: СК МГУ «Ломоносов» и «Ломоносов-2»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://www.ferra.ru/images/286/2860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763" y="5494065"/>
            <a:ext cx="1659687" cy="95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Прямая со стрелкой 59"/>
          <p:cNvCxnSpPr>
            <a:stCxn id="4" idx="2"/>
            <a:endCxn id="52" idx="1"/>
          </p:cNvCxnSpPr>
          <p:nvPr/>
        </p:nvCxnSpPr>
        <p:spPr>
          <a:xfrm>
            <a:off x="3766399" y="4933733"/>
            <a:ext cx="2834736" cy="97404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74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Общая схема экспериментов с моделью </a:t>
            </a:r>
            <a:r>
              <a:rPr lang="en-US" sz="2800" b="1" dirty="0" smtClean="0">
                <a:solidFill>
                  <a:prstClr val="black"/>
                </a:solidFill>
                <a:latin typeface="+mj-lt"/>
              </a:rPr>
              <a:t>COSMO-CLM</a:t>
            </a: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 и </a:t>
            </a:r>
            <a:br>
              <a:rPr lang="ru-RU" sz="2800" b="1" dirty="0" smtClean="0">
                <a:solidFill>
                  <a:prstClr val="black"/>
                </a:solidFill>
                <a:latin typeface="+mj-lt"/>
              </a:rPr>
            </a:br>
            <a:r>
              <a:rPr lang="ru-RU" sz="2800" b="1" dirty="0" smtClean="0">
                <a:solidFill>
                  <a:prstClr val="black"/>
                </a:solidFill>
                <a:latin typeface="+mj-lt"/>
              </a:rPr>
              <a:t>используемых данных на СК «Ломоносов»</a:t>
            </a:r>
            <a:endParaRPr lang="ru-RU" sz="2400" b="1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1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r="1424"/>
          <a:stretch/>
        </p:blipFill>
        <p:spPr>
          <a:xfrm>
            <a:off x="124671" y="523220"/>
            <a:ext cx="6492274" cy="3645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683" y="0"/>
            <a:ext cx="37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>
                <a:solidFill>
                  <a:prstClr val="black"/>
                </a:solidFill>
                <a:latin typeface="+mj-lt"/>
              </a:rPr>
              <a:t>Схема </a:t>
            </a:r>
            <a:r>
              <a:rPr lang="ru-RU" sz="2800" b="1" u="sng" dirty="0" err="1">
                <a:solidFill>
                  <a:prstClr val="black"/>
                </a:solidFill>
                <a:latin typeface="+mj-lt"/>
              </a:rPr>
              <a:t>препроцессинга</a:t>
            </a:r>
            <a:endParaRPr lang="ru-RU" sz="2800" b="1" u="sng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910" y="4272114"/>
            <a:ext cx="63373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External </a:t>
            </a:r>
            <a:r>
              <a:rPr lang="en-US" sz="2400" b="1" dirty="0" smtClean="0">
                <a:solidFill>
                  <a:prstClr val="black"/>
                </a:solidFill>
              </a:rPr>
              <a:t>data</a:t>
            </a:r>
            <a:r>
              <a:rPr lang="en-US" sz="2400" dirty="0" smtClean="0">
                <a:solidFill>
                  <a:prstClr val="black"/>
                </a:solidFill>
              </a:rPr>
              <a:t> – </a:t>
            </a:r>
            <a:r>
              <a:rPr lang="ru-RU" sz="2400" dirty="0" smtClean="0">
                <a:solidFill>
                  <a:prstClr val="black"/>
                </a:solidFill>
              </a:rPr>
              <a:t>внешние параметры земной поверхности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Data files</a:t>
            </a:r>
            <a:r>
              <a:rPr lang="en-US" sz="2400" dirty="0" smtClean="0">
                <a:solidFill>
                  <a:prstClr val="black"/>
                </a:solidFill>
              </a:rPr>
              <a:t> – </a:t>
            </a:r>
            <a:r>
              <a:rPr lang="ru-RU" sz="2400" dirty="0" smtClean="0">
                <a:solidFill>
                  <a:prstClr val="black"/>
                </a:solidFill>
              </a:rPr>
              <a:t>данные глобальной модели (оперативные или </a:t>
            </a:r>
            <a:r>
              <a:rPr lang="ru-RU" sz="2400" dirty="0" err="1" smtClean="0">
                <a:solidFill>
                  <a:prstClr val="black"/>
                </a:solidFill>
              </a:rPr>
              <a:t>реанализа</a:t>
            </a:r>
            <a:r>
              <a:rPr lang="ru-RU" sz="2400" dirty="0" smtClean="0">
                <a:solidFill>
                  <a:prstClr val="black"/>
                </a:solidFill>
              </a:rPr>
              <a:t>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875628"/>
              </p:ext>
            </p:extLst>
          </p:nvPr>
        </p:nvGraphicFramePr>
        <p:xfrm>
          <a:off x="6746484" y="1181727"/>
          <a:ext cx="5243810" cy="382905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751441"/>
                <a:gridCol w="492369"/>
              </a:tblGrid>
              <a:tr h="24499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Высота над уровнем моря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Параметр шероховатости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Листовой индекс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Доля</a:t>
                      </a:r>
                      <a:r>
                        <a:rPr lang="ru-RU" sz="2400" baseline="0" dirty="0" smtClean="0">
                          <a:effectLst/>
                        </a:rPr>
                        <a:t> суша/море в ячейке модели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>
                          <a:effectLst/>
                        </a:rPr>
                        <a:t>1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Доля покрытия растительностью ячейки модели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effectLst/>
                        </a:rPr>
                        <a:t>1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Глубина корней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Тип почвы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m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Температура почвы на глубине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K</a:t>
                      </a:r>
                    </a:p>
                  </a:txBody>
                  <a:tcPr marL="47625" marR="47625" marT="9525" marB="9525" anchor="ctr"/>
                </a:tc>
              </a:tr>
              <a:tr h="16192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Доля озёр</a:t>
                      </a:r>
                      <a:r>
                        <a:rPr lang="ru-RU" sz="2400" baseline="0" dirty="0" smtClean="0">
                          <a:effectLst/>
                        </a:rPr>
                        <a:t> в ячейке модели</a:t>
                      </a:r>
                      <a:endParaRPr lang="en-US" sz="2400" dirty="0">
                        <a:effectLst/>
                      </a:endParaRPr>
                    </a:p>
                  </a:txBody>
                  <a:tcPr marL="47625" marR="47625" marT="9525" marB="9525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effectLst/>
                        </a:rPr>
                        <a:t>1</a:t>
                      </a:r>
                    </a:p>
                  </a:txBody>
                  <a:tcPr marL="47625" marR="47625" marT="9525" marB="9525"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7910" y="5841774"/>
            <a:ext cx="10088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</a:rPr>
              <a:t>int2lm</a:t>
            </a:r>
            <a:r>
              <a:rPr lang="en-US" sz="2400" dirty="0">
                <a:solidFill>
                  <a:prstClr val="black"/>
                </a:solidFill>
              </a:rPr>
              <a:t> – </a:t>
            </a:r>
            <a:r>
              <a:rPr lang="ru-RU" sz="2400" dirty="0" smtClean="0">
                <a:solidFill>
                  <a:prstClr val="black"/>
                </a:solidFill>
              </a:rPr>
              <a:t>утилита интерполяции внешних параметров и глобальных данных </a:t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ru-RU" sz="2400" dirty="0" smtClean="0">
                <a:solidFill>
                  <a:prstClr val="black"/>
                </a:solidFill>
              </a:rPr>
              <a:t>на выбранную область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7781" y="350730"/>
            <a:ext cx="3501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prstClr val="black"/>
                </a:solidFill>
                <a:latin typeface="+mj-lt"/>
              </a:rPr>
              <a:t>Перечень  параметров, </a:t>
            </a:r>
            <a:r>
              <a:rPr lang="en-US" sz="2400" b="1" u="sng" dirty="0">
                <a:solidFill>
                  <a:prstClr val="black"/>
                </a:solidFill>
                <a:latin typeface="+mj-lt"/>
              </a:rPr>
              <a:t/>
            </a:r>
            <a:br>
              <a:rPr lang="en-US" sz="2400" b="1" u="sng" dirty="0">
                <a:solidFill>
                  <a:prstClr val="black"/>
                </a:solidFill>
                <a:latin typeface="+mj-lt"/>
              </a:rPr>
            </a:br>
            <a:r>
              <a:rPr lang="ru-RU" sz="2400" b="1" u="sng" dirty="0" smtClean="0">
                <a:solidFill>
                  <a:prstClr val="black"/>
                </a:solidFill>
                <a:latin typeface="+mj-lt"/>
              </a:rPr>
              <a:t>входящих в </a:t>
            </a:r>
            <a:r>
              <a:rPr lang="en-US" sz="2400" b="1" u="sng" dirty="0" smtClean="0">
                <a:solidFill>
                  <a:prstClr val="black"/>
                </a:solidFill>
                <a:latin typeface="+mj-lt"/>
              </a:rPr>
              <a:t>External data</a:t>
            </a:r>
            <a:endParaRPr lang="ru-RU" sz="2400" b="1" u="sng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71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78" t="11029" r="19030" b="8823"/>
          <a:stretch/>
        </p:blipFill>
        <p:spPr>
          <a:xfrm>
            <a:off x="224102" y="830997"/>
            <a:ext cx="10553667" cy="5944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  <a:latin typeface="+mj-lt"/>
              </a:rPr>
              <a:t>EXTPAR</a:t>
            </a:r>
            <a:r>
              <a:rPr lang="en-US" sz="2400" dirty="0">
                <a:solidFill>
                  <a:prstClr val="black"/>
                </a:solidFill>
                <a:latin typeface="+mj-lt"/>
              </a:rPr>
              <a:t> – </a:t>
            </a:r>
            <a:r>
              <a:rPr lang="ru-RU" sz="2400" dirty="0" smtClean="0">
                <a:solidFill>
                  <a:prstClr val="black"/>
                </a:solidFill>
                <a:latin typeface="+mj-lt"/>
              </a:rPr>
              <a:t>утилита, предоставляющая внешние параметры на территорию заданной области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  <a:p>
            <a:r>
              <a:rPr lang="en-US" sz="2400" dirty="0">
                <a:solidFill>
                  <a:prstClr val="black"/>
                </a:solidFill>
                <a:latin typeface="+mj-lt"/>
                <a:hlinkClick r:id="rId3"/>
              </a:rPr>
              <a:t>http://www.clm-community.eu/index.php?menuid=174&amp;reporeid=260</a:t>
            </a:r>
            <a:endParaRPr lang="ru-RU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103" y="3844498"/>
            <a:ext cx="22683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Пример подбора</a:t>
            </a: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параметров </a:t>
            </a:r>
            <a:endParaRPr lang="ru-RU" sz="2000" b="1" dirty="0">
              <a:solidFill>
                <a:prstClr val="black"/>
              </a:solidFill>
            </a:endParaRPr>
          </a:p>
          <a:p>
            <a:pPr algn="just"/>
            <a:r>
              <a:rPr lang="ru-RU" sz="2000" b="1" dirty="0" smtClean="0">
                <a:solidFill>
                  <a:prstClr val="black"/>
                </a:solidFill>
              </a:rPr>
              <a:t>расчётной области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687" y="0"/>
            <a:ext cx="8142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prstClr val="black"/>
                </a:solidFill>
                <a:latin typeface="+mj-lt"/>
              </a:rPr>
              <a:t>Необходимые параметры глобальных моделей, использующиеся в качестве </a:t>
            </a:r>
            <a:br>
              <a:rPr lang="ru-RU" sz="2400" b="1" u="sng" dirty="0" smtClean="0">
                <a:solidFill>
                  <a:prstClr val="black"/>
                </a:solidFill>
                <a:latin typeface="+mj-lt"/>
              </a:rPr>
            </a:br>
            <a:r>
              <a:rPr lang="ru-RU" sz="2400" b="1" u="sng" dirty="0" smtClean="0">
                <a:solidFill>
                  <a:prstClr val="black"/>
                </a:solidFill>
                <a:latin typeface="+mj-lt"/>
              </a:rPr>
              <a:t>начальных и граничных условий</a:t>
            </a:r>
            <a:endParaRPr lang="ru-RU" sz="2400" b="1" u="sng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54790" y="1234749"/>
            <a:ext cx="39220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prstClr val="black"/>
                </a:solidFill>
              </a:rPr>
              <a:t>Используемые глобальные данные:</a:t>
            </a:r>
          </a:p>
          <a:p>
            <a:endParaRPr lang="en-US" sz="2400" b="1" u="sng" dirty="0">
              <a:solidFill>
                <a:prstClr val="black"/>
              </a:solidFill>
            </a:endParaRPr>
          </a:p>
          <a:p>
            <a:r>
              <a:rPr lang="ru-RU" sz="2400" u="sng" dirty="0" err="1" smtClean="0">
                <a:solidFill>
                  <a:prstClr val="black"/>
                </a:solidFill>
              </a:rPr>
              <a:t>Реанализы</a:t>
            </a:r>
            <a:r>
              <a:rPr lang="ru-RU" sz="2400" u="sng" dirty="0" smtClean="0">
                <a:solidFill>
                  <a:prstClr val="black"/>
                </a:solidFill>
              </a:rPr>
              <a:t>: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NCEP/NCAR, </a:t>
            </a:r>
            <a:r>
              <a:rPr lang="en-US" sz="2400" dirty="0">
                <a:solidFill>
                  <a:prstClr val="black"/>
                </a:solidFill>
              </a:rPr>
              <a:t>ERA-Interim</a:t>
            </a:r>
            <a:r>
              <a:rPr lang="en-US" sz="2400" dirty="0" smtClean="0">
                <a:solidFill>
                  <a:prstClr val="black"/>
                </a:solidFill>
              </a:rPr>
              <a:t>, ERA-20C, NCEP-CFSR, JRA-55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r>
              <a:rPr lang="ru-RU" sz="2400" u="sng" dirty="0" smtClean="0">
                <a:solidFill>
                  <a:prstClr val="black"/>
                </a:solidFill>
              </a:rPr>
              <a:t>Данные экспериментов с моделями проекта </a:t>
            </a:r>
            <a:r>
              <a:rPr lang="en-US" sz="2400" u="sng" dirty="0" smtClean="0">
                <a:solidFill>
                  <a:prstClr val="black"/>
                </a:solidFill>
              </a:rPr>
              <a:t>CMIP5</a:t>
            </a:r>
            <a:r>
              <a:rPr lang="ru-RU" sz="2400" u="sng" dirty="0" smtClean="0">
                <a:solidFill>
                  <a:prstClr val="black"/>
                </a:solidFill>
              </a:rPr>
              <a:t>:</a:t>
            </a:r>
            <a:endParaRPr lang="en-US" sz="2400" u="sng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MPI-ESM-LR</a:t>
            </a:r>
            <a:r>
              <a:rPr lang="en-US" sz="2400" dirty="0">
                <a:solidFill>
                  <a:prstClr val="black"/>
                </a:solidFill>
              </a:rPr>
              <a:t>, CNRM-CM5,EC-EARTH, </a:t>
            </a:r>
            <a:r>
              <a:rPr lang="en-US" sz="2400" dirty="0" smtClean="0">
                <a:solidFill>
                  <a:prstClr val="black"/>
                </a:solidFill>
              </a:rPr>
              <a:t>HadGEM2-ES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62235"/>
              </p:ext>
            </p:extLst>
          </p:nvPr>
        </p:nvGraphicFramePr>
        <p:xfrm>
          <a:off x="571440" y="1352842"/>
          <a:ext cx="7254748" cy="452164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125195"/>
                <a:gridCol w="1129553"/>
              </a:tblGrid>
              <a:tr h="36887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Приземный </a:t>
                      </a:r>
                      <a:r>
                        <a:rPr lang="ru-RU" sz="2400" dirty="0" err="1" smtClean="0">
                          <a:effectLst/>
                        </a:rPr>
                        <a:t>геопотенциал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baseline="30000" dirty="0" smtClean="0">
                          <a:effectLst/>
                        </a:rPr>
                        <a:t>2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с</a:t>
                      </a:r>
                      <a:r>
                        <a:rPr lang="en-US" sz="2400" baseline="30000" dirty="0" smtClean="0">
                          <a:effectLst/>
                        </a:rPr>
                        <a:t>2</a:t>
                      </a:r>
                      <a:endParaRPr lang="en-US" sz="2400" baseline="300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Приземное давление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Па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36887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Удельное содержание влаги в облаке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кг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кг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Удельная влажность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кг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кг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13031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Температура воздуха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K</a:t>
                      </a: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Температура поверхности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K</a:t>
                      </a: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Температура снега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</a:rPr>
                        <a:t>K</a:t>
                      </a: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Зональная компонента скорости ветра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с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Меридиональная компонента скорости ветра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с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36887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Объёмное влагосодержание почвы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baseline="30000" dirty="0" smtClean="0">
                          <a:effectLst/>
                        </a:rPr>
                        <a:t>3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baseline="30000" dirty="0" smtClean="0">
                          <a:effectLst/>
                        </a:rPr>
                        <a:t>3</a:t>
                      </a:r>
                      <a:endParaRPr lang="en-US" sz="2400" baseline="300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24959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Массовое влагосодержание</a:t>
                      </a:r>
                      <a:r>
                        <a:rPr lang="ru-RU" sz="2400" baseline="0" dirty="0" smtClean="0">
                          <a:effectLst/>
                        </a:rPr>
                        <a:t> почвы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кг</a:t>
                      </a:r>
                      <a:r>
                        <a:rPr lang="en-US" sz="2400" dirty="0" smtClean="0">
                          <a:effectLst/>
                        </a:rPr>
                        <a:t>/</a:t>
                      </a:r>
                      <a:r>
                        <a:rPr lang="ru-RU" sz="2400" dirty="0" smtClean="0">
                          <a:effectLst/>
                        </a:rPr>
                        <a:t>м</a:t>
                      </a:r>
                      <a:r>
                        <a:rPr lang="en-US" sz="2400" baseline="30000" dirty="0" smtClean="0">
                          <a:effectLst/>
                        </a:rPr>
                        <a:t>2</a:t>
                      </a:r>
                      <a:endParaRPr lang="en-US" sz="2400" baseline="300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  <a:tr h="36887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Слой</a:t>
                      </a:r>
                      <a:r>
                        <a:rPr lang="ru-RU" sz="2400" baseline="0" dirty="0" smtClean="0">
                          <a:effectLst/>
                        </a:rPr>
                        <a:t> снежного покрова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effectLst/>
                        </a:rPr>
                        <a:t>м</a:t>
                      </a:r>
                      <a:endParaRPr lang="en-US" sz="2400" dirty="0">
                        <a:effectLst/>
                      </a:endParaRPr>
                    </a:p>
                  </a:txBody>
                  <a:tcPr marL="27610" marR="27610" marT="5522" marB="5522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7687" y="6027003"/>
            <a:ext cx="12064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Данные </a:t>
            </a:r>
            <a:r>
              <a:rPr lang="ru-RU" sz="2400" dirty="0">
                <a:solidFill>
                  <a:prstClr val="black"/>
                </a:solidFill>
              </a:rPr>
              <a:t>находятся на </a:t>
            </a:r>
            <a:r>
              <a:rPr lang="ru-RU" sz="2400" dirty="0" smtClean="0">
                <a:solidFill>
                  <a:prstClr val="black"/>
                </a:solidFill>
              </a:rPr>
              <a:t>кластере </a:t>
            </a:r>
            <a:r>
              <a:rPr lang="en-US" sz="2400" b="1" dirty="0" err="1" smtClean="0">
                <a:solidFill>
                  <a:prstClr val="black"/>
                </a:solidFill>
              </a:rPr>
              <a:t>Deutsches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Klimarechnenzentrum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u="sng" dirty="0">
                <a:solidFill>
                  <a:prstClr val="black"/>
                </a:solidFill>
              </a:rPr>
              <a:t>(DKRZ)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предоставляются сообществом </a:t>
            </a:r>
            <a:r>
              <a:rPr lang="en-US" sz="2400" b="1" u="sng" dirty="0" smtClean="0">
                <a:solidFill>
                  <a:prstClr val="black"/>
                </a:solidFill>
              </a:rPr>
              <a:t>CLM-Community</a:t>
            </a:r>
            <a:r>
              <a:rPr lang="ru-RU" sz="2400" dirty="0" smtClean="0">
                <a:solidFill>
                  <a:prstClr val="black"/>
                </a:solidFill>
              </a:rPr>
              <a:t> в рамках сотрудничества</a:t>
            </a:r>
            <a:endParaRPr lang="en-US" sz="24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446" r="1028" b="1477"/>
          <a:stretch/>
        </p:blipFill>
        <p:spPr>
          <a:xfrm>
            <a:off x="6037728" y="671788"/>
            <a:ext cx="6049031" cy="35646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36" y="0"/>
            <a:ext cx="1131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prstClr val="black"/>
                </a:solidFill>
                <a:latin typeface="+mj-lt"/>
              </a:rPr>
              <a:t>Группы параметров модели (</a:t>
            </a:r>
            <a:r>
              <a:rPr lang="en-US" sz="2800" u="sng" dirty="0" err="1" smtClean="0">
                <a:solidFill>
                  <a:prstClr val="black"/>
                </a:solidFill>
                <a:latin typeface="+mj-lt"/>
              </a:rPr>
              <a:t>namelists</a:t>
            </a:r>
            <a:r>
              <a:rPr lang="ru-RU" sz="2800" u="sng" dirty="0" smtClean="0">
                <a:solidFill>
                  <a:prstClr val="black"/>
                </a:solidFill>
                <a:latin typeface="+mj-lt"/>
              </a:rPr>
              <a:t>), задаваемые при запуске модели</a:t>
            </a:r>
            <a:endParaRPr lang="ru-RU" sz="2800" u="sng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0461" y="4385042"/>
            <a:ext cx="6250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</a:rPr>
              <a:t>Полный перечень настраиваемых параметров модели</a:t>
            </a:r>
            <a:r>
              <a:rPr lang="en-US" sz="2400" dirty="0" smtClean="0">
                <a:solidFill>
                  <a:prstClr val="black"/>
                </a:solidFill>
              </a:rPr>
              <a:t> (</a:t>
            </a:r>
            <a:r>
              <a:rPr lang="ru-RU" sz="2400" dirty="0" smtClean="0">
                <a:solidFill>
                  <a:prstClr val="black"/>
                </a:solidFill>
              </a:rPr>
              <a:t>всего – </a:t>
            </a:r>
            <a:r>
              <a:rPr lang="ru-RU" sz="2400" b="1" i="1" dirty="0" smtClean="0">
                <a:solidFill>
                  <a:prstClr val="black"/>
                </a:solidFill>
              </a:rPr>
              <a:t>несколько сотен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параметров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приводится </a:t>
            </a:r>
            <a:r>
              <a:rPr lang="ru-RU" sz="2400" dirty="0" smtClean="0">
                <a:solidFill>
                  <a:prstClr val="black"/>
                </a:solidFill>
              </a:rPr>
              <a:t>на </a:t>
            </a:r>
            <a:br>
              <a:rPr lang="ru-RU" sz="2400" dirty="0" smtClean="0">
                <a:solidFill>
                  <a:prstClr val="black"/>
                </a:solidFill>
              </a:rPr>
            </a:br>
            <a:r>
              <a:rPr lang="en-US" sz="2400" b="1" dirty="0" err="1" smtClean="0">
                <a:solidFill>
                  <a:prstClr val="black"/>
                </a:solidFill>
              </a:rPr>
              <a:t>Namelist</a:t>
            </a:r>
            <a:r>
              <a:rPr lang="en-US" sz="2400" b="1" dirty="0" smtClean="0">
                <a:solidFill>
                  <a:prstClr val="black"/>
                </a:solidFill>
              </a:rPr>
              <a:t>-tool </a:t>
            </a:r>
            <a:r>
              <a:rPr lang="en-US" sz="2400" b="1" dirty="0">
                <a:solidFill>
                  <a:prstClr val="black"/>
                </a:solidFill>
              </a:rPr>
              <a:t>Portal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  <a:endParaRPr lang="ru-RU" sz="24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ru-RU" sz="2400" dirty="0" smtClean="0">
                <a:solidFill>
                  <a:prstClr val="black"/>
                </a:solidFill>
                <a:hlinkClick r:id="rId3"/>
              </a:rPr>
              <a:t>www.clm-community.eu/namelist-tool/namelist-tool_portal/index.htm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36" y="3934123"/>
            <a:ext cx="51266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prstClr val="black"/>
                </a:solidFill>
              </a:rPr>
              <a:t>Наиболее часто используемые горизонтальные шаги сетки модели:</a:t>
            </a:r>
            <a:endParaRPr lang="en-US" sz="2400" u="sng" dirty="0">
              <a:solidFill>
                <a:prstClr val="black"/>
              </a:solidFill>
            </a:endParaRPr>
          </a:p>
          <a:p>
            <a:endParaRPr lang="ru-RU" sz="16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0.44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48 </a:t>
            </a:r>
            <a:r>
              <a:rPr lang="en-US" sz="2400" dirty="0" smtClean="0">
                <a:solidFill>
                  <a:prstClr val="black"/>
                </a:solidFill>
              </a:rPr>
              <a:t>km</a:t>
            </a:r>
            <a:r>
              <a:rPr lang="ru-RU" sz="2400" dirty="0" smtClean="0">
                <a:solidFill>
                  <a:prstClr val="black"/>
                </a:solidFill>
              </a:rPr>
              <a:t>		 </a:t>
            </a:r>
            <a:r>
              <a:rPr lang="en-US" sz="2400" dirty="0" smtClean="0">
                <a:solidFill>
                  <a:prstClr val="black"/>
                </a:solidFill>
              </a:rPr>
              <a:t>0.22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24 km 	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0.165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18.3 km	 0.15</a:t>
            </a:r>
            <a:r>
              <a:rPr lang="en-US" sz="2400" baseline="30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 ~ 16 km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0.1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11 km	</a:t>
            </a:r>
            <a:r>
              <a:rPr lang="ru-RU" sz="2400" dirty="0" smtClean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 0.0625</a:t>
            </a:r>
            <a:r>
              <a:rPr lang="en-US" sz="2400" baseline="30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 ~ 7 km</a:t>
            </a:r>
            <a:endParaRPr lang="ru-RU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0.025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2.8 </a:t>
            </a:r>
            <a:r>
              <a:rPr lang="en-US" sz="2400" dirty="0" smtClean="0">
                <a:solidFill>
                  <a:prstClr val="black"/>
                </a:solidFill>
              </a:rPr>
              <a:t>km</a:t>
            </a:r>
            <a:r>
              <a:rPr lang="ru-RU" sz="2400" dirty="0" smtClean="0">
                <a:solidFill>
                  <a:prstClr val="black"/>
                </a:solidFill>
              </a:rPr>
              <a:t>	</a:t>
            </a:r>
            <a:r>
              <a:rPr lang="en-US" sz="2400" dirty="0">
                <a:solidFill>
                  <a:prstClr val="black"/>
                </a:solidFill>
              </a:rPr>
              <a:t> 0.02</a:t>
            </a:r>
            <a:r>
              <a:rPr lang="en-US" sz="2400" baseline="30000" dirty="0">
                <a:solidFill>
                  <a:prstClr val="black"/>
                </a:solidFill>
              </a:rPr>
              <a:t>0</a:t>
            </a:r>
            <a:r>
              <a:rPr lang="en-US" sz="2400" dirty="0">
                <a:solidFill>
                  <a:prstClr val="black"/>
                </a:solidFill>
              </a:rPr>
              <a:t> ~ 2.2 km</a:t>
            </a:r>
            <a:endParaRPr lang="en-US" sz="2400" baseline="30000" dirty="0">
              <a:solidFill>
                <a:prstClr val="black"/>
              </a:solidFill>
            </a:endParaRPr>
          </a:p>
          <a:p>
            <a:r>
              <a:rPr lang="en-US" sz="2400" dirty="0">
                <a:solidFill>
                  <a:prstClr val="black"/>
                </a:solidFill>
              </a:rPr>
              <a:t>			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0.01</a:t>
            </a:r>
            <a:r>
              <a:rPr lang="en-US" sz="2400" baseline="30000" dirty="0" smtClean="0">
                <a:solidFill>
                  <a:prstClr val="black"/>
                </a:solidFill>
              </a:rPr>
              <a:t>0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~ 1.1 km</a:t>
            </a:r>
            <a:endParaRPr lang="ru-RU" sz="2400" baseline="30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936" y="526565"/>
            <a:ext cx="596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b="1" dirty="0" smtClean="0"/>
              <a:t>Основные параметры старта и длительности эксперимента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Параметры глобальных данных и расчётной области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Характеристики и свойства входных и выходных данных (</a:t>
            </a:r>
            <a:r>
              <a:rPr lang="en-US" sz="2400" b="1" dirty="0" err="1" smtClean="0"/>
              <a:t>Input/Output</a:t>
            </a:r>
            <a:r>
              <a:rPr lang="ru-RU" sz="2400" b="1" dirty="0" smtClean="0"/>
              <a:t>)</a:t>
            </a:r>
            <a:endParaRPr lang="en-US" sz="2400" b="1" dirty="0" smtClean="0"/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Параметры динамического ядра модели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Опции физических </a:t>
            </a:r>
            <a:r>
              <a:rPr lang="ru-RU" sz="2400" b="1" dirty="0" err="1" smtClean="0"/>
              <a:t>параметризаций</a:t>
            </a:r>
            <a:endParaRPr lang="ru-RU" sz="2400" b="1" dirty="0" smtClean="0"/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Параметры диагностики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858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" y="19277"/>
            <a:ext cx="45424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prstClr val="black"/>
                </a:solidFill>
              </a:rPr>
              <a:t>Выходные параметры модели.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sz="2400" dirty="0" smtClean="0">
              <a:solidFill>
                <a:prstClr val="black"/>
              </a:solidFill>
            </a:endParaRP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 smtClean="0">
                <a:solidFill>
                  <a:prstClr val="black"/>
                </a:solidFill>
              </a:rPr>
              <a:t>Всего в модели можно выводить более </a:t>
            </a:r>
            <a:r>
              <a:rPr lang="ru-RU" sz="2400" b="1" dirty="0" smtClean="0">
                <a:solidFill>
                  <a:prstClr val="black"/>
                </a:solidFill>
              </a:rPr>
              <a:t>250</a:t>
            </a:r>
            <a:r>
              <a:rPr lang="ru-RU" sz="2400" dirty="0" smtClean="0">
                <a:solidFill>
                  <a:prstClr val="black"/>
                </a:solidFill>
              </a:rPr>
              <a:t> величин, как гидрометеорологических, так и некоторых характеристик окружающей среды. Они могут выводиться на модельных уровнях, </a:t>
            </a:r>
            <a:r>
              <a:rPr lang="en-US" sz="2400" dirty="0" smtClean="0">
                <a:solidFill>
                  <a:prstClr val="black"/>
                </a:solidFill>
              </a:rPr>
              <a:t>z-</a:t>
            </a:r>
            <a:r>
              <a:rPr lang="ru-RU" sz="2400" dirty="0" smtClean="0">
                <a:solidFill>
                  <a:prstClr val="black"/>
                </a:solidFill>
              </a:rPr>
              <a:t>уровнях и </a:t>
            </a:r>
            <a:r>
              <a:rPr lang="en-US" sz="2400" dirty="0" smtClean="0">
                <a:solidFill>
                  <a:prstClr val="black"/>
                </a:solidFill>
              </a:rPr>
              <a:t>p</a:t>
            </a:r>
            <a:r>
              <a:rPr lang="ru-RU" sz="2400" dirty="0" smtClean="0">
                <a:solidFill>
                  <a:prstClr val="black"/>
                </a:solidFill>
              </a:rPr>
              <a:t>-уровнях.</a:t>
            </a:r>
            <a:endParaRPr 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282145"/>
              </p:ext>
            </p:extLst>
          </p:nvPr>
        </p:nvGraphicFramePr>
        <p:xfrm>
          <a:off x="4668211" y="1517819"/>
          <a:ext cx="7407249" cy="517171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698821"/>
                <a:gridCol w="1674310"/>
                <a:gridCol w="4034118"/>
              </a:tblGrid>
              <a:tr h="185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PMSL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Па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smtClean="0">
                          <a:effectLst/>
                          <a:latin typeface="+mn-lt"/>
                        </a:rPr>
                        <a:t>Приземное</a:t>
                      </a:r>
                      <a:r>
                        <a:rPr lang="ru-RU" sz="2200" b="0" i="0" u="none" strike="noStrike" baseline="0" dirty="0" smtClean="0">
                          <a:effectLst/>
                          <a:latin typeface="+mn-lt"/>
                        </a:rPr>
                        <a:t> давление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257604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POT_VORTIC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К*м</a:t>
                      </a:r>
                      <a:r>
                        <a:rPr lang="ru-RU" sz="220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*кг</a:t>
                      </a:r>
                      <a:r>
                        <a:rPr lang="en-US" sz="2200" u="none" strike="noStrike" baseline="30000" dirty="0" smtClean="0">
                          <a:effectLst/>
                          <a:latin typeface="+mn-lt"/>
                        </a:rPr>
                        <a:t>-1</a:t>
                      </a:r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*с</a:t>
                      </a:r>
                      <a:r>
                        <a:rPr lang="en-US" sz="2200" u="none" strike="noStrike" baseline="30000" dirty="0" smtClean="0">
                          <a:effectLst/>
                          <a:latin typeface="+mn-lt"/>
                        </a:rPr>
                        <a:t>-1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Потенциальный вихрь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FI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м</a:t>
                      </a:r>
                      <a:r>
                        <a:rPr lang="en-US" sz="220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с</a:t>
                      </a:r>
                      <a:r>
                        <a:rPr lang="en-US" sz="220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err="1" smtClean="0">
                          <a:effectLst/>
                          <a:latin typeface="+mn-lt"/>
                        </a:rPr>
                        <a:t>Геопотенциал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T_2M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Температура, 2 м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T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Температура в толще атмосферы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+mn-lt"/>
                        </a:rPr>
                        <a:t>TMAX_2M</a:t>
                      </a:r>
                      <a:endParaRPr lang="en-US" sz="2200" b="0" i="0" u="none" strike="noStrike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Максимальная температура, 2 м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>
                          <a:effectLst/>
                          <a:latin typeface="+mn-lt"/>
                        </a:rPr>
                        <a:t>TMIN_2M</a:t>
                      </a:r>
                      <a:endParaRPr lang="en-US" sz="2200" b="0" i="0" u="none" strike="noStrike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K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Минимальная</a:t>
                      </a:r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 температура, 2 м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n-lt"/>
                        </a:rPr>
                        <a:t>CLCT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n-lt"/>
                        </a:rPr>
                        <a:t>1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Общая облачность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n-lt"/>
                        </a:rPr>
                        <a:t>LHFL_S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Вт/м</a:t>
                      </a:r>
                      <a:r>
                        <a:rPr lang="ru-RU" sz="220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Поток скрытого тепла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effectLst/>
                          <a:latin typeface="+mn-lt"/>
                        </a:rPr>
                        <a:t>SHFL_S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Вт/м</a:t>
                      </a:r>
                      <a:r>
                        <a:rPr lang="ru-RU" sz="220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baseline="30000" dirty="0" smtClean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smtClean="0">
                          <a:effectLst/>
                          <a:latin typeface="+mn-lt"/>
                        </a:rPr>
                        <a:t>Поток</a:t>
                      </a:r>
                      <a:r>
                        <a:rPr lang="ru-RU" sz="2200" b="0" i="0" u="none" strike="noStrike" baseline="0" dirty="0" smtClean="0">
                          <a:effectLst/>
                          <a:latin typeface="+mn-lt"/>
                        </a:rPr>
                        <a:t> явного тепла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U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м/с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n-lt"/>
                        </a:rPr>
                        <a:t>U</a:t>
                      </a:r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 компонента скорости ветра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>
                          <a:effectLst/>
                          <a:latin typeface="+mn-lt"/>
                        </a:rPr>
                        <a:t>V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м/с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u="none" strike="noStrike" dirty="0" smtClean="0">
                          <a:effectLst/>
                          <a:latin typeface="+mn-lt"/>
                        </a:rPr>
                        <a:t>V</a:t>
                      </a:r>
                      <a:r>
                        <a:rPr lang="ru-RU" sz="2200" u="none" strike="noStrike" baseline="0" dirty="0" smtClean="0">
                          <a:effectLst/>
                          <a:latin typeface="+mn-lt"/>
                        </a:rPr>
                        <a:t> компонента скорости ветра</a:t>
                      </a:r>
                      <a:endParaRPr lang="ru-RU" sz="2200" u="none" strike="noStrike" dirty="0" smtClean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effectLst/>
                          <a:latin typeface="+mn-lt"/>
                        </a:rPr>
                        <a:t>PBLH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smtClean="0">
                          <a:effectLst/>
                          <a:latin typeface="+mn-lt"/>
                        </a:rPr>
                        <a:t>м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Высота пограничного слоя</a:t>
                      </a: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effectLst/>
                          <a:latin typeface="+mn-lt"/>
                        </a:rPr>
                        <a:t>TOT_PREC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smtClean="0">
                          <a:effectLst/>
                          <a:latin typeface="+mn-lt"/>
                        </a:rPr>
                        <a:t>кг/м</a:t>
                      </a:r>
                      <a:r>
                        <a:rPr lang="ru-RU" sz="2200" b="0" i="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Сумма осадков</a:t>
                      </a:r>
                    </a:p>
                  </a:txBody>
                  <a:tcPr marL="9501" marR="9501" marT="9501" marB="0" anchor="b"/>
                </a:tc>
              </a:tr>
              <a:tr h="161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 smtClean="0">
                          <a:effectLst/>
                          <a:latin typeface="+mn-lt"/>
                        </a:rPr>
                        <a:t>SOBS_RAD</a:t>
                      </a:r>
                      <a:endParaRPr lang="en-US" sz="2200" b="0" i="0" u="none" strike="noStrike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baseline="0" dirty="0" smtClean="0">
                          <a:effectLst/>
                          <a:latin typeface="+mn-lt"/>
                        </a:rPr>
                        <a:t>Вт/м</a:t>
                      </a:r>
                      <a:r>
                        <a:rPr lang="ru-RU" sz="2200" b="0" i="0" u="none" strike="noStrike" baseline="30000" dirty="0" smtClean="0"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baseline="30000" dirty="0">
                        <a:effectLst/>
                        <a:latin typeface="+mn-lt"/>
                      </a:endParaRPr>
                    </a:p>
                  </a:txBody>
                  <a:tcPr marL="9501" marR="9501" marT="95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 smtClean="0">
                          <a:effectLst/>
                          <a:latin typeface="+mn-lt"/>
                        </a:rPr>
                        <a:t>Суммарная радиация</a:t>
                      </a:r>
                    </a:p>
                  </a:txBody>
                  <a:tcPr marL="9501" marR="9501" marT="9501" marB="0" anchor="b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821810" y="686822"/>
            <a:ext cx="48594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u="sng" dirty="0" smtClean="0">
                <a:solidFill>
                  <a:prstClr val="black"/>
                </a:solidFill>
              </a:rPr>
              <a:t>Наиболее распространенные</a:t>
            </a:r>
            <a:br>
              <a:rPr lang="ru-RU" sz="2400" b="1" u="sng" dirty="0" smtClean="0">
                <a:solidFill>
                  <a:prstClr val="black"/>
                </a:solidFill>
              </a:rPr>
            </a:br>
            <a:r>
              <a:rPr lang="ru-RU" sz="2400" b="1" u="sng" dirty="0" smtClean="0">
                <a:solidFill>
                  <a:prstClr val="black"/>
                </a:solidFill>
              </a:rPr>
              <a:t>выходные </a:t>
            </a:r>
            <a:r>
              <a:rPr lang="ru-RU" sz="2400" b="1" u="sng" dirty="0" smtClean="0">
                <a:solidFill>
                  <a:prstClr val="black"/>
                </a:solidFill>
              </a:rPr>
              <a:t>характеристик</a:t>
            </a:r>
            <a:r>
              <a:rPr lang="ru-RU" sz="2400" b="1" u="sng" dirty="0">
                <a:solidFill>
                  <a:prstClr val="black"/>
                </a:solidFill>
              </a:rPr>
              <a:t>и</a:t>
            </a:r>
            <a:r>
              <a:rPr lang="ru-RU" sz="2400" b="1" u="sng" dirty="0" smtClean="0">
                <a:solidFill>
                  <a:prstClr val="black"/>
                </a:solidFill>
              </a:rPr>
              <a:t> </a:t>
            </a:r>
            <a:r>
              <a:rPr lang="ru-RU" sz="2400" b="1" u="sng" dirty="0" smtClean="0">
                <a:solidFill>
                  <a:prstClr val="black"/>
                </a:solidFill>
              </a:rPr>
              <a:t>модели</a:t>
            </a:r>
            <a:endParaRPr lang="ru-RU" sz="24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u="sng" dirty="0" smtClean="0"/>
              <a:t>Примеры решаемых задач</a:t>
            </a:r>
            <a:r>
              <a:rPr lang="ru-RU" sz="3200" dirty="0" smtClean="0"/>
              <a:t>: </a:t>
            </a:r>
          </a:p>
          <a:p>
            <a:pPr algn="just"/>
            <a:endParaRPr lang="ru-RU" sz="3200" dirty="0" smtClean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smtClean="0"/>
              <a:t>воспроизведение ситуаций с экстремальными скоростями ветра в Арктике;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smtClean="0"/>
              <a:t>моделирование ветрового волнения;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smtClean="0"/>
              <a:t>моделирование феномена городских «островов тепла» в Арктике;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 smtClean="0"/>
              <a:t>климатический режим и экстремальные ветры Охотского моря;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 smtClean="0"/>
              <a:t>моделирование полярных </a:t>
            </a:r>
            <a:r>
              <a:rPr lang="ru-RU" sz="3200" b="1" dirty="0" err="1" smtClean="0"/>
              <a:t>мезоциклонов</a:t>
            </a:r>
            <a:r>
              <a:rPr lang="ru-RU" sz="3200" b="1" dirty="0" smtClean="0"/>
              <a:t>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b="1" dirty="0" smtClean="0"/>
              <a:t>детализированное воспроизведение климата московской агломерации с учётом изменений характеристик городской подстилающей поверхности и по различным сценариям;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32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98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3"/>
            <a:ext cx="6343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u="sng" dirty="0" smtClean="0">
                <a:solidFill>
                  <a:prstClr val="black"/>
                </a:solidFill>
              </a:rPr>
              <a:t>Создание «городского </a:t>
            </a:r>
            <a:r>
              <a:rPr lang="ru-RU" sz="3200" b="1" u="sng" dirty="0" err="1" smtClean="0">
                <a:solidFill>
                  <a:prstClr val="black"/>
                </a:solidFill>
              </a:rPr>
              <a:t>реанализа</a:t>
            </a:r>
            <a:r>
              <a:rPr lang="ru-RU" sz="3200" b="1" u="sng" dirty="0" smtClean="0">
                <a:solidFill>
                  <a:prstClr val="black"/>
                </a:solidFill>
              </a:rPr>
              <a:t>»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477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Создание </a:t>
            </a:r>
            <a:r>
              <a:rPr lang="ru-RU" sz="2400" i="1" u="sng" dirty="0" err="1" smtClean="0">
                <a:solidFill>
                  <a:prstClr val="black"/>
                </a:solidFill>
              </a:rPr>
              <a:t>высокодетализированного</a:t>
            </a:r>
            <a:r>
              <a:rPr lang="ru-RU" sz="2400" i="1" u="sng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(</a:t>
            </a:r>
            <a:r>
              <a:rPr lang="en-US" sz="2400" b="1" dirty="0" smtClean="0">
                <a:solidFill>
                  <a:prstClr val="black"/>
                </a:solidFill>
              </a:rPr>
              <a:t>~</a:t>
            </a:r>
            <a:r>
              <a:rPr lang="ru-RU" sz="2400" b="1" dirty="0" smtClean="0">
                <a:solidFill>
                  <a:prstClr val="black"/>
                </a:solidFill>
              </a:rPr>
              <a:t>1 км</a:t>
            </a:r>
            <a:r>
              <a:rPr lang="ru-RU" sz="2400" dirty="0" smtClean="0">
                <a:solidFill>
                  <a:prstClr val="black"/>
                </a:solidFill>
              </a:rPr>
              <a:t>) архива гидрометеорологической информации для </a:t>
            </a:r>
            <a:r>
              <a:rPr lang="ru-RU" sz="2400" u="sng" dirty="0" smtClean="0">
                <a:solidFill>
                  <a:prstClr val="black"/>
                </a:solidFill>
              </a:rPr>
              <a:t>Московского региона</a:t>
            </a:r>
            <a:r>
              <a:rPr lang="ru-RU" sz="2400" dirty="0" smtClean="0">
                <a:solidFill>
                  <a:prstClr val="black"/>
                </a:solidFill>
              </a:rPr>
              <a:t> за </a:t>
            </a:r>
            <a:r>
              <a:rPr lang="ru-RU" sz="2400" b="1" dirty="0" smtClean="0">
                <a:solidFill>
                  <a:prstClr val="black"/>
                </a:solidFill>
              </a:rPr>
              <a:t>35 лет (1981 – 2015 гг.)</a:t>
            </a:r>
            <a:r>
              <a:rPr lang="ru-RU" sz="2400" dirty="0" smtClean="0">
                <a:solidFill>
                  <a:prstClr val="black"/>
                </a:solidFill>
              </a:rPr>
              <a:t> с часовым разрешением, с использованием модели и данных о динамике городской подстилающей поверхности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047566" y="1814499"/>
            <a:ext cx="3671046" cy="3096359"/>
          </a:xfrm>
          <a:prstGeom prst="roundRect">
            <a:avLst>
              <a:gd name="adj" fmla="val 9268"/>
            </a:avLst>
          </a:prstGeom>
          <a:solidFill>
            <a:schemeClr val="bg1"/>
          </a:solidFill>
          <a:ln w="158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>
              <a:solidFill>
                <a:schemeClr val="dk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88868" y="1882906"/>
            <a:ext cx="2886670" cy="1015213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dk1"/>
                </a:solidFill>
              </a:rPr>
              <a:t>Региональная климатическая модель </a:t>
            </a:r>
            <a:r>
              <a:rPr lang="en-US" sz="2000" b="1" dirty="0">
                <a:solidFill>
                  <a:schemeClr val="dk1"/>
                </a:solidFill>
              </a:rPr>
              <a:t>COSMO-CLM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60787" y="2817639"/>
            <a:ext cx="2069507" cy="657840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Данные </a:t>
            </a:r>
          </a:p>
          <a:p>
            <a:pPr algn="ctr"/>
            <a:r>
              <a:rPr lang="ru-RU" sz="2000" b="1" dirty="0" smtClean="0"/>
              <a:t>наблюдений</a:t>
            </a:r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88868" y="3275545"/>
            <a:ext cx="2906727" cy="1294848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dk1"/>
                </a:solidFill>
              </a:rPr>
              <a:t>Модуль </a:t>
            </a:r>
            <a:r>
              <a:rPr lang="ru-RU" sz="2000" b="1" dirty="0">
                <a:solidFill>
                  <a:schemeClr val="dk1"/>
                </a:solidFill>
              </a:rPr>
              <a:t>городской подстилающей поверхности </a:t>
            </a:r>
            <a:endParaRPr lang="en-US" sz="2000" b="1" dirty="0">
              <a:solidFill>
                <a:schemeClr val="dk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dk1"/>
                </a:solidFill>
              </a:rPr>
              <a:t>(</a:t>
            </a:r>
            <a:r>
              <a:rPr lang="en-US" sz="2000" b="1" dirty="0" smtClean="0">
                <a:solidFill>
                  <a:schemeClr val="dk1"/>
                </a:solidFill>
              </a:rPr>
              <a:t>TERRA-URB)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65785" y="2319310"/>
            <a:ext cx="2954912" cy="15563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dk1"/>
                </a:solidFill>
              </a:rPr>
              <a:t>База данных параметров городской подстилающей </a:t>
            </a:r>
            <a:r>
              <a:rPr lang="ru-RU" sz="2000" b="1" dirty="0" smtClean="0">
                <a:solidFill>
                  <a:schemeClr val="dk1"/>
                </a:solidFill>
              </a:rPr>
              <a:t>поверхности на основе </a:t>
            </a:r>
            <a:r>
              <a:rPr lang="en-US" sz="2000" b="1" dirty="0" err="1" smtClean="0">
                <a:solidFill>
                  <a:schemeClr val="dk1"/>
                </a:solidFill>
              </a:rPr>
              <a:t>OpenStreetMap</a:t>
            </a:r>
            <a:endParaRPr lang="ru-RU" sz="2000" b="1" dirty="0">
              <a:solidFill>
                <a:schemeClr val="dk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11010" y="5061912"/>
            <a:ext cx="3385683" cy="17420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dk1"/>
                </a:solidFill>
              </a:rPr>
              <a:t>«Городской реанализ»</a:t>
            </a:r>
            <a:br>
              <a:rPr lang="ru-RU" sz="2000" b="1" dirty="0">
                <a:solidFill>
                  <a:schemeClr val="dk1"/>
                </a:solidFill>
              </a:rPr>
            </a:br>
            <a:r>
              <a:rPr lang="ru-RU" dirty="0">
                <a:solidFill>
                  <a:schemeClr val="dk1"/>
                </a:solidFill>
              </a:rPr>
              <a:t>Динамический </a:t>
            </a:r>
            <a:r>
              <a:rPr lang="ru-RU" dirty="0" err="1">
                <a:solidFill>
                  <a:schemeClr val="dk1"/>
                </a:solidFill>
              </a:rPr>
              <a:t>даунскейлинг</a:t>
            </a:r>
            <a:r>
              <a:rPr lang="ru-RU" dirty="0">
                <a:solidFill>
                  <a:schemeClr val="dk1"/>
                </a:solidFill>
              </a:rPr>
              <a:t> данных реанализа для Москвы с учетом особенностей городской поверхности </a:t>
            </a:r>
            <a:endParaRPr lang="ru-RU" sz="1600" dirty="0">
              <a:solidFill>
                <a:schemeClr val="dk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62000" y="5085955"/>
            <a:ext cx="3352999" cy="14287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dk1"/>
                </a:solidFill>
              </a:rPr>
              <a:t>Оценка чувствительности </a:t>
            </a:r>
            <a:r>
              <a:rPr lang="ru-RU" b="1" dirty="0" smtClean="0"/>
              <a:t>микроклимата </a:t>
            </a:r>
            <a:r>
              <a:rPr lang="ru-RU" b="1" dirty="0" smtClean="0">
                <a:solidFill>
                  <a:schemeClr val="dk1"/>
                </a:solidFill>
              </a:rPr>
              <a:t>к </a:t>
            </a:r>
            <a:r>
              <a:rPr lang="ru-RU" b="1" dirty="0">
                <a:solidFill>
                  <a:schemeClr val="dk1"/>
                </a:solidFill>
              </a:rPr>
              <a:t>изменению </a:t>
            </a:r>
            <a:r>
              <a:rPr lang="ru-RU" b="1" dirty="0" smtClean="0">
                <a:solidFill>
                  <a:schemeClr val="dk1"/>
                </a:solidFill>
              </a:rPr>
              <a:t>особенностей застройки и планировки</a:t>
            </a:r>
            <a:endParaRPr lang="ru-RU" b="1" dirty="0">
              <a:solidFill>
                <a:schemeClr val="dk1"/>
              </a:solidFill>
            </a:endParaRP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3630294" y="2950769"/>
            <a:ext cx="674176" cy="293386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3" name="Стрелка влево 12"/>
          <p:cNvSpPr/>
          <p:nvPr/>
        </p:nvSpPr>
        <p:spPr>
          <a:xfrm>
            <a:off x="7390213" y="2946869"/>
            <a:ext cx="575572" cy="307649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4" name="Стрелка влево 13"/>
          <p:cNvSpPr/>
          <p:nvPr/>
        </p:nvSpPr>
        <p:spPr>
          <a:xfrm rot="16200000">
            <a:off x="5693677" y="4476014"/>
            <a:ext cx="327018" cy="515777"/>
          </a:xfrm>
          <a:prstGeom prst="leftArrow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dk1"/>
              </a:solidFill>
            </a:endParaRPr>
          </a:p>
        </p:txBody>
      </p:sp>
      <p:sp>
        <p:nvSpPr>
          <p:cNvPr id="15" name="Левая фигурная скобка 14"/>
          <p:cNvSpPr/>
          <p:nvPr/>
        </p:nvSpPr>
        <p:spPr>
          <a:xfrm rot="5400000">
            <a:off x="5792642" y="1496167"/>
            <a:ext cx="173412" cy="7034693"/>
          </a:xfrm>
          <a:prstGeom prst="leftBrace">
            <a:avLst>
              <a:gd name="adj1" fmla="val 8333"/>
              <a:gd name="adj2" fmla="val 49600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schemeClr val="dk1"/>
              </a:solidFill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16200000">
            <a:off x="5674347" y="2949457"/>
            <a:ext cx="377317" cy="296011"/>
          </a:xfrm>
          <a:prstGeom prst="leftRightArrow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</p:spTree>
    <p:extLst>
      <p:ext uri="{BB962C8B-B14F-4D97-AF65-F5344CB8AC3E}">
        <p14:creationId xmlns:p14="http://schemas.microsoft.com/office/powerpoint/2010/main" val="27200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1685" y="1485723"/>
            <a:ext cx="2668715" cy="56667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.198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.1982)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0959" y="133947"/>
            <a:ext cx="3220528" cy="36481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Реанализ </a:t>
            </a:r>
            <a:r>
              <a:rPr lang="en-US" sz="2400" b="1" dirty="0" smtClean="0"/>
              <a:t>ERA-Interim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32526" y="1485723"/>
            <a:ext cx="934528" cy="56667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73166" y="1485723"/>
            <a:ext cx="934528" cy="56667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21203" y="1683066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… …</a:t>
            </a:r>
            <a:endParaRPr lang="ru-RU" sz="2400" dirty="0"/>
          </a:p>
        </p:txBody>
      </p:sp>
      <p:cxnSp>
        <p:nvCxnSpPr>
          <p:cNvPr id="7" name="Соединительная линия уступом 6"/>
          <p:cNvCxnSpPr>
            <a:stCxn id="3" idx="2"/>
            <a:endCxn id="12" idx="1"/>
          </p:cNvCxnSpPr>
          <p:nvPr/>
        </p:nvCxnSpPr>
        <p:spPr>
          <a:xfrm rot="5400000">
            <a:off x="4908441" y="-197894"/>
            <a:ext cx="416125" cy="1809441"/>
          </a:xfrm>
          <a:prstGeom prst="bentConnector4">
            <a:avLst>
              <a:gd name="adj1" fmla="val 25088"/>
              <a:gd name="adj2" fmla="val 112634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оединительная линия уступом 7"/>
          <p:cNvCxnSpPr>
            <a:endCxn id="2" idx="1"/>
          </p:cNvCxnSpPr>
          <p:nvPr/>
        </p:nvCxnSpPr>
        <p:spPr>
          <a:xfrm rot="5400000">
            <a:off x="4084934" y="1268137"/>
            <a:ext cx="757676" cy="244173"/>
          </a:xfrm>
          <a:prstGeom prst="bentConnector4">
            <a:avLst>
              <a:gd name="adj1" fmla="val 31302"/>
              <a:gd name="adj2" fmla="val 193622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endCxn id="5" idx="1"/>
          </p:cNvCxnSpPr>
          <p:nvPr/>
        </p:nvCxnSpPr>
        <p:spPr>
          <a:xfrm rot="5400000">
            <a:off x="10962799" y="1066332"/>
            <a:ext cx="813097" cy="592361"/>
          </a:xfrm>
          <a:prstGeom prst="bentConnector4">
            <a:avLst>
              <a:gd name="adj1" fmla="val 44154"/>
              <a:gd name="adj2" fmla="val 13859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16080" y="1599939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… …</a:t>
            </a:r>
            <a:endParaRPr lang="ru-RU" sz="2400" dirty="0"/>
          </a:p>
        </p:txBody>
      </p:sp>
      <p:cxnSp>
        <p:nvCxnSpPr>
          <p:cNvPr id="11" name="Соединительная линия уступом 10"/>
          <p:cNvCxnSpPr/>
          <p:nvPr/>
        </p:nvCxnSpPr>
        <p:spPr>
          <a:xfrm rot="5400000">
            <a:off x="8824056" y="807032"/>
            <a:ext cx="916711" cy="899770"/>
          </a:xfrm>
          <a:prstGeom prst="bentConnector4">
            <a:avLst>
              <a:gd name="adj1" fmla="val 56549"/>
              <a:gd name="adj2" fmla="val 12540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211782" y="707559"/>
            <a:ext cx="7795912" cy="414659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(01.01.1980 – 01.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Соединительная линия уступом 12"/>
          <p:cNvCxnSpPr>
            <a:endCxn id="14" idx="1"/>
          </p:cNvCxnSpPr>
          <p:nvPr/>
        </p:nvCxnSpPr>
        <p:spPr>
          <a:xfrm rot="16200000" flipH="1">
            <a:off x="4250582" y="2281529"/>
            <a:ext cx="633372" cy="175112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654824" y="2402433"/>
            <a:ext cx="2369430" cy="566675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1981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20.12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.198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.1982)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935760" y="2402432"/>
            <a:ext cx="831293" cy="566675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176401" y="2402432"/>
            <a:ext cx="831293" cy="566675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Соединительная линия уступом 16"/>
          <p:cNvCxnSpPr>
            <a:endCxn id="15" idx="1"/>
          </p:cNvCxnSpPr>
          <p:nvPr/>
        </p:nvCxnSpPr>
        <p:spPr>
          <a:xfrm rot="5400000">
            <a:off x="8619076" y="2369083"/>
            <a:ext cx="633371" cy="2"/>
          </a:xfrm>
          <a:prstGeom prst="bentConnector4">
            <a:avLst>
              <a:gd name="adj1" fmla="val 27632"/>
              <a:gd name="adj2" fmla="val 1143010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5" idx="2"/>
            <a:endCxn id="16" idx="1"/>
          </p:cNvCxnSpPr>
          <p:nvPr/>
        </p:nvCxnSpPr>
        <p:spPr>
          <a:xfrm rot="5400000">
            <a:off x="11041730" y="2187070"/>
            <a:ext cx="633372" cy="364029"/>
          </a:xfrm>
          <a:prstGeom prst="bentConnector4">
            <a:avLst>
              <a:gd name="adj1" fmla="val 27633"/>
              <a:gd name="adj2" fmla="val 16279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76467" y="885955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12 </a:t>
            </a:r>
            <a:r>
              <a:rPr lang="ru-RU" sz="2400" b="1" dirty="0" smtClean="0"/>
              <a:t>км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03437" y="1647316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r>
              <a:rPr lang="en-US" sz="2400" b="1" dirty="0" smtClean="0"/>
              <a:t> </a:t>
            </a:r>
            <a:r>
              <a:rPr lang="ru-RU" sz="2400" b="1" dirty="0" smtClean="0"/>
              <a:t>км</a:t>
            </a:r>
            <a:endParaRPr lang="ru-RU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94304" y="249628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1</a:t>
            </a:r>
            <a:r>
              <a:rPr lang="en-US" sz="2400" b="1" dirty="0" smtClean="0"/>
              <a:t> </a:t>
            </a:r>
            <a:r>
              <a:rPr lang="ru-RU" sz="2400" b="1" dirty="0" smtClean="0"/>
              <a:t>км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443790" y="2488939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… …</a:t>
            </a:r>
            <a:endParaRPr lang="ru-RU" sz="2400" dirty="0"/>
          </a:p>
        </p:txBody>
      </p:sp>
      <p:grpSp>
        <p:nvGrpSpPr>
          <p:cNvPr id="23" name="Группа 22"/>
          <p:cNvGrpSpPr>
            <a:grpSpLocks noChangeAspect="1"/>
          </p:cNvGrpSpPr>
          <p:nvPr/>
        </p:nvGrpSpPr>
        <p:grpSpPr>
          <a:xfrm>
            <a:off x="64718" y="3089181"/>
            <a:ext cx="3941665" cy="3661136"/>
            <a:chOff x="5649451" y="1814897"/>
            <a:chExt cx="2959031" cy="274843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2" cstate="print"/>
            <a:srcRect l="21952" t="6154" r="30757" b="15756"/>
            <a:stretch/>
          </p:blipFill>
          <p:spPr>
            <a:xfrm>
              <a:off x="5649451" y="1814897"/>
              <a:ext cx="2959031" cy="2748436"/>
            </a:xfrm>
            <a:prstGeom prst="rect">
              <a:avLst/>
            </a:prstGeom>
          </p:spPr>
        </p:pic>
        <p:grpSp>
          <p:nvGrpSpPr>
            <p:cNvPr id="25" name="Группа 24"/>
            <p:cNvGrpSpPr>
              <a:grpSpLocks noChangeAspect="1"/>
            </p:cNvGrpSpPr>
            <p:nvPr/>
          </p:nvGrpSpPr>
          <p:grpSpPr>
            <a:xfrm>
              <a:off x="5955024" y="2199036"/>
              <a:ext cx="2052594" cy="1057785"/>
              <a:chOff x="38315559" y="15830428"/>
              <a:chExt cx="2555143" cy="131677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8315559" y="15830428"/>
                <a:ext cx="879773" cy="431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12</a:t>
                </a:r>
                <a:r>
                  <a:rPr lang="en-US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ru-RU" sz="2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км</a:t>
                </a:r>
                <a:endParaRPr lang="ru-RU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9125570" y="16414106"/>
                <a:ext cx="729834" cy="431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 </a:t>
                </a:r>
                <a:r>
                  <a:rPr lang="ru-RU" sz="2400" b="1" dirty="0" smtClean="0">
                    <a:solidFill>
                      <a:srgbClr val="92D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км</a:t>
                </a:r>
                <a:endParaRPr lang="en-US" sz="2400" b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0140869" y="16715770"/>
                <a:ext cx="729833" cy="431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 км</a:t>
                </a:r>
                <a:endParaRPr lang="ru-RU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410786" y="3171944"/>
            <a:ext cx="3260669" cy="369332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Реанализ Е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RA-Interim (≈75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Соединительная линия уступом 29"/>
          <p:cNvCxnSpPr>
            <a:stCxn id="26" idx="2"/>
            <a:endCxn id="27" idx="1"/>
          </p:cNvCxnSpPr>
          <p:nvPr/>
        </p:nvCxnSpPr>
        <p:spPr>
          <a:xfrm rot="16200000" flipH="1">
            <a:off x="943598" y="4061375"/>
            <a:ext cx="393751" cy="396064"/>
          </a:xfrm>
          <a:prstGeom prst="bentConnector2">
            <a:avLst/>
          </a:prstGeom>
          <a:ln w="38100">
            <a:solidFill>
              <a:schemeClr val="bg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27" idx="2"/>
            <a:endCxn id="28" idx="1"/>
          </p:cNvCxnSpPr>
          <p:nvPr/>
        </p:nvCxnSpPr>
        <p:spPr>
          <a:xfrm rot="16200000" flipH="1">
            <a:off x="2031033" y="4385138"/>
            <a:ext cx="91974" cy="695964"/>
          </a:xfrm>
          <a:prstGeom prst="bentConnector2">
            <a:avLst/>
          </a:prstGeom>
          <a:ln w="38100">
            <a:solidFill>
              <a:schemeClr val="bg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29" idx="1"/>
            <a:endCxn id="26" idx="1"/>
          </p:cNvCxnSpPr>
          <p:nvPr/>
        </p:nvCxnSpPr>
        <p:spPr>
          <a:xfrm rot="10800000" flipH="1" flipV="1">
            <a:off x="410786" y="3356610"/>
            <a:ext cx="60940" cy="475090"/>
          </a:xfrm>
          <a:prstGeom prst="bentConnector3">
            <a:avLst>
              <a:gd name="adj1" fmla="val -375123"/>
            </a:avLst>
          </a:prstGeom>
          <a:ln w="38100">
            <a:solidFill>
              <a:schemeClr val="bg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80109" y="227917"/>
            <a:ext cx="29094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u="sng" dirty="0" smtClean="0">
                <a:solidFill>
                  <a:prstClr val="black"/>
                </a:solidFill>
              </a:rPr>
              <a:t>Схема и параметры </a:t>
            </a:r>
          </a:p>
          <a:p>
            <a:pPr lvl="0" algn="ctr"/>
            <a:r>
              <a:rPr lang="ru-RU" sz="2800" b="1" u="sng" dirty="0" smtClean="0">
                <a:solidFill>
                  <a:prstClr val="black"/>
                </a:solidFill>
              </a:rPr>
              <a:t>эксперимента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11855" y="3089180"/>
            <a:ext cx="7695839" cy="3661137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Конфигурация модели </a:t>
            </a:r>
            <a:r>
              <a:rPr lang="en-US" sz="2200" b="1" dirty="0" smtClean="0"/>
              <a:t>COSMO-CLM </a:t>
            </a:r>
            <a:r>
              <a:rPr lang="ru-RU" sz="2200" b="1" dirty="0" smtClean="0"/>
              <a:t>и эксперимента</a:t>
            </a:r>
            <a:endParaRPr lang="ru-RU" sz="2200" b="1" dirty="0"/>
          </a:p>
          <a:p>
            <a:pPr>
              <a:spcBef>
                <a:spcPts val="600"/>
              </a:spcBef>
              <a:tabLst>
                <a:tab pos="0" algn="l"/>
              </a:tabLst>
            </a:pPr>
            <a:r>
              <a:rPr lang="ru-RU" sz="2000" dirty="0" smtClean="0"/>
              <a:t>Запуски продолжительностью от </a:t>
            </a:r>
            <a:r>
              <a:rPr lang="ru-RU" sz="2000" b="1" u="sng" dirty="0" smtClean="0"/>
              <a:t>первых месяцев</a:t>
            </a:r>
            <a:r>
              <a:rPr lang="ru-RU" sz="2000" dirty="0" smtClean="0"/>
              <a:t> (тестовые эксперименты) </a:t>
            </a:r>
            <a:r>
              <a:rPr lang="ru-RU" sz="2000" b="1" i="1" dirty="0" smtClean="0"/>
              <a:t>до 30 лет</a:t>
            </a:r>
          </a:p>
          <a:p>
            <a:pPr>
              <a:spcBef>
                <a:spcPts val="600"/>
              </a:spcBef>
              <a:tabLst>
                <a:tab pos="0" algn="l"/>
              </a:tabLst>
            </a:pPr>
            <a:r>
              <a:rPr lang="ru-RU" sz="2000" b="1" dirty="0" smtClean="0"/>
              <a:t>3 шага</a:t>
            </a:r>
            <a:r>
              <a:rPr lang="ru-RU" sz="2000" dirty="0" smtClean="0"/>
              <a:t> </a:t>
            </a:r>
            <a:r>
              <a:rPr lang="ru-RU" sz="2000" i="1" u="sng" dirty="0" smtClean="0"/>
              <a:t>динамического </a:t>
            </a:r>
            <a:r>
              <a:rPr lang="ru-RU" sz="2000" i="1" u="sng" dirty="0" err="1" smtClean="0"/>
              <a:t>даунскейлинга</a:t>
            </a:r>
            <a:r>
              <a:rPr lang="en-US" sz="2000" dirty="0" smtClean="0"/>
              <a:t>:</a:t>
            </a:r>
            <a:r>
              <a:rPr lang="ru-RU" sz="2000" dirty="0" smtClean="0"/>
              <a:t> </a:t>
            </a:r>
            <a:r>
              <a:rPr lang="ru-RU" sz="2000" dirty="0" err="1" smtClean="0"/>
              <a:t>реанализ</a:t>
            </a:r>
            <a:r>
              <a:rPr lang="ru-RU" sz="2000" dirty="0" smtClean="0"/>
              <a:t> </a:t>
            </a:r>
            <a:r>
              <a:rPr lang="en-US" sz="2000" dirty="0" smtClean="0"/>
              <a:t>ERA-Interim </a:t>
            </a:r>
            <a:r>
              <a:rPr lang="ru-RU" sz="2000" dirty="0" smtClean="0"/>
              <a:t>→</a:t>
            </a:r>
            <a:r>
              <a:rPr lang="en-US" sz="2000" dirty="0" smtClean="0"/>
              <a:t> </a:t>
            </a:r>
            <a:r>
              <a:rPr lang="ru-RU" sz="2000" dirty="0" smtClean="0"/>
              <a:t>12 км (</a:t>
            </a:r>
            <a:r>
              <a:rPr lang="ru-RU" sz="2000" b="1" dirty="0" smtClean="0"/>
              <a:t>140*140*50 точек</a:t>
            </a:r>
            <a:r>
              <a:rPr lang="ru-RU" sz="2000" dirty="0" smtClean="0"/>
              <a:t>) →</a:t>
            </a:r>
            <a:r>
              <a:rPr lang="en-US" sz="2000" dirty="0" smtClean="0"/>
              <a:t> 4 </a:t>
            </a:r>
            <a:r>
              <a:rPr lang="ru-RU" sz="2000" dirty="0" smtClean="0"/>
              <a:t>км (</a:t>
            </a:r>
            <a:r>
              <a:rPr lang="ru-RU" sz="2000" b="1" dirty="0" smtClean="0"/>
              <a:t>180*180*50</a:t>
            </a:r>
            <a:r>
              <a:rPr lang="ru-RU" sz="2000" dirty="0" smtClean="0"/>
              <a:t>) →</a:t>
            </a:r>
            <a:r>
              <a:rPr lang="en-US" sz="2000" dirty="0" smtClean="0"/>
              <a:t> 1 </a:t>
            </a:r>
            <a:r>
              <a:rPr lang="ru-RU" sz="2000" dirty="0" smtClean="0"/>
              <a:t>км (</a:t>
            </a:r>
            <a:r>
              <a:rPr lang="ru-RU" sz="2000" b="1" dirty="0" smtClean="0"/>
              <a:t>160*160*50</a:t>
            </a:r>
            <a:r>
              <a:rPr lang="ru-RU" sz="2000" dirty="0" smtClean="0"/>
              <a:t>)</a:t>
            </a:r>
            <a:endParaRPr lang="en-US" sz="2000" dirty="0" smtClean="0"/>
          </a:p>
          <a:p>
            <a:pPr>
              <a:spcBef>
                <a:spcPts val="600"/>
              </a:spcBef>
              <a:tabLst>
                <a:tab pos="0" algn="l"/>
              </a:tabLst>
            </a:pPr>
            <a:r>
              <a:rPr lang="ru-RU" sz="2000" u="sng" dirty="0" smtClean="0"/>
              <a:t>Для базового модельного домена (12 км)</a:t>
            </a:r>
            <a:r>
              <a:rPr lang="ru-RU" sz="2000" dirty="0" smtClean="0"/>
              <a:t>: боковые </a:t>
            </a:r>
            <a:r>
              <a:rPr lang="ru-RU" sz="2000" dirty="0"/>
              <a:t>граничные условия из </a:t>
            </a:r>
            <a:r>
              <a:rPr lang="ru-RU" sz="2000" i="1" dirty="0" err="1"/>
              <a:t>реанализа</a:t>
            </a:r>
            <a:r>
              <a:rPr lang="ru-RU" sz="2000" i="1" dirty="0"/>
              <a:t> </a:t>
            </a:r>
            <a:r>
              <a:rPr lang="en-US" sz="2000" i="1" dirty="0" smtClean="0"/>
              <a:t>ERA-Interim</a:t>
            </a:r>
            <a:r>
              <a:rPr lang="ru-RU" sz="2000" dirty="0" smtClean="0"/>
              <a:t>, обновляемые каждые 6 часов; </a:t>
            </a:r>
            <a:endParaRPr lang="en-US" sz="2000" dirty="0" smtClean="0"/>
          </a:p>
          <a:p>
            <a:pPr>
              <a:spcBef>
                <a:spcPts val="600"/>
              </a:spcBef>
              <a:tabLst>
                <a:tab pos="0" algn="l"/>
              </a:tabLst>
            </a:pPr>
            <a:r>
              <a:rPr lang="ru-RU" sz="2000" dirty="0" smtClean="0"/>
              <a:t>Подбор </a:t>
            </a:r>
            <a:r>
              <a:rPr lang="ru-RU" sz="2000" b="1" u="sng" dirty="0" smtClean="0"/>
              <a:t>оптимальных для данного региона</a:t>
            </a:r>
            <a:r>
              <a:rPr lang="ru-RU" sz="2000" dirty="0" smtClean="0"/>
              <a:t> опций модели в ходе серии тестовых экспериментов</a:t>
            </a:r>
          </a:p>
          <a:p>
            <a:pPr>
              <a:spcBef>
                <a:spcPts val="600"/>
              </a:spcBef>
              <a:tabLst>
                <a:tab pos="0" algn="l"/>
              </a:tabLst>
            </a:pPr>
            <a:r>
              <a:rPr lang="ru-RU" sz="2000" dirty="0" smtClean="0"/>
              <a:t>Расчеты на суперкомпьютере </a:t>
            </a:r>
            <a:r>
              <a:rPr lang="ru-RU" sz="2000" b="1" u="sng" dirty="0" smtClean="0"/>
              <a:t>«Ломоносов-2»</a:t>
            </a:r>
            <a:endParaRPr lang="en-US" b="1" u="sng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9935057" y="2510135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… 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88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61365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/>
              <a:t>План доклада</a:t>
            </a:r>
          </a:p>
          <a:p>
            <a:endParaRPr lang="ru-RU" sz="32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 smtClean="0"/>
              <a:t>Актуальность задачи прогноза климата высокого разрешения</a:t>
            </a:r>
            <a:endParaRPr lang="en-US" sz="3200" dirty="0" smtClean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 smtClean="0"/>
              <a:t>Основные принципы моделирования климата. Региональная модель </a:t>
            </a:r>
            <a:r>
              <a:rPr lang="en-US" sz="3200" dirty="0" smtClean="0"/>
              <a:t>COSMO-CLM</a:t>
            </a:r>
            <a:r>
              <a:rPr lang="ru-RU" sz="3200" dirty="0" smtClean="0"/>
              <a:t>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 smtClean="0"/>
              <a:t>Постановка численных экспериментов.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 smtClean="0"/>
              <a:t>Основные результаты, полученные в рамках различных проектов.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 smtClean="0"/>
              <a:t>Выводы и перспективы дальнейших исследований.</a:t>
            </a:r>
          </a:p>
        </p:txBody>
      </p:sp>
    </p:spTree>
    <p:extLst>
      <p:ext uri="{BB962C8B-B14F-4D97-AF65-F5344CB8AC3E}">
        <p14:creationId xmlns:p14="http://schemas.microsoft.com/office/powerpoint/2010/main" val="57398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352753" y="67381"/>
            <a:ext cx="670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u="sng" dirty="0" smtClean="0">
                <a:solidFill>
                  <a:prstClr val="black"/>
                </a:solidFill>
              </a:rPr>
              <a:t>Основные результаты эксперимента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275" y="720433"/>
            <a:ext cx="6481021" cy="6068292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/>
          <a:lstStyle/>
          <a:p>
            <a:pPr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Сформированы выходные файлы для </a:t>
            </a:r>
            <a:r>
              <a:rPr lang="ru-RU" b="1" dirty="0" smtClean="0">
                <a:solidFill>
                  <a:srgbClr val="FF0000"/>
                </a:solidFill>
              </a:rPr>
              <a:t>192 </a:t>
            </a:r>
            <a:r>
              <a:rPr lang="ru-RU" b="1" dirty="0" smtClean="0">
                <a:solidFill>
                  <a:schemeClr val="tx1"/>
                </a:solidFill>
              </a:rPr>
              <a:t>параметров за период с 1981 по 2015 гг. В том числе: </a:t>
            </a:r>
          </a:p>
          <a:p>
            <a:pPr marL="82550" lvl="1"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31</a:t>
            </a:r>
            <a:r>
              <a:rPr lang="ru-RU" dirty="0" smtClean="0">
                <a:solidFill>
                  <a:schemeClr val="tx1"/>
                </a:solidFill>
              </a:rPr>
              <a:t> параметр для </a:t>
            </a:r>
            <a:r>
              <a:rPr lang="ru-RU" b="1" dirty="0" smtClean="0">
                <a:solidFill>
                  <a:schemeClr val="tx1"/>
                </a:solidFill>
              </a:rPr>
              <a:t>трехмерной</a:t>
            </a:r>
            <a:r>
              <a:rPr lang="ru-RU" dirty="0" smtClean="0">
                <a:solidFill>
                  <a:schemeClr val="tx1"/>
                </a:solidFill>
              </a:rPr>
              <a:t> модельной сетки (</a:t>
            </a:r>
            <a:r>
              <a:rPr lang="en-US" dirty="0" smtClean="0">
                <a:solidFill>
                  <a:schemeClr val="tx1"/>
                </a:solidFill>
              </a:rPr>
              <a:t>T, U, V, TKE)</a:t>
            </a:r>
            <a:endParaRPr lang="ru-RU" dirty="0" smtClean="0">
              <a:solidFill>
                <a:schemeClr val="tx1"/>
              </a:solidFill>
            </a:endParaRPr>
          </a:p>
          <a:p>
            <a:pPr marL="82550" lvl="1" indent="179388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Температура и влажность почвы на </a:t>
            </a:r>
            <a:r>
              <a:rPr lang="ru-RU" u="sng" dirty="0" smtClean="0">
                <a:solidFill>
                  <a:schemeClr val="tx1"/>
                </a:solidFill>
              </a:rPr>
              <a:t>11 почвенных уровнях</a:t>
            </a:r>
            <a:r>
              <a:rPr lang="ru-RU" dirty="0" smtClean="0">
                <a:solidFill>
                  <a:schemeClr val="tx1"/>
                </a:solidFill>
              </a:rPr>
              <a:t> (до глубины </a:t>
            </a:r>
            <a:r>
              <a:rPr lang="ru-RU" b="1" dirty="0" smtClean="0">
                <a:solidFill>
                  <a:schemeClr val="tx1"/>
                </a:solidFill>
              </a:rPr>
              <a:t>11 метров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en-US" dirty="0" smtClean="0">
              <a:solidFill>
                <a:schemeClr val="tx1"/>
              </a:solidFill>
            </a:endParaRPr>
          </a:p>
          <a:p>
            <a:pPr marL="82550" lvl="1"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Отдельные значения основных приземных и почвенных переменных для городских и естественных </a:t>
            </a:r>
            <a:r>
              <a:rPr lang="ru-RU" dirty="0" err="1" smtClean="0">
                <a:solidFill>
                  <a:schemeClr val="tx1"/>
                </a:solidFill>
              </a:rPr>
              <a:t>субъячеек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en-US" dirty="0" smtClean="0">
                <a:solidFill>
                  <a:schemeClr val="tx1"/>
                </a:solidFill>
              </a:rPr>
              <a:t>T_2M_1, T_2M_2)</a:t>
            </a:r>
          </a:p>
          <a:p>
            <a:pPr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</a:rPr>
              <a:t>Область формирования </a:t>
            </a:r>
            <a:r>
              <a:rPr lang="ru-RU" b="1" dirty="0" smtClean="0">
                <a:solidFill>
                  <a:schemeClr val="tx1"/>
                </a:solidFill>
              </a:rPr>
              <a:t>итоговых выходных </a:t>
            </a:r>
            <a:r>
              <a:rPr lang="ru-RU" b="1" dirty="0">
                <a:solidFill>
                  <a:schemeClr val="tx1"/>
                </a:solidFill>
              </a:rPr>
              <a:t>полей: 140х140 </a:t>
            </a:r>
            <a:r>
              <a:rPr lang="ru-RU" b="1" dirty="0" smtClean="0">
                <a:solidFill>
                  <a:schemeClr val="tx1"/>
                </a:solidFill>
              </a:rPr>
              <a:t>ячеек (после обрезки зоны релаксации), </a:t>
            </a:r>
            <a:r>
              <a:rPr lang="ru-RU" b="1" dirty="0">
                <a:solidFill>
                  <a:schemeClr val="tx1"/>
                </a:solidFill>
              </a:rPr>
              <a:t>пространственное разрешение 1 </a:t>
            </a:r>
            <a:r>
              <a:rPr lang="ru-RU" b="1" dirty="0" smtClean="0">
                <a:solidFill>
                  <a:schemeClr val="tx1"/>
                </a:solidFill>
              </a:rPr>
              <a:t>км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ru-RU" b="1" dirty="0">
                <a:solidFill>
                  <a:schemeClr val="tx1"/>
                </a:solidFill>
              </a:rPr>
              <a:t>в</a:t>
            </a:r>
            <a:r>
              <a:rPr lang="ru-RU" b="1" dirty="0" smtClean="0">
                <a:solidFill>
                  <a:schemeClr val="tx1"/>
                </a:solidFill>
              </a:rPr>
              <a:t>ременное </a:t>
            </a:r>
            <a:r>
              <a:rPr lang="ru-RU" b="1" dirty="0">
                <a:solidFill>
                  <a:schemeClr val="tx1"/>
                </a:solidFill>
              </a:rPr>
              <a:t>разрешение выдачи: 1 час</a:t>
            </a:r>
          </a:p>
          <a:p>
            <a:pPr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50 </a:t>
            </a:r>
            <a:r>
              <a:rPr lang="ru-RU" b="1" dirty="0">
                <a:solidFill>
                  <a:schemeClr val="tx1"/>
                </a:solidFill>
              </a:rPr>
              <a:t>вертикальных уровней</a:t>
            </a:r>
          </a:p>
          <a:p>
            <a:pPr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Общий вес всех выходных файлов: исходно 38 ТБ, 26 ТБ после обрезки зоны релаксации</a:t>
            </a:r>
          </a:p>
          <a:p>
            <a:pPr indent="1793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1"/>
                </a:solidFill>
              </a:rPr>
              <a:t>Суммарное затраченное процессорное время: ≈ 760 000 </a:t>
            </a:r>
            <a:r>
              <a:rPr lang="en-US" b="1" dirty="0" smtClean="0">
                <a:solidFill>
                  <a:schemeClr val="tx1"/>
                </a:solidFill>
              </a:rPr>
              <a:t>CPU</a:t>
            </a:r>
            <a:r>
              <a:rPr lang="ru-RU" b="1" dirty="0" smtClean="0">
                <a:solidFill>
                  <a:schemeClr val="tx1"/>
                </a:solidFill>
              </a:rPr>
              <a:t>-часов (расчёт одного года занимал 2 – 3 суток на </a:t>
            </a:r>
            <a:r>
              <a:rPr lang="en-US" b="1" dirty="0" smtClean="0">
                <a:solidFill>
                  <a:schemeClr val="tx1"/>
                </a:solidFill>
              </a:rPr>
              <a:t>144-256</a:t>
            </a:r>
            <a:r>
              <a:rPr lang="ru-RU" b="1" dirty="0" smtClean="0">
                <a:solidFill>
                  <a:schemeClr val="tx1"/>
                </a:solidFill>
              </a:rPr>
              <a:t> процессорах для доменов </a:t>
            </a:r>
            <a:r>
              <a:rPr lang="en-US" b="1" dirty="0" smtClean="0">
                <a:solidFill>
                  <a:schemeClr val="tx1"/>
                </a:solidFill>
              </a:rPr>
              <a:t>c </a:t>
            </a:r>
            <a:r>
              <a:rPr lang="ru-RU" b="1" dirty="0" smtClean="0">
                <a:solidFill>
                  <a:schemeClr val="tx1"/>
                </a:solidFill>
              </a:rPr>
              <a:t>разрешением 4 и 1 к</a:t>
            </a:r>
            <a:r>
              <a:rPr lang="ru-RU" b="1" dirty="0">
                <a:solidFill>
                  <a:schemeClr val="tx1"/>
                </a:solidFill>
              </a:rPr>
              <a:t>м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474" y="1239671"/>
            <a:ext cx="2698732" cy="36239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4" y="1239671"/>
            <a:ext cx="2720322" cy="36270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22474" y="4918518"/>
            <a:ext cx="5491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 smtClean="0">
                <a:solidFill>
                  <a:prstClr val="black"/>
                </a:solidFill>
              </a:rPr>
              <a:t>Городской «остров тепла»</a:t>
            </a:r>
            <a:r>
              <a:rPr lang="ru-RU" dirty="0" smtClean="0">
                <a:solidFill>
                  <a:prstClr val="black"/>
                </a:solidFill>
              </a:rPr>
              <a:t> (аномалия приземной температуры воздуха, </a:t>
            </a:r>
            <a:r>
              <a:rPr lang="ru-RU" baseline="30000" dirty="0" smtClean="0">
                <a:solidFill>
                  <a:prstClr val="black"/>
                </a:solidFill>
              </a:rPr>
              <a:t>0</a:t>
            </a:r>
            <a:r>
              <a:rPr lang="ru-RU" dirty="0" smtClean="0">
                <a:solidFill>
                  <a:prstClr val="black"/>
                </a:solidFill>
              </a:rPr>
              <a:t>С) в Москве </a:t>
            </a:r>
            <a:r>
              <a:rPr lang="ru-RU" u="sng" dirty="0" smtClean="0">
                <a:solidFill>
                  <a:prstClr val="black"/>
                </a:solidFill>
              </a:rPr>
              <a:t>в среднем</a:t>
            </a:r>
            <a:r>
              <a:rPr lang="ru-RU" dirty="0" smtClean="0">
                <a:solidFill>
                  <a:prstClr val="black"/>
                </a:solidFill>
              </a:rPr>
              <a:t> за </a:t>
            </a:r>
            <a:r>
              <a:rPr lang="ru-RU" b="1" dirty="0" smtClean="0">
                <a:solidFill>
                  <a:prstClr val="black"/>
                </a:solidFill>
              </a:rPr>
              <a:t>лето 2014 г., ночь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  <a:r>
              <a:rPr lang="ru-RU" i="1" dirty="0" smtClean="0">
                <a:solidFill>
                  <a:prstClr val="black"/>
                </a:solidFill>
              </a:rPr>
              <a:t>Вертикальная структура</a:t>
            </a:r>
            <a:r>
              <a:rPr lang="ru-RU" dirty="0" smtClean="0">
                <a:solidFill>
                  <a:prstClr val="black"/>
                </a:solidFill>
              </a:rPr>
              <a:t> (слева) и </a:t>
            </a:r>
            <a:r>
              <a:rPr lang="ru-RU" i="1" dirty="0" smtClean="0">
                <a:solidFill>
                  <a:prstClr val="black"/>
                </a:solidFill>
              </a:rPr>
              <a:t>пространственное распределение</a:t>
            </a:r>
            <a:r>
              <a:rPr lang="ru-RU" dirty="0" smtClean="0">
                <a:solidFill>
                  <a:prstClr val="black"/>
                </a:solidFill>
              </a:rPr>
              <a:t> (справа)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2753" y="67381"/>
            <a:ext cx="6700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u="sng" dirty="0" smtClean="0">
                <a:solidFill>
                  <a:prstClr val="black"/>
                </a:solidFill>
              </a:rPr>
              <a:t>Основные результаты эксперимента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2058" name="Рисунок 1100" descr="hour_mean_UHImax ALL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6"/>
          <a:stretch>
            <a:fillRect/>
          </a:stretch>
        </p:blipFill>
        <p:spPr bwMode="auto">
          <a:xfrm>
            <a:off x="6134098" y="3209078"/>
            <a:ext cx="30575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1102" descr="hour_mean_UHImax 16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3" y="3209078"/>
            <a:ext cx="3032993" cy="36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Рисунок 60" descr="hour_mean_wind_SS_UHImax [0  1]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"/>
          <a:stretch>
            <a:fillRect/>
          </a:stretch>
        </p:blipFill>
        <p:spPr bwMode="auto">
          <a:xfrm>
            <a:off x="0" y="643697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Рисунок 61" descr="hour_mean_wind_NN_UHImax [0  1]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"/>
          <a:stretch>
            <a:fillRect/>
          </a:stretch>
        </p:blipFill>
        <p:spPr bwMode="auto">
          <a:xfrm>
            <a:off x="3067049" y="654147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911788" y="1990546"/>
            <a:ext cx="5281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Вертикальный разрез с севера на юг </a:t>
            </a:r>
            <a:r>
              <a:rPr lang="ru-RU" b="1" dirty="0" smtClean="0"/>
              <a:t>аномалии </a:t>
            </a:r>
            <a:r>
              <a:rPr lang="ru-RU" b="1" dirty="0"/>
              <a:t>удельной влажности</a:t>
            </a:r>
            <a:r>
              <a:rPr lang="ru-RU" dirty="0"/>
              <a:t> </a:t>
            </a:r>
            <a:r>
              <a:rPr lang="ru-RU" b="1" dirty="0" smtClean="0"/>
              <a:t>(кг/кг)</a:t>
            </a:r>
            <a:r>
              <a:rPr lang="ru-RU" dirty="0" smtClean="0"/>
              <a:t> в среднем </a:t>
            </a:r>
            <a:r>
              <a:rPr lang="ru-RU" b="1" dirty="0" smtClean="0"/>
              <a:t>за сутки</a:t>
            </a:r>
            <a:r>
              <a:rPr lang="ru-RU" dirty="0" smtClean="0"/>
              <a:t> (слева) и в </a:t>
            </a:r>
            <a:r>
              <a:rPr lang="ru-RU" b="1" dirty="0" smtClean="0"/>
              <a:t>вечерние часы</a:t>
            </a:r>
            <a:r>
              <a:rPr lang="ru-RU" dirty="0" smtClean="0"/>
              <a:t> (16 </a:t>
            </a:r>
            <a:r>
              <a:rPr lang="en-US" dirty="0" smtClean="0"/>
              <a:t>UTC / 19 </a:t>
            </a:r>
            <a:r>
              <a:rPr lang="ru-RU" dirty="0" smtClean="0"/>
              <a:t>МСК) для дней </a:t>
            </a:r>
            <a:r>
              <a:rPr lang="ru-RU" dirty="0"/>
              <a:t>с интенсивным </a:t>
            </a:r>
            <a:r>
              <a:rPr lang="ru-RU" dirty="0" smtClean="0"/>
              <a:t>островом тепла за </a:t>
            </a:r>
            <a:r>
              <a:rPr lang="ru-RU" b="1" dirty="0"/>
              <a:t>лето 2014 г</a:t>
            </a:r>
            <a:r>
              <a:rPr lang="ru-RU" b="1" dirty="0" smtClean="0"/>
              <a:t>.</a:t>
            </a:r>
            <a:r>
              <a:rPr lang="ru-RU" dirty="0" smtClean="0"/>
              <a:t>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524" y="4567613"/>
            <a:ext cx="6134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Показано,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городские </a:t>
            </a:r>
            <a:r>
              <a:rPr lang="ru-RU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мезоклиматические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аномалии температуры, влажности и ветрового режима простираются на сотни метров вверх и на десятки километров за пределы Московской агломерации и характеризуются сложной пространственно-временной изменчивостью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134097" y="556910"/>
            <a:ext cx="60727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Вертикальный разрез с севера на юг </a:t>
            </a:r>
            <a:r>
              <a:rPr lang="ru-RU" b="1" dirty="0" smtClean="0">
                <a:solidFill>
                  <a:prstClr val="black"/>
                </a:solidFill>
              </a:rPr>
              <a:t>аномалии температуры воздуха (</a:t>
            </a:r>
            <a:r>
              <a:rPr lang="ru-RU" b="1" baseline="30000" dirty="0" smtClean="0">
                <a:solidFill>
                  <a:prstClr val="black"/>
                </a:solidFill>
              </a:rPr>
              <a:t>0</a:t>
            </a:r>
            <a:r>
              <a:rPr lang="ru-RU" b="1" dirty="0" smtClean="0">
                <a:solidFill>
                  <a:prstClr val="black"/>
                </a:solidFill>
              </a:rPr>
              <a:t>С)</a:t>
            </a:r>
            <a:r>
              <a:rPr lang="ru-RU" dirty="0" smtClean="0">
                <a:solidFill>
                  <a:prstClr val="black"/>
                </a:solidFill>
              </a:rPr>
              <a:t> в г. Москва в среднем по выборкам </a:t>
            </a:r>
            <a:r>
              <a:rPr lang="ru-RU" u="sng" dirty="0" smtClean="0">
                <a:solidFill>
                  <a:prstClr val="black"/>
                </a:solidFill>
              </a:rPr>
              <a:t>ночных случаев</a:t>
            </a:r>
            <a:r>
              <a:rPr lang="ru-RU" dirty="0" smtClean="0">
                <a:solidFill>
                  <a:prstClr val="black"/>
                </a:solidFill>
              </a:rPr>
              <a:t> с ветрами </a:t>
            </a:r>
            <a:r>
              <a:rPr lang="ru-RU" b="1" dirty="0" smtClean="0">
                <a:solidFill>
                  <a:prstClr val="black"/>
                </a:solidFill>
              </a:rPr>
              <a:t>южной</a:t>
            </a:r>
            <a:r>
              <a:rPr lang="ru-RU" dirty="0" smtClean="0">
                <a:solidFill>
                  <a:prstClr val="black"/>
                </a:solidFill>
              </a:rPr>
              <a:t> (слева) и </a:t>
            </a:r>
            <a:r>
              <a:rPr lang="ru-RU" b="1" dirty="0" smtClean="0">
                <a:solidFill>
                  <a:prstClr val="black"/>
                </a:solidFill>
              </a:rPr>
              <a:t>северной</a:t>
            </a:r>
            <a:r>
              <a:rPr lang="ru-RU" dirty="0" smtClean="0">
                <a:solidFill>
                  <a:prstClr val="black"/>
                </a:solidFill>
              </a:rPr>
              <a:t> (справа) четверти за дни с </a:t>
            </a:r>
            <a:r>
              <a:rPr lang="ru-RU" i="1" dirty="0" smtClean="0">
                <a:solidFill>
                  <a:prstClr val="black"/>
                </a:solidFill>
              </a:rPr>
              <a:t>хорошо выраженным островом тепла</a:t>
            </a:r>
            <a:r>
              <a:rPr lang="ru-RU" dirty="0" smtClean="0">
                <a:solidFill>
                  <a:prstClr val="black"/>
                </a:solidFill>
              </a:rPr>
              <a:t> за </a:t>
            </a:r>
            <a:r>
              <a:rPr lang="ru-RU" b="1" dirty="0" smtClean="0">
                <a:solidFill>
                  <a:prstClr val="black"/>
                </a:solidFill>
              </a:rPr>
              <a:t>лето 2014 г.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2050" name="Рисунок 60" descr="hour_mean_wind_SS_UHImax [0  1]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"/>
          <a:stretch>
            <a:fillRect/>
          </a:stretch>
        </p:blipFill>
        <p:spPr bwMode="auto">
          <a:xfrm>
            <a:off x="0" y="0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61" descr="hour_mean_wind_NN_UHImax [0  1]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"/>
          <a:stretch>
            <a:fillRect/>
          </a:stretch>
        </p:blipFill>
        <p:spPr bwMode="auto">
          <a:xfrm>
            <a:off x="0" y="0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100" descr="hour_mean_UHImax ALL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6"/>
          <a:stretch>
            <a:fillRect/>
          </a:stretch>
        </p:blipFill>
        <p:spPr bwMode="auto">
          <a:xfrm>
            <a:off x="0" y="0"/>
            <a:ext cx="30575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102" descr="hour_mean_UHImax 16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5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ur_mean_UHImax ALL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6"/>
          <a:stretch>
            <a:fillRect/>
          </a:stretch>
        </p:blipFill>
        <p:spPr bwMode="auto">
          <a:xfrm>
            <a:off x="0" y="0"/>
            <a:ext cx="30575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ur_mean_UHImax 16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5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ur_mean_UHImax ALL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76"/>
          <a:stretch>
            <a:fillRect/>
          </a:stretch>
        </p:blipFill>
        <p:spPr bwMode="auto">
          <a:xfrm>
            <a:off x="0" y="0"/>
            <a:ext cx="30575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our_mean_UHImax 16_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525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ur_mean_wind_SS_UHImax [0  1]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"/>
          <a:stretch>
            <a:fillRect/>
          </a:stretch>
        </p:blipFill>
        <p:spPr bwMode="auto">
          <a:xfrm>
            <a:off x="0" y="0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our_mean_wind_NN_UHImax [0  1]_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"/>
          <a:stretch>
            <a:fillRect/>
          </a:stretch>
        </p:blipFill>
        <p:spPr bwMode="auto">
          <a:xfrm>
            <a:off x="0" y="0"/>
            <a:ext cx="30575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3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Моделирование климатического режима </a:t>
            </a:r>
            <a:r>
              <a:rPr lang="ru-RU" sz="3200" b="1" dirty="0">
                <a:solidFill>
                  <a:prstClr val="black"/>
                </a:solidFill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</a:rPr>
              <a:t/>
            </a:r>
            <a:br>
              <a:rPr lang="ru-RU" sz="3200" b="1" dirty="0" smtClean="0">
                <a:solidFill>
                  <a:prstClr val="black"/>
                </a:solidFill>
              </a:rPr>
            </a:br>
            <a:r>
              <a:rPr lang="ru-RU" sz="3200" b="1" dirty="0" smtClean="0">
                <a:solidFill>
                  <a:prstClr val="black"/>
                </a:solidFill>
              </a:rPr>
              <a:t>экстремальных ветров акватории Охотского </a:t>
            </a:r>
            <a:r>
              <a:rPr lang="ru-RU" sz="3200" b="1" dirty="0">
                <a:solidFill>
                  <a:prstClr val="black"/>
                </a:solidFill>
              </a:rPr>
              <a:t>моря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 t="6844" r="25092" b="7940"/>
          <a:stretch/>
        </p:blipFill>
        <p:spPr>
          <a:xfrm>
            <a:off x="50762" y="1077218"/>
            <a:ext cx="3674822" cy="467813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95924" y="4303455"/>
            <a:ext cx="83960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/>
              <a:t>Конфигурация эксперимента:</a:t>
            </a:r>
            <a:endParaRPr lang="en-US" sz="2000" b="1" u="sng" dirty="0"/>
          </a:p>
          <a:p>
            <a:pPr indent="179388" algn="just">
              <a:buFontTx/>
              <a:buChar char="-"/>
            </a:pPr>
            <a:r>
              <a:rPr lang="ru-RU" sz="2000" dirty="0"/>
              <a:t>Начальные и граничные условия </a:t>
            </a:r>
            <a:r>
              <a:rPr lang="ru-RU" sz="2000" dirty="0" smtClean="0"/>
              <a:t>на </a:t>
            </a:r>
            <a:r>
              <a:rPr lang="ru-RU" sz="2000" dirty="0"/>
              <a:t>базовом домене </a:t>
            </a:r>
            <a:r>
              <a:rPr lang="en-US" sz="2000" b="1" dirty="0"/>
              <a:t>13,2</a:t>
            </a:r>
            <a:r>
              <a:rPr lang="ru-RU" sz="2000" b="1" dirty="0"/>
              <a:t> км</a:t>
            </a:r>
            <a:r>
              <a:rPr lang="en-US" sz="2000" b="1" dirty="0"/>
              <a:t> </a:t>
            </a:r>
            <a:r>
              <a:rPr lang="ru-RU" sz="2000" dirty="0" smtClean="0"/>
              <a:t>–</a:t>
            </a:r>
            <a:r>
              <a:rPr lang="ru-RU" sz="2000" b="1" dirty="0" smtClean="0"/>
              <a:t> </a:t>
            </a:r>
            <a:r>
              <a:rPr lang="ru-RU" sz="2000" u="sng" dirty="0" err="1" smtClean="0"/>
              <a:t>реанализ</a:t>
            </a:r>
            <a:r>
              <a:rPr lang="ru-RU" sz="2000" u="sng" dirty="0" smtClean="0"/>
              <a:t> </a:t>
            </a:r>
            <a:r>
              <a:rPr lang="en-US" sz="2000" u="sng" dirty="0"/>
              <a:t>ERA-Interim</a:t>
            </a:r>
            <a:r>
              <a:rPr lang="en-US" sz="2000" dirty="0"/>
              <a:t> </a:t>
            </a:r>
            <a:r>
              <a:rPr lang="ru-RU" sz="2000" dirty="0"/>
              <a:t>каждые </a:t>
            </a:r>
            <a:r>
              <a:rPr lang="en-US" sz="2000" dirty="0"/>
              <a:t>6 </a:t>
            </a:r>
            <a:r>
              <a:rPr lang="ru-RU" sz="2000" dirty="0"/>
              <a:t>часов</a:t>
            </a:r>
            <a:r>
              <a:rPr lang="en-US" sz="2000" dirty="0"/>
              <a:t> </a:t>
            </a:r>
            <a:r>
              <a:rPr lang="ru-RU" sz="2000" dirty="0" smtClean="0"/>
              <a:t>за период </a:t>
            </a:r>
            <a:r>
              <a:rPr lang="en-US" sz="2000" dirty="0"/>
              <a:t>1985 – 2014</a:t>
            </a:r>
            <a:r>
              <a:rPr lang="ru-RU" sz="2000" dirty="0"/>
              <a:t> </a:t>
            </a:r>
            <a:r>
              <a:rPr lang="ru-RU" sz="2000" dirty="0" err="1"/>
              <a:t>гг</a:t>
            </a:r>
            <a:r>
              <a:rPr lang="en-US" sz="2000" dirty="0" smtClean="0"/>
              <a:t>.</a:t>
            </a:r>
            <a:r>
              <a:rPr lang="ru-RU" sz="2000" dirty="0" smtClean="0"/>
              <a:t>;</a:t>
            </a:r>
            <a:endParaRPr lang="en-US" sz="2000" dirty="0"/>
          </a:p>
          <a:p>
            <a:pPr indent="179388" algn="just">
              <a:buFontTx/>
              <a:buChar char="-"/>
            </a:pPr>
            <a:r>
              <a:rPr lang="ru-RU" sz="2000" u="sng" dirty="0"/>
              <a:t>Непрерывные расчёты</a:t>
            </a:r>
            <a:r>
              <a:rPr lang="ru-RU" sz="2000" dirty="0"/>
              <a:t> </a:t>
            </a:r>
            <a:r>
              <a:rPr lang="ru-RU" sz="2000" dirty="0" smtClean="0"/>
              <a:t>на </a:t>
            </a:r>
            <a:r>
              <a:rPr lang="ru-RU" sz="2000" dirty="0"/>
              <a:t>период от нескольких месяцев до </a:t>
            </a:r>
            <a:r>
              <a:rPr lang="ru-RU" sz="2000" dirty="0" smtClean="0"/>
              <a:t>года;</a:t>
            </a:r>
            <a:endParaRPr lang="en-US" sz="2000" dirty="0"/>
          </a:p>
          <a:p>
            <a:pPr indent="179388" algn="just">
              <a:buFontTx/>
              <a:buChar char="-"/>
            </a:pPr>
            <a:r>
              <a:rPr lang="ru-RU" sz="2000" dirty="0" smtClean="0"/>
              <a:t>Использование технологии «</a:t>
            </a:r>
            <a:r>
              <a:rPr lang="ru-RU" sz="2000" b="1" u="sng" dirty="0" smtClean="0"/>
              <a:t>спектрального </a:t>
            </a:r>
            <a:r>
              <a:rPr lang="ru-RU" sz="2000" b="1" u="sng" dirty="0" err="1"/>
              <a:t>наджинга</a:t>
            </a:r>
            <a:r>
              <a:rPr lang="ru-RU" sz="2000" dirty="0" smtClean="0"/>
              <a:t>»;</a:t>
            </a:r>
          </a:p>
          <a:p>
            <a:pPr indent="179388" algn="just">
              <a:buFontTx/>
              <a:buChar char="-"/>
            </a:pPr>
            <a:r>
              <a:rPr lang="ru-RU" sz="2000" dirty="0" smtClean="0"/>
              <a:t>Динамический </a:t>
            </a:r>
            <a:r>
              <a:rPr lang="ru-RU" sz="2000" dirty="0" err="1" smtClean="0"/>
              <a:t>даунскейлинг</a:t>
            </a:r>
            <a:r>
              <a:rPr lang="ru-RU" sz="2000" dirty="0" smtClean="0"/>
              <a:t>: </a:t>
            </a:r>
            <a:r>
              <a:rPr lang="ru-RU" sz="2000" b="1" dirty="0" smtClean="0"/>
              <a:t>домен </a:t>
            </a:r>
            <a:r>
              <a:rPr lang="ru-RU" sz="2000" b="1" dirty="0"/>
              <a:t>13,2 км </a:t>
            </a:r>
            <a:r>
              <a:rPr lang="ru-RU" sz="2000" dirty="0" smtClean="0"/>
              <a:t>-</a:t>
            </a:r>
            <a:r>
              <a:rPr lang="en-US" sz="2000" dirty="0" smtClean="0"/>
              <a:t>&gt; </a:t>
            </a:r>
            <a:r>
              <a:rPr lang="ru-RU" sz="2000" b="1" dirty="0" smtClean="0"/>
              <a:t>домен </a:t>
            </a:r>
            <a:r>
              <a:rPr lang="ru-RU" sz="2000" b="1" dirty="0"/>
              <a:t>6,6 км </a:t>
            </a:r>
            <a:r>
              <a:rPr lang="ru-RU" sz="2000" dirty="0"/>
              <a:t>в течение всего 30-летнего </a:t>
            </a:r>
            <a:r>
              <a:rPr lang="ru-RU" sz="2000" dirty="0" smtClean="0"/>
              <a:t>периода, </a:t>
            </a:r>
            <a:r>
              <a:rPr lang="ru-RU" sz="2000" dirty="0"/>
              <a:t>-</a:t>
            </a:r>
            <a:r>
              <a:rPr lang="en-US" sz="2000" dirty="0"/>
              <a:t>&gt; </a:t>
            </a:r>
            <a:r>
              <a:rPr lang="ru-RU" sz="2000" b="1" dirty="0"/>
              <a:t>домен 2,2 км </a:t>
            </a:r>
            <a:r>
              <a:rPr lang="ru-RU" sz="2000" dirty="0" smtClean="0"/>
              <a:t>для </a:t>
            </a:r>
            <a:r>
              <a:rPr lang="ru-RU" sz="2000" dirty="0"/>
              <a:t>расчётов случаев с экстремальными скоростями </a:t>
            </a:r>
            <a:r>
              <a:rPr lang="ru-RU" sz="2000" dirty="0" smtClean="0"/>
              <a:t>ветра;</a:t>
            </a:r>
            <a:r>
              <a:rPr lang="ru-RU" sz="2000" b="1" dirty="0" smtClean="0"/>
              <a:t> </a:t>
            </a:r>
            <a:r>
              <a:rPr lang="ru-RU" sz="2000" u="sng" dirty="0" smtClean="0"/>
              <a:t>общий </a:t>
            </a:r>
            <a:r>
              <a:rPr lang="ru-RU" sz="2000" u="sng" dirty="0"/>
              <a:t>объём данных</a:t>
            </a:r>
            <a:r>
              <a:rPr lang="en-US" sz="2000" dirty="0"/>
              <a:t> </a:t>
            </a:r>
            <a:r>
              <a:rPr lang="en-US" sz="2000" b="1" dirty="0"/>
              <a:t>~6,5 </a:t>
            </a:r>
            <a:r>
              <a:rPr lang="ru-RU" sz="2000" b="1" dirty="0"/>
              <a:t>Тб</a:t>
            </a:r>
            <a:r>
              <a:rPr lang="en-US" sz="2000" dirty="0"/>
              <a:t>.</a:t>
            </a:r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33763"/>
              </p:ext>
            </p:extLst>
          </p:nvPr>
        </p:nvGraphicFramePr>
        <p:xfrm>
          <a:off x="4698610" y="1085291"/>
          <a:ext cx="7338646" cy="3226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4331"/>
                <a:gridCol w="1464511"/>
                <a:gridCol w="1367949"/>
                <a:gridCol w="1351855"/>
              </a:tblGrid>
              <a:tr h="637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Характеристики эксперимента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Область </a:t>
                      </a:r>
                      <a:r>
                        <a:rPr lang="en-US" sz="1800" dirty="0" smtClean="0">
                          <a:effectLst/>
                        </a:rPr>
                        <a:t>13,2 </a:t>
                      </a:r>
                      <a:r>
                        <a:rPr lang="ru-RU" sz="1800" dirty="0" smtClean="0">
                          <a:effectLst/>
                        </a:rPr>
                        <a:t>км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Область </a:t>
                      </a:r>
                      <a:r>
                        <a:rPr lang="en-US" sz="1800" dirty="0" smtClean="0">
                          <a:effectLst/>
                        </a:rPr>
                        <a:t>6,6 </a:t>
                      </a:r>
                      <a:r>
                        <a:rPr lang="ru-RU" sz="1800" dirty="0" smtClean="0">
                          <a:effectLst/>
                        </a:rPr>
                        <a:t>км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Область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2,2 </a:t>
                      </a:r>
                      <a:r>
                        <a:rPr lang="ru-RU" sz="1800" dirty="0" smtClean="0">
                          <a:effectLst/>
                        </a:rPr>
                        <a:t>км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Общее число точек сетки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145*355 = </a:t>
                      </a:r>
                      <a:r>
                        <a:rPr lang="ru-RU" sz="1800" b="1" dirty="0">
                          <a:effectLst/>
                        </a:rPr>
                        <a:t>51475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228*525 = </a:t>
                      </a:r>
                      <a:r>
                        <a:rPr lang="en-US" sz="1800" b="1" dirty="0">
                          <a:effectLst/>
                        </a:rPr>
                        <a:t>119700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300*500 = </a:t>
                      </a:r>
                      <a:r>
                        <a:rPr lang="en-US" sz="1800" b="1" dirty="0">
                          <a:effectLst/>
                        </a:rPr>
                        <a:t>150000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Горизонтальное разрешение,</a:t>
                      </a:r>
                      <a:r>
                        <a:rPr lang="ru-RU" sz="1800" baseline="0" dirty="0" smtClean="0">
                          <a:effectLst/>
                        </a:rPr>
                        <a:t> градусы (км)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0.12</a:t>
                      </a:r>
                      <a:r>
                        <a:rPr lang="ru-RU" sz="1800" baseline="300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~13,2 </a:t>
                      </a:r>
                      <a:r>
                        <a:rPr lang="ru-RU" sz="1800" dirty="0" smtClean="0">
                          <a:effectLst/>
                        </a:rPr>
                        <a:t>км)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0.06</a:t>
                      </a:r>
                      <a:r>
                        <a:rPr lang="ru-RU" sz="1800" baseline="300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en-US" sz="1800" dirty="0" smtClean="0">
                          <a:effectLst/>
                        </a:rPr>
                        <a:t>~</a:t>
                      </a:r>
                      <a:r>
                        <a:rPr lang="ru-RU" sz="1800" dirty="0">
                          <a:effectLst/>
                        </a:rPr>
                        <a:t>6,6 </a:t>
                      </a:r>
                      <a:r>
                        <a:rPr lang="ru-RU" sz="1800" dirty="0" smtClean="0">
                          <a:effectLst/>
                        </a:rPr>
                        <a:t>км)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0.02</a:t>
                      </a:r>
                      <a:r>
                        <a:rPr lang="ru-RU" sz="1800" baseline="30000" dirty="0">
                          <a:effectLst/>
                        </a:rPr>
                        <a:t>0</a:t>
                      </a:r>
                      <a:r>
                        <a:rPr lang="ru-RU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en-US" sz="1800" dirty="0">
                          <a:effectLst/>
                        </a:rPr>
                        <a:t>~2,2 </a:t>
                      </a:r>
                      <a:r>
                        <a:rPr lang="ru-RU" sz="1800" dirty="0" smtClean="0">
                          <a:effectLst/>
                        </a:rPr>
                        <a:t>км)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Шаг по времени</a:t>
                      </a:r>
                      <a:r>
                        <a:rPr lang="ru-RU" sz="1800" baseline="0" dirty="0" smtClean="0">
                          <a:effectLst/>
                        </a:rPr>
                        <a:t> (секунды)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120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</a:t>
                      </a:r>
                      <a:r>
                        <a:rPr lang="ru-RU" sz="1800" dirty="0" smtClean="0">
                          <a:effectLst/>
                        </a:rPr>
                        <a:t>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Количество модельных уровней в атмосфере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40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40</a:t>
                      </a:r>
                      <a:endParaRPr lang="ru-RU" sz="1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6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prstClr val="black"/>
                </a:solidFill>
              </a:rPr>
              <a:t>Моделирование климатического режима </a:t>
            </a:r>
            <a:r>
              <a:rPr lang="ru-RU" sz="3200" b="1" dirty="0">
                <a:solidFill>
                  <a:prstClr val="black"/>
                </a:solidFill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</a:rPr>
              <a:t/>
            </a:r>
            <a:br>
              <a:rPr lang="ru-RU" sz="3200" b="1" dirty="0" smtClean="0">
                <a:solidFill>
                  <a:prstClr val="black"/>
                </a:solidFill>
              </a:rPr>
            </a:br>
            <a:r>
              <a:rPr lang="ru-RU" sz="3200" b="1" dirty="0" smtClean="0">
                <a:solidFill>
                  <a:prstClr val="black"/>
                </a:solidFill>
              </a:rPr>
              <a:t>экстремальных ветров акватории Охотского </a:t>
            </a:r>
            <a:r>
              <a:rPr lang="ru-RU" sz="3200" b="1" dirty="0">
                <a:solidFill>
                  <a:prstClr val="black"/>
                </a:solidFill>
              </a:rPr>
              <a:t>моря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077218"/>
            <a:ext cx="5425867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Bef>
                <a:spcPts val="300"/>
              </a:spcBef>
              <a:spcAft>
                <a:spcPts val="0"/>
              </a:spcAft>
            </a:pPr>
            <a:r>
              <a:rPr lang="ru-RU" sz="2000" b="1" u="sng" dirty="0">
                <a:ea typeface="Calibri" panose="020F0502020204030204" pitchFamily="34" charset="0"/>
              </a:rPr>
              <a:t>Перечень основных переменных в архиве</a:t>
            </a:r>
            <a:r>
              <a:rPr lang="en-US" sz="2000" b="1" u="sng" dirty="0">
                <a:ea typeface="Calibri" panose="020F0502020204030204" pitchFamily="34" charset="0"/>
              </a:rPr>
              <a:t>:</a:t>
            </a: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Приземное давление (</a:t>
            </a:r>
            <a:r>
              <a:rPr lang="ru-RU" sz="2000" dirty="0" err="1">
                <a:ea typeface="Calibri" panose="020F0502020204030204" pitchFamily="34" charset="0"/>
              </a:rPr>
              <a:t>гПа</a:t>
            </a:r>
            <a:r>
              <a:rPr lang="ru-RU" sz="2000" dirty="0">
                <a:ea typeface="Calibri" panose="020F0502020204030204" pitchFamily="34" charset="0"/>
              </a:rPr>
              <a:t>)</a:t>
            </a: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Температура воздуха на 2 и 10 </a:t>
            </a:r>
            <a:r>
              <a:rPr lang="ru-RU" sz="2000" dirty="0" smtClean="0">
                <a:ea typeface="Calibri" panose="020F0502020204030204" pitchFamily="34" charset="0"/>
              </a:rPr>
              <a:t>м </a:t>
            </a:r>
            <a:r>
              <a:rPr lang="en-US" sz="2000" dirty="0" smtClean="0">
                <a:ea typeface="Calibri" panose="020F0502020204030204" pitchFamily="34" charset="0"/>
              </a:rPr>
              <a:t>(</a:t>
            </a:r>
            <a:r>
              <a:rPr lang="en-US" sz="2000" baseline="30000" dirty="0">
                <a:ea typeface="Calibri" panose="020F0502020204030204" pitchFamily="34" charset="0"/>
              </a:rPr>
              <a:t>0</a:t>
            </a:r>
            <a:r>
              <a:rPr lang="en-US" sz="2000" dirty="0">
                <a:ea typeface="Calibri" panose="020F0502020204030204" pitchFamily="34" charset="0"/>
              </a:rPr>
              <a:t>C)</a:t>
            </a:r>
            <a:endParaRPr lang="ru-RU" sz="2000" dirty="0">
              <a:ea typeface="Calibri" panose="020F0502020204030204" pitchFamily="34" charset="0"/>
            </a:endParaRPr>
          </a:p>
          <a:p>
            <a:pPr marL="457200" indent="-457200" algn="just" hangingPunct="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Потенциальная температура на 2 и 10 м</a:t>
            </a:r>
            <a:r>
              <a:rPr lang="en-US" sz="2000" dirty="0">
                <a:ea typeface="Calibri" panose="020F0502020204030204" pitchFamily="34" charset="0"/>
              </a:rPr>
              <a:t> (</a:t>
            </a:r>
            <a:r>
              <a:rPr lang="en-US" sz="2000" baseline="30000" dirty="0">
                <a:ea typeface="Calibri" panose="020F0502020204030204" pitchFamily="34" charset="0"/>
              </a:rPr>
              <a:t>0</a:t>
            </a:r>
            <a:r>
              <a:rPr lang="en-US" sz="2000" dirty="0">
                <a:ea typeface="Calibri" panose="020F0502020204030204" pitchFamily="34" charset="0"/>
              </a:rPr>
              <a:t>C)</a:t>
            </a: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Температура поверхности (</a:t>
            </a:r>
            <a:r>
              <a:rPr lang="en-US" sz="2000" baseline="30000" dirty="0">
                <a:ea typeface="Calibri" panose="020F0502020204030204" pitchFamily="34" charset="0"/>
              </a:rPr>
              <a:t>0</a:t>
            </a:r>
            <a:r>
              <a:rPr lang="ru-RU" sz="2000" dirty="0">
                <a:ea typeface="Calibri" panose="020F0502020204030204" pitchFamily="34" charset="0"/>
              </a:rPr>
              <a:t>С)</a:t>
            </a: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Удельная влажность на 2 и 10 м</a:t>
            </a:r>
            <a:r>
              <a:rPr lang="en-US" sz="2000" dirty="0">
                <a:ea typeface="Calibri" panose="020F0502020204030204" pitchFamily="34" charset="0"/>
              </a:rPr>
              <a:t> (</a:t>
            </a:r>
            <a:r>
              <a:rPr lang="ru-RU" sz="2000" dirty="0">
                <a:ea typeface="Calibri" panose="020F0502020204030204" pitchFamily="34" charset="0"/>
              </a:rPr>
              <a:t>г</a:t>
            </a:r>
            <a:r>
              <a:rPr lang="en-US" sz="2000" dirty="0">
                <a:ea typeface="Calibri" panose="020F0502020204030204" pitchFamily="34" charset="0"/>
              </a:rPr>
              <a:t>/</a:t>
            </a:r>
            <a:r>
              <a:rPr lang="ru-RU" sz="2000" dirty="0">
                <a:ea typeface="Calibri" panose="020F0502020204030204" pitchFamily="34" charset="0"/>
              </a:rPr>
              <a:t>кг</a:t>
            </a:r>
            <a:r>
              <a:rPr lang="en-US" sz="2000" dirty="0">
                <a:ea typeface="Calibri" panose="020F0502020204030204" pitchFamily="34" charset="0"/>
              </a:rPr>
              <a:t>)</a:t>
            </a:r>
            <a:endParaRPr lang="ru-RU" sz="2000" dirty="0">
              <a:ea typeface="Calibri" panose="020F0502020204030204" pitchFamily="34" charset="0"/>
            </a:endParaRP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Зональная и меридиональная компоненты скорости ветра, 10 м</a:t>
            </a:r>
            <a:r>
              <a:rPr lang="en-US" sz="2000" dirty="0">
                <a:ea typeface="Calibri" panose="020F0502020204030204" pitchFamily="34" charset="0"/>
              </a:rPr>
              <a:t> (</a:t>
            </a:r>
            <a:r>
              <a:rPr lang="ru-RU" sz="2000" dirty="0">
                <a:ea typeface="Calibri" panose="020F0502020204030204" pitchFamily="34" charset="0"/>
              </a:rPr>
              <a:t>м/с</a:t>
            </a:r>
            <a:r>
              <a:rPr lang="en-US" sz="2000" dirty="0">
                <a:ea typeface="Calibri" panose="020F0502020204030204" pitchFamily="34" charset="0"/>
              </a:rPr>
              <a:t>)</a:t>
            </a:r>
            <a:endParaRPr lang="ru-RU" sz="2000" dirty="0">
              <a:ea typeface="Calibri" panose="020F0502020204030204" pitchFamily="34" charset="0"/>
            </a:endParaRPr>
          </a:p>
          <a:p>
            <a:pPr marL="457200" indent="-457200" algn="just" hangingPunct="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Максимум скорости </a:t>
            </a:r>
            <a:r>
              <a:rPr lang="ru-RU" sz="2000" dirty="0" smtClean="0">
                <a:ea typeface="Calibri" panose="020F0502020204030204" pitchFamily="34" charset="0"/>
              </a:rPr>
              <a:t>ветра и порывы </a:t>
            </a:r>
            <a:r>
              <a:rPr lang="ru-RU" sz="2000" dirty="0">
                <a:ea typeface="Calibri" panose="020F0502020204030204" pitchFamily="34" charset="0"/>
              </a:rPr>
              <a:t>на 10 м за 1 час</a:t>
            </a:r>
            <a:r>
              <a:rPr lang="en-US" sz="2000" dirty="0">
                <a:ea typeface="Calibri" panose="020F0502020204030204" pitchFamily="34" charset="0"/>
              </a:rPr>
              <a:t> (</a:t>
            </a:r>
            <a:r>
              <a:rPr lang="ru-RU" sz="2000" dirty="0">
                <a:ea typeface="Calibri" panose="020F0502020204030204" pitchFamily="34" charset="0"/>
              </a:rPr>
              <a:t>м/с</a:t>
            </a:r>
            <a:r>
              <a:rPr lang="en-US" sz="2000" dirty="0">
                <a:ea typeface="Calibri" panose="020F0502020204030204" pitchFamily="34" charset="0"/>
              </a:rPr>
              <a:t>)</a:t>
            </a:r>
            <a:endParaRPr lang="ru-RU" sz="2000" dirty="0">
              <a:ea typeface="Calibri" panose="020F0502020204030204" pitchFamily="34" charset="0"/>
            </a:endParaRP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ea typeface="Calibri" panose="020F0502020204030204" pitchFamily="34" charset="0"/>
              </a:rPr>
              <a:t>Жидкие </a:t>
            </a:r>
            <a:r>
              <a:rPr lang="ru-RU" sz="2000" dirty="0">
                <a:ea typeface="Calibri" panose="020F0502020204030204" pitchFamily="34" charset="0"/>
              </a:rPr>
              <a:t>и твердые осадки (кг/м</a:t>
            </a:r>
            <a:r>
              <a:rPr lang="ru-RU" sz="2000" baseline="30000" dirty="0">
                <a:ea typeface="Calibri" panose="020F0502020204030204" pitchFamily="34" charset="0"/>
              </a:rPr>
              <a:t>2</a:t>
            </a:r>
            <a:r>
              <a:rPr lang="ru-RU" sz="2000" dirty="0">
                <a:ea typeface="Calibri" panose="020F0502020204030204" pitchFamily="34" charset="0"/>
              </a:rPr>
              <a:t>)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Прямая и рассеянная радиация на длинах волн более и менее 700 </a:t>
            </a:r>
            <a:r>
              <a:rPr lang="ru-RU" sz="2000" dirty="0" err="1">
                <a:ea typeface="Calibri" panose="020F0502020204030204" pitchFamily="34" charset="0"/>
              </a:rPr>
              <a:t>нм</a:t>
            </a:r>
            <a:r>
              <a:rPr lang="ru-RU" sz="2000" dirty="0">
                <a:ea typeface="Calibri" panose="020F0502020204030204" pitchFamily="34" charset="0"/>
              </a:rPr>
              <a:t> (Вт/м</a:t>
            </a:r>
            <a:r>
              <a:rPr lang="ru-RU" sz="2000" baseline="30000" dirty="0">
                <a:ea typeface="Calibri" panose="020F0502020204030204" pitchFamily="34" charset="0"/>
              </a:rPr>
              <a:t>2</a:t>
            </a:r>
            <a:r>
              <a:rPr lang="ru-RU" sz="2000" dirty="0">
                <a:ea typeface="Calibri" panose="020F0502020204030204" pitchFamily="34" charset="0"/>
              </a:rPr>
              <a:t>)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Отражённая радиация</a:t>
            </a:r>
            <a:r>
              <a:rPr lang="en-US" sz="2000" dirty="0">
                <a:ea typeface="Calibri" panose="020F0502020204030204" pitchFamily="34" charset="0"/>
              </a:rPr>
              <a:t> (</a:t>
            </a:r>
            <a:r>
              <a:rPr lang="ru-RU" sz="2000" dirty="0">
                <a:ea typeface="Calibri" panose="020F0502020204030204" pitchFamily="34" charset="0"/>
              </a:rPr>
              <a:t>Вт/м</a:t>
            </a:r>
            <a:r>
              <a:rPr lang="ru-RU" sz="2000" baseline="30000" dirty="0">
                <a:ea typeface="Calibri" panose="020F0502020204030204" pitchFamily="34" charset="0"/>
              </a:rPr>
              <a:t>2</a:t>
            </a:r>
            <a:r>
              <a:rPr lang="en-US" sz="2000" dirty="0">
                <a:ea typeface="Calibri" panose="020F0502020204030204" pitchFamily="34" charset="0"/>
              </a:rPr>
              <a:t>)</a:t>
            </a:r>
          </a:p>
          <a:p>
            <a:pPr marL="457200" indent="-457200" algn="just" hangingPunct="0">
              <a:spcBef>
                <a:spcPts val="30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Приходящая и уходящая длинноволновая радиация (Вт/м</a:t>
            </a:r>
            <a:r>
              <a:rPr lang="ru-RU" sz="2000" baseline="30000" dirty="0">
                <a:ea typeface="Calibri" panose="020F0502020204030204" pitchFamily="34" charset="0"/>
              </a:rPr>
              <a:t>2</a:t>
            </a:r>
            <a:r>
              <a:rPr lang="ru-RU" sz="2000" dirty="0">
                <a:ea typeface="Calibri" panose="020F0502020204030204" pitchFamily="34" charset="0"/>
              </a:rPr>
              <a:t>)</a:t>
            </a:r>
            <a:endParaRPr lang="en-US" sz="2000" dirty="0">
              <a:ea typeface="Calibri" panose="020F0502020204030204" pitchFamily="34" charset="0"/>
            </a:endParaRPr>
          </a:p>
          <a:p>
            <a:pPr marL="457200" lvl="0" indent="-457200" algn="just" hangingPunct="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ea typeface="Calibri" panose="020F0502020204030204" pitchFamily="34" charset="0"/>
              </a:rPr>
              <a:t>Потоки явного и скрытого тепла (Вт/м</a:t>
            </a:r>
            <a:r>
              <a:rPr lang="ru-RU" sz="2000" baseline="30000" dirty="0">
                <a:ea typeface="Calibri" panose="020F0502020204030204" pitchFamily="34" charset="0"/>
              </a:rPr>
              <a:t>2</a:t>
            </a:r>
            <a:r>
              <a:rPr lang="ru-RU" sz="2000" dirty="0">
                <a:ea typeface="Calibri" panose="020F0502020204030204" pitchFamily="34" charset="0"/>
              </a:rPr>
              <a:t>)</a:t>
            </a:r>
            <a:endParaRPr lang="en-US" sz="2000" dirty="0"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r="55072" b="8425"/>
          <a:stretch/>
        </p:blipFill>
        <p:spPr bwMode="auto">
          <a:xfrm>
            <a:off x="5580171" y="3060773"/>
            <a:ext cx="2457208" cy="3754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24" b="2767"/>
          <a:stretch/>
        </p:blipFill>
        <p:spPr bwMode="auto">
          <a:xfrm>
            <a:off x="9326917" y="3032156"/>
            <a:ext cx="2138540" cy="37855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92193" r="56597" b="2904"/>
          <a:stretch/>
        </p:blipFill>
        <p:spPr bwMode="auto">
          <a:xfrm>
            <a:off x="7359272" y="7588663"/>
            <a:ext cx="2378629" cy="231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04917" y="2440259"/>
            <a:ext cx="178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Температура</a:t>
            </a:r>
            <a:r>
              <a:rPr lang="en-US" dirty="0" smtClean="0"/>
              <a:t>, </a:t>
            </a:r>
            <a:r>
              <a:rPr lang="en-US" baseline="30000" dirty="0" smtClean="0"/>
              <a:t>0</a:t>
            </a:r>
            <a:r>
              <a:rPr lang="en-US" dirty="0" smtClean="0"/>
              <a:t>C</a:t>
            </a:r>
            <a:br>
              <a:rPr lang="en-US" dirty="0" smtClean="0"/>
            </a:br>
            <a:r>
              <a:rPr lang="ru-RU" dirty="0" smtClean="0"/>
              <a:t>Январь-Март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34474" y="2453707"/>
            <a:ext cx="2148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Скорость ветра</a:t>
            </a:r>
            <a:r>
              <a:rPr lang="en-US" dirty="0" smtClean="0"/>
              <a:t>, </a:t>
            </a:r>
            <a:r>
              <a:rPr lang="ru-RU" dirty="0" smtClean="0"/>
              <a:t>м/с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Июль-Сентябрь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386639" y="1165298"/>
            <a:ext cx="6805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a typeface="SimHei" panose="02010609060101010101" pitchFamily="49" charset="-122"/>
              </a:rPr>
              <a:t>Средние значения температуры</a:t>
            </a:r>
            <a:r>
              <a:rPr lang="en-US" dirty="0" smtClean="0">
                <a:ea typeface="SimHei" panose="02010609060101010101" pitchFamily="49" charset="-122"/>
              </a:rPr>
              <a:t> (</a:t>
            </a:r>
            <a:r>
              <a:rPr lang="en-US" baseline="30000" dirty="0" err="1">
                <a:ea typeface="SimHei" panose="02010609060101010101" pitchFamily="49" charset="-122"/>
              </a:rPr>
              <a:t>o</a:t>
            </a:r>
            <a:r>
              <a:rPr lang="en-US" dirty="0" err="1">
                <a:ea typeface="SimHei" panose="02010609060101010101" pitchFamily="49" charset="-122"/>
              </a:rPr>
              <a:t>C</a:t>
            </a:r>
            <a:r>
              <a:rPr lang="en-US" dirty="0" smtClean="0">
                <a:ea typeface="SimHei" panose="02010609060101010101" pitchFamily="49" charset="-122"/>
              </a:rPr>
              <a:t>) </a:t>
            </a:r>
            <a:r>
              <a:rPr lang="ru-RU" dirty="0" smtClean="0">
                <a:ea typeface="SimHei" panose="02010609060101010101" pitchFamily="49" charset="-122"/>
              </a:rPr>
              <a:t>и скорости ветра</a:t>
            </a:r>
            <a:r>
              <a:rPr lang="en-US" dirty="0" smtClean="0">
                <a:ea typeface="SimHei" panose="02010609060101010101" pitchFamily="49" charset="-122"/>
              </a:rPr>
              <a:t> (</a:t>
            </a:r>
            <a:r>
              <a:rPr lang="ru-RU" dirty="0" smtClean="0">
                <a:ea typeface="SimHei" panose="02010609060101010101" pitchFamily="49" charset="-122"/>
              </a:rPr>
              <a:t>м/с)</a:t>
            </a:r>
            <a:r>
              <a:rPr lang="en-US" dirty="0" smtClean="0">
                <a:ea typeface="SimHei" panose="02010609060101010101" pitchFamily="49" charset="-122"/>
              </a:rPr>
              <a:t> </a:t>
            </a:r>
            <a:r>
              <a:rPr lang="ru-RU" dirty="0" smtClean="0">
                <a:ea typeface="SimHei" panose="02010609060101010101" pitchFamily="49" charset="-122"/>
              </a:rPr>
              <a:t>для трёхмесячных периодов </a:t>
            </a:r>
            <a:r>
              <a:rPr lang="ru-RU" b="1" dirty="0" smtClean="0">
                <a:ea typeface="SimHei" panose="02010609060101010101" pitchFamily="49" charset="-122"/>
              </a:rPr>
              <a:t>2014 года</a:t>
            </a:r>
            <a:r>
              <a:rPr lang="ru-RU" dirty="0" smtClean="0">
                <a:ea typeface="SimHei" panose="02010609060101010101" pitchFamily="49" charset="-122"/>
              </a:rPr>
              <a:t> по данным модели</a:t>
            </a:r>
            <a:r>
              <a:rPr lang="en-US" dirty="0" smtClean="0">
                <a:ea typeface="SimHei" panose="02010609060101010101" pitchFamily="49" charset="-122"/>
              </a:rPr>
              <a:t> </a:t>
            </a:r>
            <a:r>
              <a:rPr lang="ru-RU" dirty="0" smtClean="0">
                <a:ea typeface="SimHei" panose="02010609060101010101" pitchFamily="49" charset="-122"/>
              </a:rPr>
              <a:t>(цветом)</a:t>
            </a:r>
            <a:r>
              <a:rPr lang="en-US" dirty="0" smtClean="0">
                <a:ea typeface="SimHei" panose="02010609060101010101" pitchFamily="49" charset="-122"/>
              </a:rPr>
              <a:t> </a:t>
            </a:r>
            <a:r>
              <a:rPr lang="ru-RU" dirty="0" smtClean="0">
                <a:ea typeface="SimHei" panose="02010609060101010101" pitchFamily="49" charset="-122"/>
              </a:rPr>
              <a:t>и наблюдений</a:t>
            </a:r>
            <a:r>
              <a:rPr lang="en-US" dirty="0" smtClean="0">
                <a:ea typeface="SimHei" panose="02010609060101010101" pitchFamily="49" charset="-122"/>
              </a:rPr>
              <a:t> </a:t>
            </a:r>
            <a:r>
              <a:rPr lang="ru-RU" dirty="0" smtClean="0">
                <a:ea typeface="SimHei" panose="02010609060101010101" pitchFamily="49" charset="-122"/>
              </a:rPr>
              <a:t>(цветные маркеры)</a:t>
            </a:r>
            <a:r>
              <a:rPr lang="en-US" dirty="0" smtClean="0">
                <a:ea typeface="SimHei" panose="02010609060101010101" pitchFamily="49" charset="-122"/>
              </a:rPr>
              <a:t>. </a:t>
            </a:r>
            <a:r>
              <a:rPr lang="ru-RU" b="1" dirty="0" smtClean="0">
                <a:ea typeface="SimHei" panose="02010609060101010101" pitchFamily="49" charset="-122"/>
              </a:rPr>
              <a:t>Размер маркера</a:t>
            </a:r>
            <a:r>
              <a:rPr lang="ru-RU" dirty="0" smtClean="0">
                <a:ea typeface="SimHei" panose="02010609060101010101" pitchFamily="49" charset="-122"/>
              </a:rPr>
              <a:t> пропорционален </a:t>
            </a:r>
            <a:r>
              <a:rPr lang="ru-RU" b="1" dirty="0" smtClean="0">
                <a:ea typeface="SimHei" panose="02010609060101010101" pitchFamily="49" charset="-122"/>
              </a:rPr>
              <a:t>средней абсолютной ошибке</a:t>
            </a:r>
            <a:r>
              <a:rPr lang="ru-RU" dirty="0" smtClean="0">
                <a:ea typeface="SimHei" panose="02010609060101010101" pitchFamily="49" charset="-122"/>
              </a:rPr>
              <a:t> модели.</a:t>
            </a:r>
            <a:endParaRPr lang="ru-RU" dirty="0"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99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0583"/>
            <a:ext cx="6882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800" b="1" u="sng" dirty="0" smtClean="0">
                <a:solidFill>
                  <a:prstClr val="black"/>
                </a:solidFill>
              </a:rPr>
              <a:t>Моделирование полярных </a:t>
            </a:r>
            <a:r>
              <a:rPr lang="ru-RU" sz="2800" b="1" u="sng" dirty="0" err="1" smtClean="0">
                <a:solidFill>
                  <a:prstClr val="black"/>
                </a:solidFill>
              </a:rPr>
              <a:t>мезоциклонов</a:t>
            </a:r>
            <a:r>
              <a:rPr lang="ru-RU" sz="2800" b="1" u="sng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810022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 smtClean="0">
                <a:solidFill>
                  <a:prstClr val="black"/>
                </a:solidFill>
              </a:rPr>
              <a:t>Полярные </a:t>
            </a:r>
            <a:r>
              <a:rPr lang="ru-RU" sz="2400" b="1" u="sng" dirty="0" err="1" smtClean="0">
                <a:solidFill>
                  <a:prstClr val="black"/>
                </a:solidFill>
              </a:rPr>
              <a:t>мезоциклоны</a:t>
            </a:r>
            <a:r>
              <a:rPr lang="ru-RU" sz="2400" dirty="0" smtClean="0">
                <a:solidFill>
                  <a:prstClr val="black"/>
                </a:solidFill>
              </a:rPr>
              <a:t> – интенсивные мезомасштабные вихри, образующиеся в высоких широтах, как правило, в холодный период года.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Важность успешного воспроизведения полярных </a:t>
            </a:r>
            <a:r>
              <a:rPr lang="ru-RU" sz="2400" dirty="0" err="1" smtClean="0">
                <a:solidFill>
                  <a:prstClr val="black"/>
                </a:solidFill>
              </a:rPr>
              <a:t>мезоциклонов</a:t>
            </a:r>
            <a:r>
              <a:rPr lang="ru-RU" sz="2400" dirty="0" smtClean="0">
                <a:solidFill>
                  <a:prstClr val="black"/>
                </a:solidFill>
              </a:rPr>
              <a:t> определяется экстремальными явлениями, которые они вызывают, а также неспособностью глобальных моделей разрешить </a:t>
            </a:r>
            <a:r>
              <a:rPr lang="ru-RU" sz="2400" smtClean="0">
                <a:solidFill>
                  <a:prstClr val="black"/>
                </a:solidFill>
              </a:rPr>
              <a:t>соответствующий масштаб </a:t>
            </a:r>
            <a:r>
              <a:rPr lang="ru-RU" sz="2400" dirty="0" smtClean="0">
                <a:solidFill>
                  <a:prstClr val="black"/>
                </a:solidFill>
              </a:rPr>
              <a:t>процессов.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0032" y="3152539"/>
            <a:ext cx="6150498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400" b="1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Параметры экспериментов с моделью </a:t>
            </a:r>
            <a:r>
              <a:rPr lang="en-US" sz="2400" b="1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COSMO-CLM</a:t>
            </a:r>
            <a:endParaRPr lang="en-US" sz="2400" spc="-10" dirty="0" smtClean="0"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ru-RU" sz="2000" b="1" spc="-10" dirty="0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Продолжительность эксперимента – 2 месяца, старт – за месяц до случая полярного </a:t>
            </a:r>
            <a:r>
              <a:rPr lang="ru-RU" sz="2000" b="1" spc="-10" dirty="0" err="1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мезоциклона</a:t>
            </a:r>
            <a:endParaRPr lang="en-US" sz="2000" b="1" spc="-10" dirty="0" smtClean="0">
              <a:solidFill>
                <a:srgbClr val="FF00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ru-RU" sz="2000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Горизонтальное разрешение:</a:t>
            </a:r>
            <a:r>
              <a:rPr lang="en-US" sz="2000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2000" b="1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0.1</a:t>
            </a:r>
            <a:r>
              <a:rPr lang="en-US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⁰</a:t>
            </a:r>
            <a:r>
              <a:rPr lang="en-US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(~11 </a:t>
            </a:r>
            <a:r>
              <a:rPr lang="ru-RU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км</a:t>
            </a:r>
            <a:r>
              <a:rPr lang="en-US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) – </a:t>
            </a:r>
            <a:r>
              <a:rPr lang="en-US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320</a:t>
            </a:r>
            <a:r>
              <a:rPr lang="ru-RU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x</a:t>
            </a:r>
            <a:r>
              <a:rPr lang="ru-RU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220 </a:t>
            </a:r>
            <a:r>
              <a:rPr lang="ru-RU" sz="2000" b="1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ячеек</a:t>
            </a:r>
            <a:r>
              <a:rPr lang="ru-RU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сетки</a:t>
            </a:r>
            <a:r>
              <a:rPr lang="en-US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, 40 </a:t>
            </a:r>
            <a:r>
              <a:rPr lang="ru-RU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вертикальных уровней</a:t>
            </a:r>
            <a:endParaRPr lang="en-US" sz="2000" spc="-10" dirty="0" smtClean="0"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ru-RU" sz="2000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Граничные условия и ТПО – </a:t>
            </a:r>
            <a:r>
              <a:rPr lang="en-US" sz="2000" b="1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ERA-Interim</a:t>
            </a:r>
            <a:r>
              <a:rPr lang="en-US" sz="2000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ru-RU" sz="2000" spc="-10" dirty="0" err="1" smtClean="0">
                <a:ea typeface="Batang" panose="02030600000101010101" pitchFamily="18" charset="-127"/>
                <a:cs typeface="Arial" panose="020B0604020202020204" pitchFamily="34" charset="0"/>
              </a:rPr>
              <a:t>реанализ</a:t>
            </a:r>
            <a:r>
              <a:rPr lang="en-US" sz="2000" spc="-10" dirty="0" smtClean="0">
                <a:ea typeface="Batang" panose="02030600000101010101" pitchFamily="18" charset="-127"/>
                <a:cs typeface="Arial" panose="020B0604020202020204" pitchFamily="34" charset="0"/>
              </a:rPr>
              <a:t> (0.75</a:t>
            </a:r>
            <a:r>
              <a:rPr lang="en-US" sz="2000" spc="-10" dirty="0" smtClean="0">
                <a:latin typeface="Calibri" panose="020F050202020403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⁰ res.)</a:t>
            </a:r>
          </a:p>
          <a:p>
            <a:pPr marL="266700" indent="-180975">
              <a:buFont typeface="Arial" panose="020B0604020202020204" pitchFamily="34" charset="0"/>
              <a:buChar char="•"/>
            </a:pPr>
            <a:r>
              <a:rPr lang="ru-RU" sz="2000" b="1" spc="-10" dirty="0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Эксперименты проводились как с функцией «</a:t>
            </a:r>
            <a:r>
              <a:rPr lang="ru-RU" sz="2000" b="1" u="sng" spc="-10" dirty="0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спектрального </a:t>
            </a:r>
            <a:r>
              <a:rPr lang="ru-RU" sz="2000" b="1" u="sng" spc="-10" dirty="0" err="1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наджинга</a:t>
            </a:r>
            <a:r>
              <a:rPr lang="ru-RU" sz="2000" b="1" u="sng" spc="-10" dirty="0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»</a:t>
            </a:r>
            <a:r>
              <a:rPr lang="ru-RU" sz="2000" b="1" spc="-10" dirty="0" smtClean="0">
                <a:solidFill>
                  <a:srgbClr val="FF0000"/>
                </a:solidFill>
                <a:ea typeface="Batang" panose="02030600000101010101" pitchFamily="18" charset="-127"/>
                <a:cs typeface="Arial" panose="020B0604020202020204" pitchFamily="34" charset="0"/>
              </a:rPr>
              <a:t>, так без него</a:t>
            </a:r>
            <a:endParaRPr lang="en-US" sz="2000" b="1" spc="-10" dirty="0" smtClean="0">
              <a:solidFill>
                <a:srgbClr val="FF0000"/>
              </a:solidFill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6640781" y="2974261"/>
            <a:ext cx="5461874" cy="3786655"/>
            <a:chOff x="8702533" y="13341174"/>
            <a:chExt cx="5429302" cy="376407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" r="15118" b="14950"/>
            <a:stretch/>
          </p:blipFill>
          <p:spPr>
            <a:xfrm>
              <a:off x="8702533" y="13341174"/>
              <a:ext cx="5429302" cy="3764072"/>
            </a:xfrm>
            <a:prstGeom prst="rect">
              <a:avLst/>
            </a:prstGeom>
          </p:spPr>
        </p:pic>
        <p:sp>
          <p:nvSpPr>
            <p:cNvPr id="8" name="Прямоугольная выноска 7"/>
            <p:cNvSpPr/>
            <p:nvPr/>
          </p:nvSpPr>
          <p:spPr>
            <a:xfrm>
              <a:off x="10389663" y="13366291"/>
              <a:ext cx="1776461" cy="390566"/>
            </a:xfrm>
            <a:prstGeom prst="wedgeRectCallout">
              <a:avLst>
                <a:gd name="adj1" fmla="val -40695"/>
                <a:gd name="adj2" fmla="val 91801"/>
              </a:avLst>
            </a:prstGeom>
            <a:solidFill>
              <a:srgbClr val="002060">
                <a:alpha val="7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CCLM  Norw. sea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9" name="Прямоугольная выноска 8"/>
            <p:cNvSpPr/>
            <p:nvPr/>
          </p:nvSpPr>
          <p:spPr>
            <a:xfrm>
              <a:off x="8735643" y="13574806"/>
              <a:ext cx="1571416" cy="390566"/>
            </a:xfrm>
            <a:prstGeom prst="wedgeRectCallout">
              <a:avLst>
                <a:gd name="adj1" fmla="val 39933"/>
                <a:gd name="adj2" fmla="val 117128"/>
              </a:avLst>
            </a:prstGeom>
            <a:solidFill>
              <a:srgbClr val="00B0F0">
                <a:alpha val="8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WRF Norw. sea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0" name="Прямоугольная выноска 9"/>
            <p:cNvSpPr/>
            <p:nvPr/>
          </p:nvSpPr>
          <p:spPr>
            <a:xfrm>
              <a:off x="10353644" y="16707333"/>
              <a:ext cx="1717993" cy="390566"/>
            </a:xfrm>
            <a:prstGeom prst="wedgeRectCallout">
              <a:avLst>
                <a:gd name="adj1" fmla="val 15538"/>
                <a:gd name="adj2" fmla="val -138455"/>
              </a:avLst>
            </a:prstGeom>
            <a:solidFill>
              <a:srgbClr val="C00000">
                <a:alpha val="7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CCLM  Kara sea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1" name="Прямоугольная выноска 10"/>
            <p:cNvSpPr/>
            <p:nvPr/>
          </p:nvSpPr>
          <p:spPr>
            <a:xfrm>
              <a:off x="11354639" y="14690890"/>
              <a:ext cx="1584613" cy="390566"/>
            </a:xfrm>
            <a:prstGeom prst="wedgeRectCallout">
              <a:avLst>
                <a:gd name="adj1" fmla="val -36800"/>
                <a:gd name="adj2" fmla="val 117128"/>
              </a:avLst>
            </a:prstGeom>
            <a:solidFill>
              <a:schemeClr val="accent2">
                <a:alpha val="7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WRF Kara sea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12231026" y="13394117"/>
              <a:ext cx="1835907" cy="390566"/>
            </a:xfrm>
            <a:prstGeom prst="wedgeRectCallout">
              <a:avLst>
                <a:gd name="adj1" fmla="val 737"/>
                <a:gd name="adj2" fmla="val 130785"/>
              </a:avLst>
            </a:prstGeom>
            <a:solidFill>
              <a:srgbClr val="00B050">
                <a:alpha val="7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CCLM Laptev sea</a:t>
              </a:r>
              <a:endPara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8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4576235" y="2446029"/>
            <a:ext cx="6792114" cy="4282141"/>
            <a:chOff x="355600" y="787400"/>
            <a:chExt cx="6590225" cy="4154859"/>
          </a:xfrm>
          <a:solidFill>
            <a:schemeClr val="bg1">
              <a:alpha val="80000"/>
            </a:schemeClr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355600" y="787400"/>
              <a:ext cx="6590225" cy="415485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>
              <a:grpSpLocks noChangeAspect="1"/>
            </p:cNvGrpSpPr>
            <p:nvPr/>
          </p:nvGrpSpPr>
          <p:grpSpPr>
            <a:xfrm>
              <a:off x="412916" y="879956"/>
              <a:ext cx="6416548" cy="3894471"/>
              <a:chOff x="14165681" y="10665550"/>
              <a:chExt cx="10990071" cy="6670313"/>
            </a:xfrm>
            <a:grpFill/>
          </p:grpSpPr>
          <p:grpSp>
            <p:nvGrpSpPr>
              <p:cNvPr id="8" name="Группа 7"/>
              <p:cNvGrpSpPr>
                <a:grpSpLocks noChangeAspect="1"/>
              </p:cNvGrpSpPr>
              <p:nvPr/>
            </p:nvGrpSpPr>
            <p:grpSpPr>
              <a:xfrm>
                <a:off x="14165683" y="10665550"/>
                <a:ext cx="10990069" cy="6670313"/>
                <a:chOff x="14157129" y="10470759"/>
                <a:chExt cx="10884912" cy="6606493"/>
              </a:xfrm>
              <a:grpFill/>
            </p:grpSpPr>
            <p:grpSp>
              <p:nvGrpSpPr>
                <p:cNvPr id="11" name="Группа 10"/>
                <p:cNvGrpSpPr>
                  <a:grpSpLocks noChangeAspect="1"/>
                </p:cNvGrpSpPr>
                <p:nvPr/>
              </p:nvGrpSpPr>
              <p:grpSpPr>
                <a:xfrm>
                  <a:off x="14971941" y="10470759"/>
                  <a:ext cx="8984043" cy="495150"/>
                  <a:chOff x="15053666" y="10607077"/>
                  <a:chExt cx="9579406" cy="527962"/>
                </a:xfrm>
                <a:grpFill/>
              </p:grpSpPr>
              <p:sp>
                <p:nvSpPr>
                  <p:cNvPr id="16" name="Прямоугольник 15"/>
                  <p:cNvSpPr/>
                  <p:nvPr/>
                </p:nvSpPr>
                <p:spPr>
                  <a:xfrm>
                    <a:off x="15053666" y="10620557"/>
                    <a:ext cx="2251021" cy="51448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en-US" sz="1600" b="1" dirty="0" smtClean="0"/>
                      <a:t>ERA-Interim</a:t>
                    </a:r>
                    <a:endParaRPr lang="ru-RU" sz="1600" b="1" dirty="0"/>
                  </a:p>
                </p:txBody>
              </p:sp>
              <p:sp>
                <p:nvSpPr>
                  <p:cNvPr id="18" name="Прямоугольник 17"/>
                  <p:cNvSpPr/>
                  <p:nvPr/>
                </p:nvSpPr>
                <p:spPr>
                  <a:xfrm>
                    <a:off x="18713731" y="10607077"/>
                    <a:ext cx="2251019" cy="51448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en-US" sz="1600" b="1" dirty="0" smtClean="0"/>
                      <a:t>CCLM-SN</a:t>
                    </a:r>
                    <a:endParaRPr lang="ru-RU" sz="1600" b="1" dirty="0"/>
                  </a:p>
                </p:txBody>
              </p:sp>
              <p:sp>
                <p:nvSpPr>
                  <p:cNvPr id="19" name="Прямоугольник 18"/>
                  <p:cNvSpPr/>
                  <p:nvPr/>
                </p:nvSpPr>
                <p:spPr>
                  <a:xfrm>
                    <a:off x="22390949" y="10612291"/>
                    <a:ext cx="2242123" cy="5144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en-US" sz="1600" b="1" dirty="0" smtClean="0"/>
                      <a:t>AMSR</a:t>
                    </a:r>
                    <a:endParaRPr lang="ru-RU" sz="1600" b="1" dirty="0"/>
                  </a:p>
                </p:txBody>
              </p:sp>
            </p:grpSp>
            <p:grpSp>
              <p:nvGrpSpPr>
                <p:cNvPr id="12" name="Группа 11"/>
                <p:cNvGrpSpPr>
                  <a:grpSpLocks noChangeAspect="1"/>
                </p:cNvGrpSpPr>
                <p:nvPr/>
              </p:nvGrpSpPr>
              <p:grpSpPr>
                <a:xfrm>
                  <a:off x="14157129" y="11384090"/>
                  <a:ext cx="10884912" cy="5693162"/>
                  <a:chOff x="14463353" y="11338983"/>
                  <a:chExt cx="13142670" cy="6874050"/>
                </a:xfrm>
                <a:grpFill/>
              </p:grpSpPr>
              <p:pic>
                <p:nvPicPr>
                  <p:cNvPr id="13" name="Рисунок 12"/>
                  <p:cNvPicPr>
                    <a:picLocks noChangeAspect="1"/>
                  </p:cNvPicPr>
                  <p:nvPr/>
                </p:nvPicPr>
                <p:blipFill rotWithShape="1">
                  <a:blip r:embed="rId2" cstate="print"/>
                  <a:srcRect l="48524" t="7452"/>
                  <a:stretch/>
                </p:blipFill>
                <p:spPr>
                  <a:xfrm>
                    <a:off x="18702419" y="11350180"/>
                    <a:ext cx="8903604" cy="3266305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4" name="Рисунок 13"/>
                  <p:cNvPicPr>
                    <a:picLocks noChangeAspect="1"/>
                  </p:cNvPicPr>
                  <p:nvPr/>
                </p:nvPicPr>
                <p:blipFill rotWithShape="1">
                  <a:blip r:embed="rId3" cstate="print"/>
                  <a:srcRect t="7657" r="75972"/>
                  <a:stretch/>
                </p:blipFill>
                <p:spPr>
                  <a:xfrm>
                    <a:off x="14463353" y="11338983"/>
                    <a:ext cx="4071593" cy="3192836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5" name="Рисунок 14"/>
                  <p:cNvPicPr>
                    <a:picLocks noChangeAspect="1"/>
                  </p:cNvPicPr>
                  <p:nvPr/>
                </p:nvPicPr>
                <p:blipFill rotWithShape="1">
                  <a:blip r:embed="rId4" cstate="print"/>
                  <a:srcRect t="10508" r="75810"/>
                  <a:stretch/>
                </p:blipFill>
                <p:spPr>
                  <a:xfrm>
                    <a:off x="14463355" y="15092838"/>
                    <a:ext cx="4107708" cy="3120195"/>
                  </a:xfrm>
                  <a:prstGeom prst="rect">
                    <a:avLst/>
                  </a:prstGeom>
                  <a:grpFill/>
                </p:spPr>
              </p:pic>
            </p:grpSp>
          </p:grpSp>
          <p:sp>
            <p:nvSpPr>
              <p:cNvPr id="9" name="Прямоугольник 8"/>
              <p:cNvSpPr/>
              <p:nvPr/>
            </p:nvSpPr>
            <p:spPr>
              <a:xfrm>
                <a:off x="14165681" y="14388239"/>
                <a:ext cx="4437770" cy="2846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r>
                  <a:rPr lang="en-US" sz="1600" b="1" dirty="0" smtClean="0">
                    <a:latin typeface="Arial Narrow" panose="020B0606020202030204" pitchFamily="34" charset="0"/>
                  </a:rPr>
                  <a:t>Wind </a:t>
                </a:r>
                <a:r>
                  <a:rPr lang="en-US" sz="1600" b="1" dirty="0" err="1" smtClean="0">
                    <a:latin typeface="Arial Narrow" panose="020B0606020202030204" pitchFamily="34" charset="0"/>
                  </a:rPr>
                  <a:t>spd</a:t>
                </a:r>
                <a:r>
                  <a:rPr lang="en-US" sz="1600" b="1" dirty="0">
                    <a:latin typeface="Arial Narrow" panose="020B0606020202030204" pitchFamily="34" charset="0"/>
                  </a:rPr>
                  <a:t>.</a:t>
                </a:r>
                <a:r>
                  <a:rPr lang="en-US" sz="1600" b="1" dirty="0" smtClean="0">
                    <a:latin typeface="Arial Narrow" panose="020B0606020202030204" pitchFamily="34" charset="0"/>
                  </a:rPr>
                  <a:t> (m/s), SLP (</a:t>
                </a:r>
                <a:r>
                  <a:rPr lang="en-US" sz="1600" b="1" dirty="0" err="1" smtClean="0">
                    <a:latin typeface="Arial Narrow" panose="020B0606020202030204" pitchFamily="34" charset="0"/>
                  </a:rPr>
                  <a:t>hPa</a:t>
                </a:r>
                <a:r>
                  <a:rPr lang="en-US" sz="1600" b="1" dirty="0" smtClean="0">
                    <a:latin typeface="Arial Narrow" panose="020B0606020202030204" pitchFamily="34" charset="0"/>
                  </a:rPr>
                  <a:t>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14165681" y="11165479"/>
                <a:ext cx="4643804" cy="44360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rtlCol="0" anchor="ctr"/>
              <a:lstStyle/>
              <a:p>
                <a:r>
                  <a:rPr lang="en-US" sz="1600" b="1" dirty="0" smtClean="0">
                    <a:latin typeface="Arial Narrow" panose="020B0606020202030204" pitchFamily="34" charset="0"/>
                  </a:rPr>
                  <a:t>Cloud liquid water, kg/m</a:t>
                </a:r>
                <a:r>
                  <a:rPr lang="en-US" sz="1600" b="1" baseline="30000" dirty="0" smtClean="0">
                    <a:latin typeface="Arial Narrow" panose="020B0606020202030204" pitchFamily="34" charset="0"/>
                  </a:rPr>
                  <a:t>2</a:t>
                </a:r>
                <a:endParaRPr lang="ru-RU" sz="1600" b="1" baseline="30000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/>
          <a:srcRect l="48897" t="10508"/>
          <a:stretch/>
        </p:blipFill>
        <p:spPr>
          <a:xfrm>
            <a:off x="6784753" y="4998624"/>
            <a:ext cx="4366551" cy="15700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</p:pic>
      <p:pic>
        <p:nvPicPr>
          <p:cNvPr id="22" name="Объект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96" y="3096314"/>
            <a:ext cx="8457438" cy="352128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0" y="-16184"/>
            <a:ext cx="12192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 smtClean="0">
                <a:solidFill>
                  <a:prstClr val="black"/>
                </a:solidFill>
              </a:rPr>
              <a:t>Моделирование случая 29 – 31 марта 2013 г.</a:t>
            </a: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Приведены влагосодержание облаков по данным </a:t>
            </a:r>
            <a:r>
              <a:rPr lang="ru-RU" sz="2400" dirty="0" err="1" smtClean="0">
                <a:solidFill>
                  <a:prstClr val="black"/>
                </a:solidFill>
              </a:rPr>
              <a:t>реанализа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ERA-Interim, </a:t>
            </a:r>
            <a:r>
              <a:rPr lang="ru-RU" sz="2400" dirty="0" smtClean="0">
                <a:solidFill>
                  <a:prstClr val="black"/>
                </a:solidFill>
              </a:rPr>
              <a:t>по данным модели </a:t>
            </a:r>
            <a:r>
              <a:rPr lang="en-US" sz="2400" dirty="0" smtClean="0">
                <a:solidFill>
                  <a:prstClr val="black"/>
                </a:solidFill>
              </a:rPr>
              <a:t>COSMO-CLM</a:t>
            </a:r>
            <a:r>
              <a:rPr lang="ru-RU" sz="2400" dirty="0" smtClean="0">
                <a:solidFill>
                  <a:prstClr val="black"/>
                </a:solidFill>
              </a:rPr>
              <a:t>, и по данным микроволнового радиометра </a:t>
            </a:r>
            <a:r>
              <a:rPr lang="en-US" sz="2400" dirty="0" smtClean="0">
                <a:solidFill>
                  <a:prstClr val="black"/>
                </a:solidFill>
              </a:rPr>
              <a:t>AMSR-E</a:t>
            </a:r>
          </a:p>
          <a:p>
            <a:endParaRPr lang="en-US" sz="2200" b="1" u="sng" dirty="0" smtClean="0">
              <a:solidFill>
                <a:prstClr val="black"/>
              </a:solidFill>
            </a:endParaRPr>
          </a:p>
          <a:p>
            <a:r>
              <a:rPr lang="ru-RU" sz="2000" b="1" u="sng" dirty="0" smtClean="0">
                <a:solidFill>
                  <a:prstClr val="black"/>
                </a:solidFill>
              </a:rPr>
              <a:t>Технология «спектрального подталкивания» (</a:t>
            </a:r>
            <a:r>
              <a:rPr lang="en-US" sz="2000" b="1" u="sng" dirty="0" smtClean="0">
                <a:solidFill>
                  <a:prstClr val="black"/>
                </a:solidFill>
              </a:rPr>
              <a:t>‘spectral nudging’</a:t>
            </a:r>
            <a:r>
              <a:rPr lang="ru-RU" sz="2000" b="1" u="sng" dirty="0" smtClean="0">
                <a:solidFill>
                  <a:prstClr val="black"/>
                </a:solidFill>
              </a:rPr>
              <a:t>)</a:t>
            </a:r>
            <a:r>
              <a:rPr lang="ru-RU" sz="2000" dirty="0" smtClean="0">
                <a:solidFill>
                  <a:prstClr val="black"/>
                </a:solidFill>
              </a:rPr>
              <a:t> – </a:t>
            </a:r>
            <a:r>
              <a:rPr lang="ru-RU" sz="2000" dirty="0" smtClean="0">
                <a:solidFill>
                  <a:prstClr val="black"/>
                </a:solidFill>
              </a:rPr>
              <a:t>дополнительное </a:t>
            </a:r>
            <a:r>
              <a:rPr lang="ru-RU" sz="2000" dirty="0" smtClean="0"/>
              <a:t>усвоение </a:t>
            </a:r>
            <a:r>
              <a:rPr lang="ru-RU" sz="2000" dirty="0" smtClean="0"/>
              <a:t>крупномасштабных </a:t>
            </a:r>
            <a:r>
              <a:rPr lang="ru-RU" sz="2000" dirty="0"/>
              <a:t>составляющих атмосферной циркуляции не только на </a:t>
            </a:r>
            <a:r>
              <a:rPr lang="ru-RU" sz="2000" dirty="0" smtClean="0"/>
              <a:t>боковых границах, </a:t>
            </a:r>
            <a:r>
              <a:rPr lang="ru-RU" sz="2000" dirty="0"/>
              <a:t>но и внутри области моделирования, не позволяя </a:t>
            </a:r>
            <a:r>
              <a:rPr lang="ru-RU" sz="2000" dirty="0" smtClean="0"/>
              <a:t>региональной модели </a:t>
            </a:r>
            <a:r>
              <a:rPr lang="ru-RU" sz="2000" dirty="0"/>
              <a:t>далеко «уходить» от реалистичных </a:t>
            </a:r>
            <a:r>
              <a:rPr lang="ru-RU" sz="2000" dirty="0" smtClean="0"/>
              <a:t>условий.</a:t>
            </a: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59049"/>
            <a:ext cx="38897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Модель </a:t>
            </a:r>
            <a:r>
              <a:rPr lang="en-US" sz="2000" dirty="0" smtClean="0">
                <a:solidFill>
                  <a:prstClr val="black"/>
                </a:solidFill>
              </a:rPr>
              <a:t>COSMO-CLM </a:t>
            </a:r>
            <a:r>
              <a:rPr lang="ru-RU" sz="2000" dirty="0" smtClean="0">
                <a:solidFill>
                  <a:prstClr val="black"/>
                </a:solidFill>
              </a:rPr>
              <a:t>корректно воспроизвела динамику вихря, пространственное распределение скорости ветра, как средней, так и максимальной.</a:t>
            </a:r>
            <a:endParaRPr 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5719" y="0"/>
            <a:ext cx="5435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>
                <a:solidFill>
                  <a:prstClr val="black"/>
                </a:solidFill>
              </a:rPr>
              <a:t>Т</a:t>
            </a:r>
            <a:r>
              <a:rPr lang="ru-RU" sz="3200" b="1" u="sng" dirty="0" smtClean="0">
                <a:solidFill>
                  <a:prstClr val="black"/>
                </a:solidFill>
              </a:rPr>
              <a:t>ехнические детали расчётов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84775"/>
            <a:ext cx="1219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 smtClean="0">
                <a:solidFill>
                  <a:prstClr val="black"/>
                </a:solidFill>
              </a:rPr>
              <a:t>Необходимые библиотеки и модули.</a:t>
            </a:r>
            <a:endParaRPr lang="en-US" sz="2800" b="1" u="sng" dirty="0" smtClean="0">
              <a:solidFill>
                <a:prstClr val="black"/>
              </a:solidFill>
            </a:endParaRPr>
          </a:p>
          <a:p>
            <a:pPr lvl="0"/>
            <a:r>
              <a:rPr lang="ru-RU" sz="2800" b="1" u="sng" dirty="0" smtClean="0">
                <a:solidFill>
                  <a:prstClr val="black"/>
                </a:solidFill>
              </a:rPr>
              <a:t>Загружаемые модули: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Intel Fortran (15.0.90/15.0.3/13.1.0) / PGI Fortran (12.9/16.10)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prstClr val="black"/>
                </a:solidFill>
              </a:rPr>
              <a:t>OpenMPI-icc</a:t>
            </a:r>
            <a:r>
              <a:rPr lang="en-US" sz="2800" dirty="0" smtClean="0">
                <a:solidFill>
                  <a:prstClr val="black"/>
                </a:solidFill>
              </a:rPr>
              <a:t> (1.8.4/1.10.2)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black"/>
                </a:solidFill>
              </a:rPr>
              <a:t>SLURM (2.5.6/15.08.1)</a:t>
            </a:r>
            <a:endParaRPr lang="ru-RU" sz="28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prstClr val="black"/>
              </a:solidFill>
            </a:endParaRPr>
          </a:p>
          <a:p>
            <a:pPr lvl="0"/>
            <a:r>
              <a:rPr lang="ru-RU" sz="2800" b="1" u="sng" dirty="0" smtClean="0">
                <a:solidFill>
                  <a:prstClr val="black"/>
                </a:solidFill>
              </a:rPr>
              <a:t>Установленные самостоятельно: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i="1" u="sng" dirty="0" smtClean="0">
                <a:solidFill>
                  <a:prstClr val="black"/>
                </a:solidFill>
              </a:rPr>
              <a:t>GRIB</a:t>
            </a:r>
            <a:r>
              <a:rPr lang="en-US" sz="2800" dirty="0" smtClean="0">
                <a:solidFill>
                  <a:prstClr val="black"/>
                </a:solidFill>
              </a:rPr>
              <a:t> library – </a:t>
            </a:r>
            <a:r>
              <a:rPr lang="ru-RU" sz="2800" dirty="0" smtClean="0">
                <a:solidFill>
                  <a:prstClr val="black"/>
                </a:solidFill>
              </a:rPr>
              <a:t>чтение/запись файлов </a:t>
            </a:r>
            <a:r>
              <a:rPr lang="en-US" sz="2800" b="1" dirty="0" smtClean="0">
                <a:solidFill>
                  <a:prstClr val="black"/>
                </a:solidFill>
              </a:rPr>
              <a:t>grib1</a:t>
            </a:r>
            <a:endParaRPr lang="ru-RU" sz="2800" b="1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i="1" u="sng" dirty="0" err="1" smtClean="0">
                <a:solidFill>
                  <a:prstClr val="black"/>
                </a:solidFill>
              </a:rPr>
              <a:t>NetCDF</a:t>
            </a:r>
            <a:r>
              <a:rPr lang="en-US" sz="2800" i="1" u="sng" dirty="0" smtClean="0">
                <a:solidFill>
                  <a:prstClr val="black"/>
                </a:solidFill>
              </a:rPr>
              <a:t>-</a:t>
            </a:r>
            <a:r>
              <a:rPr lang="en-US" sz="2800" i="1" u="sng" dirty="0">
                <a:solidFill>
                  <a:prstClr val="black"/>
                </a:solidFill>
              </a:rPr>
              <a:t> 4.1.3</a:t>
            </a:r>
            <a:r>
              <a:rPr lang="en-US" sz="2800" dirty="0" smtClean="0">
                <a:solidFill>
                  <a:prstClr val="black"/>
                </a:solidFill>
              </a:rPr>
              <a:t> library (incl. </a:t>
            </a:r>
            <a:r>
              <a:rPr lang="en-US" sz="2800" i="1" u="sng" dirty="0" smtClean="0">
                <a:solidFill>
                  <a:prstClr val="black"/>
                </a:solidFill>
              </a:rPr>
              <a:t>HDF5-1.8.11</a:t>
            </a:r>
            <a:r>
              <a:rPr lang="en-US" sz="2800" dirty="0" smtClean="0">
                <a:solidFill>
                  <a:prstClr val="black"/>
                </a:solidFill>
              </a:rPr>
              <a:t> + </a:t>
            </a:r>
            <a:r>
              <a:rPr lang="en-US" sz="2800" i="1" u="sng" dirty="0" smtClean="0">
                <a:solidFill>
                  <a:prstClr val="black"/>
                </a:solidFill>
              </a:rPr>
              <a:t>zlib-1.2.8</a:t>
            </a:r>
            <a:r>
              <a:rPr lang="en-US" sz="2800" dirty="0" smtClean="0">
                <a:solidFill>
                  <a:prstClr val="black"/>
                </a:solidFill>
              </a:rPr>
              <a:t> libraries) – </a:t>
            </a:r>
            <a:r>
              <a:rPr lang="ru-RU" sz="2800" dirty="0" smtClean="0">
                <a:solidFill>
                  <a:prstClr val="black"/>
                </a:solidFill>
              </a:rPr>
              <a:t>чтение/запись/обработка файлов </a:t>
            </a:r>
            <a:r>
              <a:rPr lang="en-US" sz="2800" b="1" dirty="0" smtClean="0">
                <a:solidFill>
                  <a:prstClr val="black"/>
                </a:solidFill>
              </a:rPr>
              <a:t>netcdf4</a:t>
            </a:r>
            <a:endParaRPr lang="ru-RU" sz="2800" b="1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i="1" u="sng" dirty="0" smtClean="0">
                <a:solidFill>
                  <a:prstClr val="black"/>
                </a:solidFill>
              </a:rPr>
              <a:t>GRIB-API-1.16.0</a:t>
            </a:r>
            <a:r>
              <a:rPr lang="en-US" sz="2800" dirty="0" smtClean="0">
                <a:solidFill>
                  <a:prstClr val="black"/>
                </a:solidFill>
              </a:rPr>
              <a:t> library (incl. </a:t>
            </a:r>
            <a:r>
              <a:rPr lang="en-US" sz="2800" i="1" u="sng" dirty="0" smtClean="0">
                <a:solidFill>
                  <a:prstClr val="black"/>
                </a:solidFill>
              </a:rPr>
              <a:t>jasper-2.0.10</a:t>
            </a:r>
            <a:r>
              <a:rPr lang="en-US" sz="2800" dirty="0" smtClean="0">
                <a:solidFill>
                  <a:prstClr val="black"/>
                </a:solidFill>
              </a:rPr>
              <a:t> library) - </a:t>
            </a:r>
            <a:r>
              <a:rPr lang="ru-RU" sz="2800" dirty="0" smtClean="0">
                <a:solidFill>
                  <a:prstClr val="black"/>
                </a:solidFill>
              </a:rPr>
              <a:t>чтение/запись/обработка файлов </a:t>
            </a:r>
            <a:r>
              <a:rPr lang="en-US" sz="2800" b="1" dirty="0" smtClean="0">
                <a:solidFill>
                  <a:prstClr val="black"/>
                </a:solidFill>
              </a:rPr>
              <a:t>grib1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и </a:t>
            </a:r>
            <a:r>
              <a:rPr lang="en-US" sz="2800" b="1" dirty="0" smtClean="0">
                <a:solidFill>
                  <a:prstClr val="black"/>
                </a:solidFill>
              </a:rPr>
              <a:t>grib2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i="1" u="sng" dirty="0" smtClean="0">
                <a:solidFill>
                  <a:prstClr val="black"/>
                </a:solidFill>
              </a:rPr>
              <a:t>NCO-4.3.7</a:t>
            </a:r>
            <a:r>
              <a:rPr lang="en-US" sz="2800" dirty="0" smtClean="0">
                <a:solidFill>
                  <a:prstClr val="black"/>
                </a:solidFill>
              </a:rPr>
              <a:t> – </a:t>
            </a:r>
            <a:r>
              <a:rPr lang="ru-RU" sz="2800" dirty="0" smtClean="0">
                <a:solidFill>
                  <a:prstClr val="black"/>
                </a:solidFill>
              </a:rPr>
              <a:t>пакет для обработки файлов </a:t>
            </a:r>
            <a:r>
              <a:rPr lang="en-US" sz="2800" b="1" dirty="0" err="1" smtClean="0">
                <a:solidFill>
                  <a:prstClr val="black"/>
                </a:solidFill>
              </a:rPr>
              <a:t>netcdf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u="sng" dirty="0" smtClean="0">
                <a:solidFill>
                  <a:prstClr val="black"/>
                </a:solidFill>
              </a:rPr>
              <a:t>Заключение.</a:t>
            </a:r>
          </a:p>
          <a:p>
            <a:pPr lvl="0" algn="ctr"/>
            <a:endParaRPr lang="ru-RU" b="1" u="sng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400" dirty="0" smtClean="0">
                <a:solidFill>
                  <a:prstClr val="black"/>
                </a:solidFill>
              </a:rPr>
              <a:t>В рамках экспериментов на СК МГУ «Ломоносов» и «Ломоносов-2» нашей группой решаются </a:t>
            </a:r>
            <a:r>
              <a:rPr lang="ru-RU" sz="2400" dirty="0" smtClean="0"/>
              <a:t>актуальные задачи </a:t>
            </a:r>
            <a:r>
              <a:rPr lang="ru-RU" sz="2400" dirty="0"/>
              <a:t>моделирования климатической системы </a:t>
            </a:r>
            <a:r>
              <a:rPr lang="ru-RU" sz="2400" dirty="0" smtClean="0"/>
              <a:t>с высоким разрешением, формируются новые представления о состоянии и динамике окружающей </a:t>
            </a:r>
            <a:r>
              <a:rPr lang="ru-RU" sz="2400" dirty="0"/>
              <a:t>среды, </a:t>
            </a:r>
            <a:r>
              <a:rPr lang="ru-RU" sz="2400" dirty="0" smtClean="0"/>
              <a:t>региональных факторах и особенностях </a:t>
            </a:r>
            <a:r>
              <a:rPr lang="ru-RU" sz="2400" dirty="0"/>
              <a:t>физических и географических закономерностях </a:t>
            </a:r>
            <a:r>
              <a:rPr lang="ru-RU" sz="2400" dirty="0" smtClean="0"/>
              <a:t>её формирования.</a:t>
            </a:r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r>
              <a:rPr lang="ru-RU" sz="2400" b="1" u="sng" dirty="0" smtClean="0">
                <a:solidFill>
                  <a:prstClr val="black"/>
                </a:solidFill>
              </a:rPr>
              <a:t>Перспективы дальнейших исследований: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Детализация расчётов глобальных климатических моделей в соответствии с разработанными сценариями развития климатической системы для оценки происходящих и будущих изменений климата, их экстремальности и др.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Расчёты детализированного </a:t>
            </a:r>
            <a:r>
              <a:rPr lang="ru-RU" sz="2400" dirty="0" err="1" smtClean="0">
                <a:solidFill>
                  <a:prstClr val="black"/>
                </a:solidFill>
              </a:rPr>
              <a:t>реанализа</a:t>
            </a:r>
            <a:r>
              <a:rPr lang="ru-RU" sz="2400" dirty="0" smtClean="0">
                <a:solidFill>
                  <a:prstClr val="black"/>
                </a:solidFill>
              </a:rPr>
              <a:t> для </a:t>
            </a:r>
            <a:r>
              <a:rPr lang="ru-RU" sz="2400" dirty="0" err="1" smtClean="0">
                <a:solidFill>
                  <a:prstClr val="black"/>
                </a:solidFill>
              </a:rPr>
              <a:t>Арктиче</a:t>
            </a:r>
            <a:r>
              <a:rPr lang="en-US" sz="2400" dirty="0" smtClean="0">
                <a:solidFill>
                  <a:prstClr val="black"/>
                </a:solidFill>
              </a:rPr>
              <a:t>c</a:t>
            </a:r>
            <a:r>
              <a:rPr lang="ru-RU" sz="2400" dirty="0" smtClean="0">
                <a:solidFill>
                  <a:prstClr val="black"/>
                </a:solidFill>
              </a:rPr>
              <a:t>кого региона России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Краткосрочные эксперименты по воспроизведению экстремальных гидрометеорологических явлений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Установка и использование версии модели </a:t>
            </a:r>
            <a:r>
              <a:rPr lang="en-US" sz="2400" dirty="0" smtClean="0">
                <a:solidFill>
                  <a:prstClr val="black"/>
                </a:solidFill>
              </a:rPr>
              <a:t>COSMO </a:t>
            </a:r>
            <a:r>
              <a:rPr lang="ru-RU" sz="2400" dirty="0" smtClean="0">
                <a:solidFill>
                  <a:prstClr val="black"/>
                </a:solidFill>
              </a:rPr>
              <a:t>для графических процессоров </a:t>
            </a:r>
            <a:r>
              <a:rPr lang="en-US" sz="2400" b="1" dirty="0" smtClean="0">
                <a:solidFill>
                  <a:prstClr val="black"/>
                </a:solidFill>
              </a:rPr>
              <a:t>GPU</a:t>
            </a:r>
            <a:r>
              <a:rPr lang="ru-RU" sz="2400" b="1" dirty="0" smtClean="0">
                <a:solidFill>
                  <a:prstClr val="black"/>
                </a:solidFill>
              </a:rPr>
              <a:t> (в течение 2018 </a:t>
            </a:r>
            <a:r>
              <a:rPr lang="ru-RU" sz="2400" b="1" dirty="0" smtClean="0">
                <a:solidFill>
                  <a:prstClr val="black"/>
                </a:solidFill>
              </a:rPr>
              <a:t>г</a:t>
            </a:r>
            <a:r>
              <a:rPr lang="ru-RU" sz="2400" b="1" dirty="0" smtClean="0">
                <a:solidFill>
                  <a:prstClr val="black"/>
                </a:solidFill>
              </a:rPr>
              <a:t>.</a:t>
            </a:r>
            <a:r>
              <a:rPr lang="ru-RU" sz="2400" dirty="0" smtClean="0">
                <a:solidFill>
                  <a:prstClr val="black"/>
                </a:solidFill>
              </a:rPr>
              <a:t>), реализация расчётов на </a:t>
            </a:r>
            <a:r>
              <a:rPr lang="en-US" sz="2400" b="1" dirty="0" smtClean="0">
                <a:solidFill>
                  <a:prstClr val="black"/>
                </a:solidFill>
              </a:rPr>
              <a:t>GPU</a:t>
            </a:r>
            <a:r>
              <a:rPr lang="en-US" sz="2400" dirty="0" smtClean="0">
                <a:solidFill>
                  <a:prstClr val="black"/>
                </a:solidFill>
              </a:rPr>
              <a:t> (</a:t>
            </a:r>
            <a:r>
              <a:rPr lang="ru-RU" sz="2400" b="1" dirty="0" smtClean="0">
                <a:solidFill>
                  <a:prstClr val="black"/>
                </a:solidFill>
              </a:rPr>
              <a:t>необходимы </a:t>
            </a:r>
            <a:r>
              <a:rPr lang="en-US" sz="2400" b="1" dirty="0" err="1" smtClean="0">
                <a:solidFill>
                  <a:prstClr val="black"/>
                </a:solidFill>
              </a:rPr>
              <a:t>Cmake</a:t>
            </a:r>
            <a:r>
              <a:rPr lang="en-US" sz="2400" b="1" dirty="0" smtClean="0">
                <a:solidFill>
                  <a:prstClr val="black"/>
                </a:solidFill>
              </a:rPr>
              <a:t> 2.8.11+; CUDA </a:t>
            </a:r>
            <a:r>
              <a:rPr lang="ru-RU" sz="2400" b="1" dirty="0" smtClean="0">
                <a:solidFill>
                  <a:prstClr val="black"/>
                </a:solidFill>
              </a:rPr>
              <a:t>7.0</a:t>
            </a:r>
            <a:r>
              <a:rPr lang="en-US" sz="2400" b="1" dirty="0" smtClean="0">
                <a:solidFill>
                  <a:prstClr val="black"/>
                </a:solidFill>
              </a:rPr>
              <a:t>+;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GCC 4.9.3+; </a:t>
            </a:r>
            <a:r>
              <a:rPr lang="en-US" sz="2400" b="1" dirty="0" err="1" smtClean="0">
                <a:solidFill>
                  <a:prstClr val="black"/>
                </a:solidFill>
              </a:rPr>
              <a:t>PGI+OpenACC</a:t>
            </a:r>
            <a:r>
              <a:rPr lang="en-US" sz="2400" b="1" dirty="0">
                <a:solidFill>
                  <a:prstClr val="black"/>
                </a:solidFill>
              </a:rPr>
              <a:t>;</a:t>
            </a:r>
            <a:r>
              <a:rPr lang="en-US" sz="2400" b="1" dirty="0" smtClean="0">
                <a:solidFill>
                  <a:prstClr val="black"/>
                </a:solidFill>
              </a:rPr>
              <a:t> Boost 1.49; MVAPICH2.x / </a:t>
            </a:r>
            <a:r>
              <a:rPr lang="en-US" sz="2400" b="1" dirty="0" err="1" smtClean="0">
                <a:solidFill>
                  <a:prstClr val="black"/>
                </a:solidFill>
              </a:rPr>
              <a:t>OpenMPI</a:t>
            </a:r>
            <a:r>
              <a:rPr lang="en-US" sz="2400" b="1" dirty="0" smtClean="0">
                <a:solidFill>
                  <a:prstClr val="black"/>
                </a:solidFill>
              </a:rPr>
              <a:t> &lt; 2.0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ru-RU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3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5275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u="sng" dirty="0" smtClean="0">
                <a:solidFill>
                  <a:prstClr val="black"/>
                </a:solidFill>
              </a:rPr>
              <a:t>Исследовательские проекты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84775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РНФ № 14-37-00038</a:t>
            </a:r>
            <a:r>
              <a:rPr lang="ru-RU" sz="2200" b="1" dirty="0" smtClean="0"/>
              <a:t> «</a:t>
            </a:r>
            <a:r>
              <a:rPr lang="ru-RU" sz="2200" b="1" dirty="0"/>
              <a:t>Изменения окружающей среды в Арктике и их влияние на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население </a:t>
            </a:r>
            <a:r>
              <a:rPr lang="ru-RU" sz="2200" b="1" dirty="0"/>
              <a:t>и </a:t>
            </a:r>
            <a:r>
              <a:rPr lang="ru-RU" sz="2200" b="1" dirty="0" smtClean="0"/>
              <a:t>хозяйство»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РФФИ № 15-35-21129/15</a:t>
            </a:r>
            <a:r>
              <a:rPr lang="ru-RU" sz="2200" b="1" dirty="0" smtClean="0"/>
              <a:t> «</a:t>
            </a:r>
            <a:r>
              <a:rPr lang="ru-RU" sz="2200" b="1" dirty="0"/>
              <a:t>Создание базы метеорологических и радиационных данных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(«городского микро-</a:t>
            </a:r>
            <a:r>
              <a:rPr lang="ru-RU" sz="2200" b="1" dirty="0" err="1" smtClean="0"/>
              <a:t>реанализа</a:t>
            </a:r>
            <a:r>
              <a:rPr lang="ru-RU" sz="2200" b="1" dirty="0" smtClean="0"/>
              <a:t>») </a:t>
            </a:r>
            <a:r>
              <a:rPr lang="ru-RU" sz="2200" b="1" dirty="0"/>
              <a:t>на территории Московского региона за период с </a:t>
            </a:r>
            <a:r>
              <a:rPr lang="ru-RU" sz="2200" b="1" dirty="0" smtClean="0"/>
              <a:t>1981 года </a:t>
            </a:r>
            <a:br>
              <a:rPr lang="ru-RU" sz="2200" b="1" dirty="0" smtClean="0"/>
            </a:br>
            <a:r>
              <a:rPr lang="ru-RU" sz="2200" b="1" dirty="0" smtClean="0"/>
              <a:t>по </a:t>
            </a:r>
            <a:r>
              <a:rPr lang="ru-RU" sz="2200" b="1" dirty="0"/>
              <a:t>настоящее время с </a:t>
            </a:r>
            <a:r>
              <a:rPr lang="ru-RU" sz="2200" b="1" dirty="0" smtClean="0"/>
              <a:t>высоким пространственным </a:t>
            </a:r>
            <a:r>
              <a:rPr lang="ru-RU" sz="2200" b="1" dirty="0"/>
              <a:t>и временным разрешением путем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микроклиматического моделирования»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РФФИ № 16-05-00509</a:t>
            </a:r>
            <a:r>
              <a:rPr lang="ru-RU" sz="2200" b="1" dirty="0" smtClean="0"/>
              <a:t> «</a:t>
            </a:r>
            <a:r>
              <a:rPr lang="ru-RU" sz="2200" b="1" dirty="0"/>
              <a:t>Экстремальные атмосферные явления внетропических регионов: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статистика</a:t>
            </a:r>
            <a:r>
              <a:rPr lang="ru-RU" sz="2200" b="1" dirty="0"/>
              <a:t>, </a:t>
            </a:r>
            <a:r>
              <a:rPr lang="ru-RU" sz="2200" b="1" dirty="0" smtClean="0"/>
              <a:t>моделирование</a:t>
            </a:r>
            <a:r>
              <a:rPr lang="ru-RU" sz="2200" b="1" dirty="0"/>
              <a:t>, климатический </a:t>
            </a:r>
            <a:r>
              <a:rPr lang="ru-RU" sz="2200" b="1" dirty="0" smtClean="0"/>
              <a:t>прогноз»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РФФИ № 16-35-00474\16</a:t>
            </a:r>
            <a:r>
              <a:rPr lang="ru-RU" sz="2200" b="1" dirty="0" smtClean="0"/>
              <a:t> «</a:t>
            </a:r>
            <a:r>
              <a:rPr lang="ru-RU" sz="2200" b="1" dirty="0" err="1"/>
              <a:t>Микромасштабная</a:t>
            </a:r>
            <a:r>
              <a:rPr lang="ru-RU" sz="2200" b="1" dirty="0"/>
              <a:t> детализация прогнозов климатических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изменений XXI </a:t>
            </a:r>
            <a:r>
              <a:rPr lang="ru-RU" sz="2200" b="1" dirty="0"/>
              <a:t>века для </a:t>
            </a:r>
            <a:r>
              <a:rPr lang="ru-RU" sz="2200" b="1" dirty="0" smtClean="0"/>
              <a:t>Московского </a:t>
            </a:r>
            <a:r>
              <a:rPr lang="ru-RU" sz="2200" b="1" dirty="0"/>
              <a:t>мегаполиса при различных сценариях развития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города»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МК-6037.2015.5</a:t>
            </a:r>
            <a:r>
              <a:rPr lang="ru-RU" sz="2200" b="1" dirty="0" smtClean="0"/>
              <a:t> «</a:t>
            </a:r>
            <a:r>
              <a:rPr lang="ru-RU" sz="2200" b="1" dirty="0"/>
              <a:t>Прогноз динамики микроклимата крупнейших городов Арктической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зоны </a:t>
            </a:r>
            <a:r>
              <a:rPr lang="ru-RU" sz="2200" b="1" dirty="0"/>
              <a:t>РФ в XXI </a:t>
            </a:r>
            <a:r>
              <a:rPr lang="ru-RU" sz="2200" b="1" dirty="0" smtClean="0"/>
              <a:t>веке»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/>
              <a:t>РФФИ №13-05-41306 </a:t>
            </a:r>
            <a:r>
              <a:rPr lang="ru-RU" sz="2200" b="1" u="sng" dirty="0" err="1"/>
              <a:t>РГО_а</a:t>
            </a:r>
            <a:r>
              <a:rPr lang="ru-RU" sz="2200" b="1" dirty="0"/>
              <a:t> «Генезис изменения микроклимата крупных городов России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(</a:t>
            </a:r>
            <a:r>
              <a:rPr lang="ru-RU" sz="2200" b="1" dirty="0"/>
              <a:t>Москва, </a:t>
            </a:r>
            <a:r>
              <a:rPr lang="ru-RU" sz="2200" b="1" dirty="0" smtClean="0"/>
              <a:t>Санкт-Петербург</a:t>
            </a:r>
            <a:r>
              <a:rPr lang="ru-RU" sz="2200" b="1" dirty="0"/>
              <a:t>, </a:t>
            </a:r>
            <a:r>
              <a:rPr lang="ru-RU" sz="2200" b="1" dirty="0" smtClean="0"/>
              <a:t>Саратов</a:t>
            </a:r>
            <a:r>
              <a:rPr lang="ru-RU" sz="2200" b="1" dirty="0"/>
              <a:t>) в условиях глобального </a:t>
            </a:r>
            <a:r>
              <a:rPr lang="ru-RU" sz="2200" b="1" dirty="0" smtClean="0"/>
              <a:t>потепления»</a:t>
            </a:r>
            <a:endParaRPr lang="ru-RU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b="1" u="sng" dirty="0" smtClean="0"/>
              <a:t>НИР</a:t>
            </a:r>
            <a:r>
              <a:rPr lang="ru-RU" sz="2200" b="1" dirty="0" smtClean="0"/>
              <a:t> </a:t>
            </a:r>
            <a:r>
              <a:rPr lang="ru-RU" sz="2200" b="1" dirty="0"/>
              <a:t>«Ретроспективное мезомасштабное моделирование метеорологического режима на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акватории Южно-</a:t>
            </a:r>
            <a:r>
              <a:rPr lang="ru-RU" sz="2200" b="1" dirty="0" err="1" smtClean="0"/>
              <a:t>Киринского</a:t>
            </a:r>
            <a:r>
              <a:rPr lang="ru-RU" sz="2200" b="1" dirty="0" smtClean="0"/>
              <a:t> </a:t>
            </a:r>
            <a:r>
              <a:rPr lang="ru-RU" sz="2200" b="1" dirty="0"/>
              <a:t>месторождения с использованием суперкомпьютерной технологии» </a:t>
            </a:r>
            <a:endParaRPr lang="ru-RU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107383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80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3200" b="1" u="sng" dirty="0" smtClean="0">
                <a:solidFill>
                  <a:prstClr val="black"/>
                </a:solidFill>
              </a:rPr>
              <a:t>Важнейшие публикации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00367"/>
            <a:ext cx="1219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en-US" sz="2040" b="1" dirty="0" err="1" smtClean="0"/>
              <a:t>Varentsov</a:t>
            </a:r>
            <a:r>
              <a:rPr lang="en-US" sz="2040" b="1" dirty="0" smtClean="0"/>
              <a:t> </a:t>
            </a:r>
            <a:r>
              <a:rPr lang="en-US" sz="2040" b="1" dirty="0" smtClean="0"/>
              <a:t>M., </a:t>
            </a:r>
            <a:r>
              <a:rPr lang="en-US" sz="2040" b="1" dirty="0" err="1" smtClean="0"/>
              <a:t>Wouters</a:t>
            </a:r>
            <a:r>
              <a:rPr lang="en-US" sz="2040" b="1" dirty="0" smtClean="0"/>
              <a:t> </a:t>
            </a:r>
            <a:r>
              <a:rPr lang="en-US" sz="2040" b="1" dirty="0"/>
              <a:t>H</a:t>
            </a:r>
            <a:r>
              <a:rPr lang="en-US" sz="2040" b="1" dirty="0" smtClean="0"/>
              <a:t>., </a:t>
            </a:r>
            <a:r>
              <a:rPr lang="en-US" sz="2040" b="1" dirty="0" err="1" smtClean="0"/>
              <a:t>Platonov</a:t>
            </a:r>
            <a:r>
              <a:rPr lang="en-US" sz="2040" b="1" dirty="0" smtClean="0"/>
              <a:t> </a:t>
            </a:r>
            <a:r>
              <a:rPr lang="en-US" sz="2040" b="1" dirty="0"/>
              <a:t>V</a:t>
            </a:r>
            <a:r>
              <a:rPr lang="en-US" sz="2040" b="1" dirty="0" smtClean="0"/>
              <a:t>., </a:t>
            </a:r>
            <a:r>
              <a:rPr lang="en-US" sz="2040" b="1" dirty="0" err="1" smtClean="0"/>
              <a:t>Konstantinov</a:t>
            </a:r>
            <a:r>
              <a:rPr lang="en-US" sz="2040" b="1" dirty="0" smtClean="0"/>
              <a:t> </a:t>
            </a:r>
            <a:r>
              <a:rPr lang="en-US" sz="2040" b="1" dirty="0"/>
              <a:t>P.</a:t>
            </a:r>
            <a:r>
              <a:rPr lang="en-US" sz="2040" dirty="0"/>
              <a:t> Megacity-Induced </a:t>
            </a:r>
            <a:r>
              <a:rPr lang="en-US" sz="2040" dirty="0" err="1"/>
              <a:t>Mesoclimatic</a:t>
            </a:r>
            <a:r>
              <a:rPr lang="en-US" sz="2040" dirty="0"/>
              <a:t> Effects in the Lower Atmosphere: A Modeling Study for Multiple Summers over </a:t>
            </a:r>
            <a:r>
              <a:rPr lang="en-US" sz="2040" dirty="0" smtClean="0"/>
              <a:t>Moscow, Russia. </a:t>
            </a:r>
            <a:r>
              <a:rPr lang="en-US" sz="2040" i="1" dirty="0" smtClean="0"/>
              <a:t>Atmosphere </a:t>
            </a:r>
            <a:r>
              <a:rPr lang="en-US" sz="2040" dirty="0" smtClean="0"/>
              <a:t>2018, </a:t>
            </a:r>
            <a:r>
              <a:rPr lang="en-US" sz="2040" i="1" dirty="0" smtClean="0"/>
              <a:t>9</a:t>
            </a:r>
            <a:r>
              <a:rPr lang="en-US" sz="2040" dirty="0"/>
              <a:t>, </a:t>
            </a:r>
            <a:r>
              <a:rPr lang="en-US" sz="2040" dirty="0" smtClean="0"/>
              <a:t>50.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40" dirty="0" smtClean="0"/>
              <a:t>Климат </a:t>
            </a:r>
            <a:r>
              <a:rPr lang="ru-RU" sz="2040" dirty="0"/>
              <a:t>Москвы в условиях глобального потепления / </a:t>
            </a:r>
            <a:r>
              <a:rPr lang="ru-RU" sz="2040" b="1" dirty="0"/>
              <a:t>под ред. Кислова </a:t>
            </a:r>
            <a:r>
              <a:rPr lang="ru-RU" sz="2040" b="1" dirty="0" smtClean="0"/>
              <a:t>А.В.</a:t>
            </a:r>
            <a:r>
              <a:rPr lang="ru-RU" sz="2040" dirty="0" smtClean="0"/>
              <a:t>/</a:t>
            </a:r>
            <a:r>
              <a:rPr lang="en-US" sz="2040" dirty="0" smtClean="0"/>
              <a:t> </a:t>
            </a:r>
            <a:r>
              <a:rPr lang="ru-RU" sz="2040" dirty="0" smtClean="0"/>
              <a:t>Издательство </a:t>
            </a:r>
            <a:r>
              <a:rPr lang="ru-RU" sz="2040" dirty="0"/>
              <a:t>Московского университета Москва, </a:t>
            </a:r>
            <a:r>
              <a:rPr lang="ru-RU" sz="2040" dirty="0" smtClean="0"/>
              <a:t>2017 —</a:t>
            </a:r>
            <a:r>
              <a:rPr lang="ru-RU" sz="2040" dirty="0"/>
              <a:t> </a:t>
            </a:r>
            <a:r>
              <a:rPr lang="ru-RU" sz="2040" dirty="0" smtClean="0"/>
              <a:t>288</a:t>
            </a:r>
            <a:r>
              <a:rPr lang="en-US" sz="2040" dirty="0" smtClean="0"/>
              <a:t> c</a:t>
            </a:r>
            <a:r>
              <a:rPr lang="ru-RU" sz="2040" dirty="0" smtClean="0"/>
              <a:t>.</a:t>
            </a:r>
            <a:endParaRPr lang="en-US" sz="2040" b="1" dirty="0" smtClean="0"/>
          </a:p>
          <a:p>
            <a:pPr marL="342900" indent="-342900">
              <a:buFont typeface="+mj-lt"/>
              <a:buAutoNum type="arabicParenR"/>
            </a:pPr>
            <a:r>
              <a:rPr lang="en-US" sz="2040" b="1" dirty="0" err="1" smtClean="0"/>
              <a:t>Platonov</a:t>
            </a:r>
            <a:r>
              <a:rPr lang="en-US" sz="2040" b="1" dirty="0"/>
              <a:t> V. S., </a:t>
            </a:r>
            <a:r>
              <a:rPr lang="en-US" sz="2040" b="1" dirty="0" err="1"/>
              <a:t>Kislov</a:t>
            </a:r>
            <a:r>
              <a:rPr lang="en-US" sz="2040" b="1" dirty="0"/>
              <a:t> A. V.</a:t>
            </a:r>
            <a:r>
              <a:rPr lang="en-US" sz="2040" dirty="0"/>
              <a:t> Mesoscale high-resolution modeling of extreme wind speeds over western water areas of the Russian Arctic // </a:t>
            </a:r>
            <a:r>
              <a:rPr lang="en-US" sz="2040" i="1" dirty="0"/>
              <a:t>IOP Conf. Series: Earth and Environmental Science</a:t>
            </a:r>
            <a:r>
              <a:rPr lang="en-US" sz="2040" dirty="0"/>
              <a:t>. — 2016. — Vol. 48.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2040" b="1" dirty="0" smtClean="0"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2040" b="1" dirty="0">
                <a:ea typeface="Calibri" panose="020F0502020204030204" pitchFamily="34" charset="0"/>
                <a:cs typeface="Arial" panose="020B0604020202020204" pitchFamily="34" charset="0"/>
              </a:rPr>
              <a:t>. И. Варенцов, П. С. </a:t>
            </a:r>
            <a:r>
              <a:rPr lang="ru-RU" sz="2040" b="1" dirty="0" err="1">
                <a:ea typeface="Calibri" panose="020F0502020204030204" pitchFamily="34" charset="0"/>
                <a:cs typeface="Arial" panose="020B0604020202020204" pitchFamily="34" charset="0"/>
              </a:rPr>
              <a:t>Вереземская</a:t>
            </a:r>
            <a:r>
              <a:rPr lang="ru-RU" sz="2040" b="1" dirty="0">
                <a:ea typeface="Calibri" panose="020F0502020204030204" pitchFamily="34" charset="0"/>
                <a:cs typeface="Arial" panose="020B0604020202020204" pitchFamily="34" charset="0"/>
              </a:rPr>
              <a:t>, Е. В. </a:t>
            </a:r>
            <a:r>
              <a:rPr lang="ru-RU" sz="2040" b="1" dirty="0" err="1">
                <a:ea typeface="Calibri" panose="020F0502020204030204" pitchFamily="34" charset="0"/>
                <a:cs typeface="Arial" panose="020B0604020202020204" pitchFamily="34" charset="0"/>
              </a:rPr>
              <a:t>Заболотских</a:t>
            </a:r>
            <a:r>
              <a:rPr lang="ru-RU" sz="2040" b="1" dirty="0">
                <a:ea typeface="Calibri" panose="020F0502020204030204" pitchFamily="34" charset="0"/>
                <a:cs typeface="Arial" panose="020B0604020202020204" pitchFamily="34" charset="0"/>
              </a:rPr>
              <a:t>, И. А. Репина.</a:t>
            </a:r>
            <a:r>
              <a:rPr lang="ru-RU" sz="2040" dirty="0">
                <a:ea typeface="Calibri" panose="020F0502020204030204" pitchFamily="34" charset="0"/>
                <a:cs typeface="Arial" panose="020B0604020202020204" pitchFamily="34" charset="0"/>
              </a:rPr>
              <a:t> Оценка качества воспроизведения полярных </a:t>
            </a:r>
            <a:r>
              <a:rPr lang="ru-RU" sz="2040" dirty="0" err="1">
                <a:ea typeface="Calibri" panose="020F0502020204030204" pitchFamily="34" charset="0"/>
                <a:cs typeface="Arial" panose="020B0604020202020204" pitchFamily="34" charset="0"/>
              </a:rPr>
              <a:t>мезоциклонов</a:t>
            </a:r>
            <a:r>
              <a:rPr lang="ru-RU" sz="2040" dirty="0">
                <a:ea typeface="Calibri" panose="020F0502020204030204" pitchFamily="34" charset="0"/>
                <a:cs typeface="Arial" panose="020B0604020202020204" pitchFamily="34" charset="0"/>
              </a:rPr>
              <a:t> по данным </a:t>
            </a:r>
            <a:r>
              <a:rPr lang="ru-RU" sz="2040" dirty="0" err="1">
                <a:ea typeface="Calibri" panose="020F0502020204030204" pitchFamily="34" charset="0"/>
                <a:cs typeface="Arial" panose="020B0604020202020204" pitchFamily="34" charset="0"/>
              </a:rPr>
              <a:t>реанализов</a:t>
            </a:r>
            <a:r>
              <a:rPr lang="ru-RU" sz="2040" dirty="0">
                <a:ea typeface="Calibri" panose="020F0502020204030204" pitchFamily="34" charset="0"/>
                <a:cs typeface="Arial" panose="020B0604020202020204" pitchFamily="34" charset="0"/>
              </a:rPr>
              <a:t> и результатам регионального климатического моделирования // </a:t>
            </a:r>
            <a:r>
              <a:rPr lang="ru-RU" sz="2040" i="1" dirty="0">
                <a:ea typeface="Calibri" panose="020F0502020204030204" pitchFamily="34" charset="0"/>
                <a:cs typeface="Arial" panose="020B0604020202020204" pitchFamily="34" charset="0"/>
              </a:rPr>
              <a:t>Современные проблемы дистанционного зондирования Земли из космоса</a:t>
            </a:r>
            <a:r>
              <a:rPr lang="ru-RU" sz="2040" dirty="0">
                <a:ea typeface="Calibri" panose="020F0502020204030204" pitchFamily="34" charset="0"/>
                <a:cs typeface="Arial" panose="020B0604020202020204" pitchFamily="34" charset="0"/>
              </a:rPr>
              <a:t>. 2016. Т. 13, № 4. С. </a:t>
            </a:r>
            <a:r>
              <a:rPr lang="ru-RU" sz="2040" dirty="0" smtClean="0">
                <a:ea typeface="Calibri" panose="020F0502020204030204" pitchFamily="34" charset="0"/>
                <a:cs typeface="Arial" panose="020B0604020202020204" pitchFamily="34" charset="0"/>
              </a:rPr>
              <a:t>168–191.</a:t>
            </a:r>
            <a:endParaRPr lang="ru-RU" sz="204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ru-RU" sz="204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М. И. Варенцов</a:t>
            </a:r>
            <a:r>
              <a:rPr lang="ru-RU" sz="2040" b="1" dirty="0">
                <a:ea typeface="Calibri" panose="020F0502020204030204" pitchFamily="34" charset="0"/>
                <a:cs typeface="Times New Roman" panose="02020603050405020304" pitchFamily="18" charset="0"/>
              </a:rPr>
              <a:t>, Т</a:t>
            </a:r>
            <a:r>
              <a:rPr lang="ru-RU" sz="204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Е. Самсонов</a:t>
            </a:r>
            <a:r>
              <a:rPr lang="ru-RU" sz="204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4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А. В. </a:t>
            </a:r>
            <a:r>
              <a:rPr lang="ru-RU" sz="2040" b="1" dirty="0">
                <a:ea typeface="Calibri" panose="020F0502020204030204" pitchFamily="34" charset="0"/>
                <a:cs typeface="Times New Roman" panose="02020603050405020304" pitchFamily="18" charset="0"/>
              </a:rPr>
              <a:t>Кислов, </a:t>
            </a:r>
            <a:r>
              <a:rPr lang="ru-RU" sz="204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П. И. </a:t>
            </a:r>
            <a:r>
              <a:rPr lang="ru-RU" sz="2040" b="1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Константинов.</a:t>
            </a:r>
            <a:r>
              <a:rPr lang="ru-RU" sz="2040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40" dirty="0"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микроклимата московской агломерации с </a:t>
            </a:r>
            <a:r>
              <a:rPr lang="ru-RU" sz="204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региональной </a:t>
            </a:r>
            <a:r>
              <a:rPr lang="ru-RU" sz="2040" dirty="0">
                <a:ea typeface="Calibri" panose="020F0502020204030204" pitchFamily="34" charset="0"/>
                <a:cs typeface="Times New Roman" panose="02020603050405020304" pitchFamily="18" charset="0"/>
              </a:rPr>
              <a:t>климатической модели </a:t>
            </a:r>
            <a:r>
              <a:rPr lang="ru-RU" sz="204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COSMO-CLM.  </a:t>
            </a:r>
            <a:r>
              <a:rPr lang="ru-RU" sz="2040" dirty="0">
                <a:ea typeface="Calibri" panose="020F0502020204030204" pitchFamily="34" charset="0"/>
                <a:cs typeface="Times New Roman" panose="02020603050405020304" pitchFamily="18" charset="0"/>
              </a:rPr>
              <a:t>Вестник Московского университета, серия Г</a:t>
            </a:r>
            <a:r>
              <a:rPr lang="ru-RU" sz="204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еография</a:t>
            </a:r>
            <a:r>
              <a:rPr lang="ru-RU" sz="204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4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№ 6. 2017.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</a:pPr>
            <a:r>
              <a:rPr lang="en-US" sz="2040" b="1" dirty="0" smtClean="0"/>
              <a:t>V. </a:t>
            </a:r>
            <a:r>
              <a:rPr lang="en-US" sz="2040" b="1" dirty="0" err="1" smtClean="0"/>
              <a:t>Platonov</a:t>
            </a:r>
            <a:r>
              <a:rPr lang="en-US" sz="2040" b="1" dirty="0" smtClean="0"/>
              <a:t>, A. </a:t>
            </a:r>
            <a:r>
              <a:rPr lang="en-US" sz="2040" b="1" dirty="0" err="1" smtClean="0"/>
              <a:t>Kislov</a:t>
            </a:r>
            <a:r>
              <a:rPr lang="en-US" sz="2040" b="1" dirty="0" smtClean="0"/>
              <a:t>, G. </a:t>
            </a:r>
            <a:r>
              <a:rPr lang="en-US" sz="2040" b="1" dirty="0" err="1" smtClean="0"/>
              <a:t>Rivin</a:t>
            </a:r>
            <a:r>
              <a:rPr lang="en-US" sz="2040" b="1" dirty="0" smtClean="0"/>
              <a:t> </a:t>
            </a:r>
            <a:r>
              <a:rPr lang="en-US" sz="2040" b="1" dirty="0"/>
              <a:t>et al.</a:t>
            </a:r>
            <a:r>
              <a:rPr lang="en-US" sz="2040" dirty="0"/>
              <a:t> </a:t>
            </a:r>
            <a:r>
              <a:rPr lang="en-US" sz="2040" dirty="0" smtClean="0"/>
              <a:t>Mesoscale </a:t>
            </a:r>
            <a:r>
              <a:rPr lang="en-US" sz="2040" dirty="0"/>
              <a:t>atmospheric modelling technology as a tool for creating a long-term meteorological </a:t>
            </a:r>
            <a:r>
              <a:rPr lang="en-US" sz="2040" dirty="0" smtClean="0"/>
              <a:t>dataset</a:t>
            </a:r>
            <a:r>
              <a:rPr lang="ru-RU" sz="2040" dirty="0"/>
              <a:t>.</a:t>
            </a:r>
            <a:r>
              <a:rPr lang="en-US" sz="2040" dirty="0"/>
              <a:t> </a:t>
            </a:r>
            <a:r>
              <a:rPr lang="en-US" sz="2040" i="1" dirty="0"/>
              <a:t>IOP Conf. Series: Earth and Environmental Science</a:t>
            </a:r>
            <a:r>
              <a:rPr lang="en-US" sz="2040" dirty="0"/>
              <a:t>. — 2017. — Vol. 96</a:t>
            </a:r>
            <a:r>
              <a:rPr lang="en-US" sz="2040" dirty="0" smtClean="0"/>
              <a:t>.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40" b="1" dirty="0"/>
              <a:t>С. А. </a:t>
            </a:r>
            <a:r>
              <a:rPr lang="ru-RU" sz="2040" b="1" dirty="0" err="1"/>
              <a:t>Мысленков</a:t>
            </a:r>
            <a:r>
              <a:rPr lang="ru-RU" sz="2040" b="1" dirty="0"/>
              <a:t>, В. С. Платонов, П. А. Торопов,</a:t>
            </a:r>
            <a:r>
              <a:rPr lang="en-US" sz="2040" b="1" dirty="0"/>
              <a:t> </a:t>
            </a:r>
            <a:r>
              <a:rPr lang="ru-RU" sz="2040" b="1" dirty="0"/>
              <a:t>А. А. Шестакова.</a:t>
            </a:r>
            <a:r>
              <a:rPr lang="ru-RU" sz="2040" dirty="0"/>
              <a:t> Моделирование штормового волнения в Баренцевом море. Вестник Московского Университета</a:t>
            </a:r>
            <a:r>
              <a:rPr lang="en-US" sz="2040" dirty="0"/>
              <a:t>, </a:t>
            </a:r>
            <a:r>
              <a:rPr lang="ru-RU" sz="2040" dirty="0"/>
              <a:t>Серия 5 География. 2015, №6, с. </a:t>
            </a:r>
            <a:r>
              <a:rPr lang="en-US" sz="2040" dirty="0"/>
              <a:t>65–75</a:t>
            </a:r>
            <a:r>
              <a:rPr lang="ru-RU" sz="2040" dirty="0" smtClean="0"/>
              <a:t>.</a:t>
            </a:r>
            <a:endParaRPr lang="en-US" sz="2040" dirty="0" smtClean="0"/>
          </a:p>
          <a:p>
            <a:pPr marL="342900" indent="-342900">
              <a:buFont typeface="+mj-lt"/>
              <a:buAutoNum type="arabicParenR"/>
            </a:pPr>
            <a:r>
              <a:rPr lang="ru-RU" sz="2040" b="1" dirty="0"/>
              <a:t>Кислов А.В., Варенцов М.И., Тарасова Л.Л.</a:t>
            </a:r>
            <a:r>
              <a:rPr lang="ru-RU" sz="2040" dirty="0"/>
              <a:t> Роль весенней влажности почвы в формировании крупномасштабных засух Восточно-европейской равнины 2002 и 2010 гг. // Известия Российской Академии Наук. Физика Атмосферы </a:t>
            </a:r>
            <a:r>
              <a:rPr lang="ru-RU" sz="2040" dirty="0" smtClean="0"/>
              <a:t>и </a:t>
            </a:r>
            <a:r>
              <a:rPr lang="ru-RU" sz="2040" dirty="0"/>
              <a:t>Океана. 2015. Т. 51. № 4. С. 464–471.</a:t>
            </a:r>
          </a:p>
        </p:txBody>
      </p:sp>
    </p:spTree>
    <p:extLst>
      <p:ext uri="{BB962C8B-B14F-4D97-AF65-F5344CB8AC3E}">
        <p14:creationId xmlns:p14="http://schemas.microsoft.com/office/powerpoint/2010/main" val="34603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smtClean="0"/>
              <a:t>Региональное </a:t>
            </a:r>
            <a:r>
              <a:rPr lang="ru-RU" sz="3200" b="1" u="sng" dirty="0"/>
              <a:t>климатическое моделирование с помощью модели COSMO-CLM</a:t>
            </a:r>
          </a:p>
          <a:p>
            <a:pPr algn="just"/>
            <a:r>
              <a:rPr lang="ru-RU" sz="2800" b="1" u="sng" dirty="0" smtClean="0"/>
              <a:t>Объект исследования – климатическая система</a:t>
            </a:r>
            <a:endParaRPr lang="ru-RU" sz="2400" b="1" u="sng" dirty="0" smtClean="0"/>
          </a:p>
          <a:p>
            <a:r>
              <a:rPr lang="ru-RU" sz="2300" b="1" u="sng" dirty="0" smtClean="0"/>
              <a:t>Специфические особенности</a:t>
            </a:r>
            <a:r>
              <a:rPr lang="ru-RU" sz="2300" dirty="0" smtClean="0"/>
              <a:t> решения задачи </a:t>
            </a:r>
            <a:r>
              <a:rPr lang="ru-RU" sz="2300" dirty="0"/>
              <a:t>геофизической гидродинамики </a:t>
            </a:r>
            <a:r>
              <a:rPr lang="ru-RU" sz="2300" dirty="0" smtClean="0"/>
              <a:t>для атмосферы численными методами:</a:t>
            </a:r>
            <a:endParaRPr lang="ru-RU" sz="2300" dirty="0"/>
          </a:p>
          <a:p>
            <a:r>
              <a:rPr lang="ru-RU" sz="2300" dirty="0" smtClean="0"/>
              <a:t>- </a:t>
            </a:r>
            <a:r>
              <a:rPr lang="ru-RU" sz="2300" i="1" u="sng" dirty="0" smtClean="0"/>
              <a:t>Невязкая </a:t>
            </a:r>
            <a:r>
              <a:rPr lang="ru-RU" sz="2300" i="1" u="sng" dirty="0"/>
              <a:t>жидкость</a:t>
            </a:r>
            <a:r>
              <a:rPr lang="ru-RU" sz="2300" dirty="0"/>
              <a:t> </a:t>
            </a:r>
            <a:r>
              <a:rPr lang="ru-RU" sz="2300" dirty="0" smtClean="0"/>
              <a:t>(</a:t>
            </a:r>
            <a:r>
              <a:rPr lang="en-US" sz="2300" dirty="0" smtClean="0"/>
              <a:t>Re &gt;&gt; 1</a:t>
            </a:r>
            <a:r>
              <a:rPr lang="ru-RU" sz="2300" dirty="0" smtClean="0"/>
              <a:t>), вязкость только у зон контакта</a:t>
            </a:r>
            <a:r>
              <a:rPr lang="en-US" sz="2300" dirty="0" smtClean="0"/>
              <a:t> – </a:t>
            </a:r>
            <a:r>
              <a:rPr lang="ru-RU" sz="2300" dirty="0" smtClean="0"/>
              <a:t>возникновение пограничного слоя с особыми свойствами, турбулентный обмен теплом, энергией, импульсом</a:t>
            </a:r>
          </a:p>
          <a:p>
            <a:r>
              <a:rPr lang="ru-RU" sz="2300" dirty="0" smtClean="0"/>
              <a:t>- </a:t>
            </a:r>
            <a:r>
              <a:rPr lang="ru-RU" sz="2300" i="1" u="sng" dirty="0" smtClean="0"/>
              <a:t>Соотношение вертикального и горизонтального масштабов</a:t>
            </a:r>
            <a:r>
              <a:rPr lang="ru-RU" sz="2300" dirty="0" smtClean="0"/>
              <a:t> – приближение </a:t>
            </a:r>
            <a:r>
              <a:rPr lang="ru-RU" sz="2300" dirty="0"/>
              <a:t>гидростатики, </a:t>
            </a:r>
            <a:r>
              <a:rPr lang="ru-RU" sz="2300" dirty="0" err="1"/>
              <a:t>квазиплоские</a:t>
            </a:r>
            <a:r>
              <a:rPr lang="ru-RU" sz="2300" dirty="0"/>
              <a:t> движения</a:t>
            </a:r>
          </a:p>
          <a:p>
            <a:r>
              <a:rPr lang="ru-RU" sz="2300" dirty="0"/>
              <a:t>- </a:t>
            </a:r>
            <a:r>
              <a:rPr lang="ru-RU" sz="2300" i="1" u="sng" dirty="0" smtClean="0"/>
              <a:t>Стратификация</a:t>
            </a:r>
            <a:r>
              <a:rPr lang="ru-RU" sz="2300" dirty="0" smtClean="0"/>
              <a:t> </a:t>
            </a:r>
            <a:r>
              <a:rPr lang="ru-RU" sz="2300" dirty="0"/>
              <a:t>– требует </a:t>
            </a:r>
            <a:r>
              <a:rPr lang="ru-RU" sz="2300" dirty="0" smtClean="0"/>
              <a:t>детального описания </a:t>
            </a:r>
            <a:r>
              <a:rPr lang="ru-RU" sz="2300" dirty="0"/>
              <a:t>термодинамических процессов, радиационных и нерадиационных </a:t>
            </a:r>
            <a:r>
              <a:rPr lang="ru-RU" sz="2300" dirty="0" smtClean="0"/>
              <a:t>потоков тепла; вертикальный обмен</a:t>
            </a:r>
            <a:endParaRPr lang="ru-RU" sz="2300" dirty="0"/>
          </a:p>
          <a:p>
            <a:r>
              <a:rPr lang="ru-RU" sz="2300" dirty="0"/>
              <a:t>- </a:t>
            </a:r>
            <a:r>
              <a:rPr lang="ru-RU" sz="2300" i="1" u="sng" dirty="0"/>
              <a:t>В</a:t>
            </a:r>
            <a:r>
              <a:rPr lang="ru-RU" sz="2300" i="1" u="sng" dirty="0" smtClean="0"/>
              <a:t>одяной </a:t>
            </a:r>
            <a:r>
              <a:rPr lang="ru-RU" sz="2300" i="1" u="sng" dirty="0"/>
              <a:t>пар</a:t>
            </a:r>
            <a:r>
              <a:rPr lang="ru-RU" sz="2300" dirty="0"/>
              <a:t> – </a:t>
            </a:r>
            <a:r>
              <a:rPr lang="ru-RU" sz="2300" dirty="0" smtClean="0"/>
              <a:t>в трёхфазном состоянии, </a:t>
            </a:r>
            <a:r>
              <a:rPr lang="ru-RU" sz="2300" dirty="0"/>
              <a:t>требует </a:t>
            </a:r>
            <a:r>
              <a:rPr lang="ru-RU" sz="2300" dirty="0" smtClean="0"/>
              <a:t>сложной термодинамики </a:t>
            </a:r>
            <a:r>
              <a:rPr lang="ru-RU" sz="2300" dirty="0" err="1" smtClean="0"/>
              <a:t>неадиабатических</a:t>
            </a:r>
            <a:r>
              <a:rPr lang="ru-RU" sz="2300" dirty="0" smtClean="0"/>
              <a:t> процессов, образование облаков и осадков, влияние на радиационные потоки</a:t>
            </a:r>
            <a:endParaRPr lang="ru-RU" sz="2300" dirty="0"/>
          </a:p>
          <a:p>
            <a:r>
              <a:rPr lang="ru-RU" sz="2300" i="1" dirty="0" smtClean="0"/>
              <a:t>- </a:t>
            </a:r>
            <a:r>
              <a:rPr lang="ru-RU" sz="2300" i="1" u="sng" dirty="0" smtClean="0"/>
              <a:t>Вращение Земли</a:t>
            </a:r>
            <a:r>
              <a:rPr lang="ru-RU" sz="2300" dirty="0"/>
              <a:t> </a:t>
            </a:r>
            <a:r>
              <a:rPr lang="ru-RU" sz="2300" dirty="0" smtClean="0"/>
              <a:t>– </a:t>
            </a:r>
            <a:r>
              <a:rPr lang="ru-RU" sz="2300" dirty="0" err="1" smtClean="0"/>
              <a:t>квазигеострофичность</a:t>
            </a:r>
            <a:r>
              <a:rPr lang="ru-RU" sz="2300" dirty="0"/>
              <a:t>,</a:t>
            </a:r>
            <a:r>
              <a:rPr lang="ru-RU" sz="2300" dirty="0" smtClean="0"/>
              <a:t> </a:t>
            </a:r>
            <a:r>
              <a:rPr lang="ru-RU" sz="2300" dirty="0"/>
              <a:t>влияние </a:t>
            </a:r>
            <a:r>
              <a:rPr lang="ru-RU" sz="2300" dirty="0" smtClean="0"/>
              <a:t>силы </a:t>
            </a:r>
            <a:r>
              <a:rPr lang="ru-RU" sz="2300" dirty="0"/>
              <a:t>Кориолиса </a:t>
            </a:r>
            <a:r>
              <a:rPr lang="ru-RU" sz="2300" dirty="0" smtClean="0"/>
              <a:t>во вращающейся системе </a:t>
            </a:r>
            <a:r>
              <a:rPr lang="ru-RU" sz="2300" dirty="0"/>
              <a:t>на </a:t>
            </a:r>
            <a:r>
              <a:rPr lang="ru-RU" sz="2300" dirty="0" smtClean="0"/>
              <a:t>динамику атмосферы</a:t>
            </a:r>
          </a:p>
          <a:p>
            <a:endParaRPr lang="en-US" sz="1600" dirty="0" smtClean="0"/>
          </a:p>
          <a:p>
            <a:pPr algn="just"/>
            <a:r>
              <a:rPr lang="ru-RU" sz="2100" dirty="0" smtClean="0"/>
              <a:t>При помощи </a:t>
            </a:r>
            <a:r>
              <a:rPr lang="ru-RU" sz="2100" b="1" u="sng" dirty="0" smtClean="0"/>
              <a:t>региональной </a:t>
            </a:r>
            <a:r>
              <a:rPr lang="ru-RU" sz="2100" b="1" u="sng" dirty="0"/>
              <a:t>климатической модели </a:t>
            </a:r>
            <a:r>
              <a:rPr lang="ru-RU" sz="2100" b="1" u="sng" dirty="0" smtClean="0"/>
              <a:t>COSMO-CLM</a:t>
            </a:r>
            <a:r>
              <a:rPr lang="ru-RU" sz="2100" dirty="0" smtClean="0"/>
              <a:t> решаются </a:t>
            </a:r>
            <a:r>
              <a:rPr lang="ru-RU" sz="2100" dirty="0"/>
              <a:t>актуальные </a:t>
            </a:r>
            <a:r>
              <a:rPr lang="ru-RU" sz="2100" dirty="0" smtClean="0"/>
              <a:t>задачи моделирования изменений </a:t>
            </a:r>
            <a:r>
              <a:rPr lang="ru-RU" sz="2100" dirty="0"/>
              <a:t>климата на Европейской территории </a:t>
            </a:r>
            <a:r>
              <a:rPr lang="ru-RU" sz="2100" dirty="0" smtClean="0"/>
              <a:t>России, в </a:t>
            </a:r>
            <a:r>
              <a:rPr lang="ru-RU" sz="2100" dirty="0"/>
              <a:t>Арктическом </a:t>
            </a:r>
            <a:r>
              <a:rPr lang="ru-RU" sz="2100" dirty="0" smtClean="0"/>
              <a:t>бассейне и других районах земного шара.</a:t>
            </a:r>
          </a:p>
        </p:txBody>
      </p:sp>
    </p:spTree>
    <p:extLst>
      <p:ext uri="{BB962C8B-B14F-4D97-AF65-F5344CB8AC3E}">
        <p14:creationId xmlns:p14="http://schemas.microsoft.com/office/powerpoint/2010/main" val="40435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5590958" y="1646999"/>
            <a:ext cx="6574148" cy="2777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3730" t="2285"/>
          <a:stretch/>
        </p:blipFill>
        <p:spPr>
          <a:xfrm>
            <a:off x="80682" y="1627967"/>
            <a:ext cx="5456488" cy="3132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81636"/>
            <a:ext cx="4178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Уравнения в окончательном виде после </a:t>
            </a:r>
          </a:p>
          <a:p>
            <a:r>
              <a:rPr lang="ru-RU" dirty="0" smtClean="0"/>
              <a:t>осреднения по </a:t>
            </a:r>
            <a:r>
              <a:rPr lang="ru-RU" dirty="0" err="1" smtClean="0"/>
              <a:t>Рейнольдсу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93372" y="995520"/>
            <a:ext cx="667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Уравнения в окончательном виде для отклонения от базового состояния (</a:t>
            </a:r>
            <a:r>
              <a:rPr lang="en-US" i="1" dirty="0" smtClean="0"/>
              <a:t>p’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807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9332"/>
            <a:ext cx="6890074" cy="6043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672" y="0"/>
            <a:ext cx="622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Уравнения в окончательном виде в сферических координатах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2277" y="42203"/>
            <a:ext cx="5220749" cy="47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0346" y="13447"/>
            <a:ext cx="10846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u="sng" dirty="0" smtClean="0">
                <a:solidFill>
                  <a:prstClr val="black"/>
                </a:solidFill>
              </a:rPr>
              <a:t>Масштабируемость модели и распараллеливание расчётов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10"/>
          <p:cNvSpPr>
            <a:spLocks noChangeArrowheads="1"/>
          </p:cNvSpPr>
          <p:nvPr/>
        </p:nvSpPr>
        <p:spPr bwMode="auto">
          <a:xfrm>
            <a:off x="0" y="598222"/>
            <a:ext cx="12192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alibri" pitchFamily="34" charset="0"/>
              </a:rPr>
              <a:t>Результаты экспериментов по масштабированию модели </a:t>
            </a:r>
            <a:r>
              <a:rPr lang="en-US" sz="2000" b="1" dirty="0" smtClean="0">
                <a:latin typeface="Calibri" pitchFamily="34" charset="0"/>
              </a:rPr>
              <a:t>COSMO-RU </a:t>
            </a:r>
            <a:r>
              <a:rPr lang="ru-RU" sz="2000" b="1" dirty="0" smtClean="0">
                <a:latin typeface="Calibri" pitchFamily="34" charset="0"/>
              </a:rPr>
              <a:t>в Гидрометцентре РФ на РСК «Торнадо»</a:t>
            </a:r>
          </a:p>
          <a:p>
            <a:pPr algn="just"/>
            <a:endParaRPr lang="ru-RU" sz="2000" dirty="0">
              <a:latin typeface="Calibri" pitchFamily="34" charset="0"/>
            </a:endParaRPr>
          </a:p>
          <a:p>
            <a:pPr algn="just"/>
            <a:r>
              <a:rPr lang="ru-RU" sz="2000" dirty="0" smtClean="0">
                <a:latin typeface="Calibri" pitchFamily="34" charset="0"/>
              </a:rPr>
              <a:t>В целом, в модели </a:t>
            </a:r>
            <a:r>
              <a:rPr lang="en-US" sz="2000" dirty="0" smtClean="0">
                <a:latin typeface="Calibri" pitchFamily="34" charset="0"/>
              </a:rPr>
              <a:t>COSMO </a:t>
            </a:r>
            <a:r>
              <a:rPr lang="ru-RU" sz="2000" dirty="0" smtClean="0">
                <a:latin typeface="Calibri" pitchFamily="34" charset="0"/>
              </a:rPr>
              <a:t>сделана </a:t>
            </a:r>
            <a:r>
              <a:rPr lang="ru-RU" sz="2000" b="1" dirty="0" smtClean="0">
                <a:latin typeface="Calibri" pitchFamily="34" charset="0"/>
              </a:rPr>
              <a:t>профессиональная </a:t>
            </a:r>
            <a:r>
              <a:rPr lang="en-US" sz="2000" b="1" dirty="0" smtClean="0">
                <a:latin typeface="Calibri" pitchFamily="34" charset="0"/>
              </a:rPr>
              <a:t>MPI</a:t>
            </a:r>
            <a:r>
              <a:rPr lang="ru-RU" sz="2000" b="1" dirty="0" smtClean="0">
                <a:latin typeface="Calibri" pitchFamily="34" charset="0"/>
              </a:rPr>
              <a:t>-реализация</a:t>
            </a:r>
            <a:r>
              <a:rPr lang="ru-RU" sz="2000" dirty="0" smtClean="0">
                <a:latin typeface="Calibri" pitchFamily="34" charset="0"/>
              </a:rPr>
              <a:t>, поэтому масштабируемость модели очень хорошая  в своём классе моделей.</a:t>
            </a:r>
          </a:p>
          <a:p>
            <a:pPr algn="just"/>
            <a:r>
              <a:rPr lang="ru-RU" sz="2000" dirty="0" smtClean="0">
                <a:latin typeface="Calibri" pitchFamily="34" charset="0"/>
              </a:rPr>
              <a:t>Область </a:t>
            </a:r>
            <a:r>
              <a:rPr lang="ru-RU" sz="2000" dirty="0">
                <a:latin typeface="Calibri" pitchFamily="34" charset="0"/>
              </a:rPr>
              <a:t>интегрирования разбивается на подобласти в соответствии с параметрами декомпозиции </a:t>
            </a:r>
            <a:r>
              <a:rPr lang="en-US" sz="2000" dirty="0">
                <a:latin typeface="Calibri" pitchFamily="34" charset="0"/>
              </a:rPr>
              <a:t>X </a:t>
            </a:r>
            <a:r>
              <a:rPr lang="ru-RU" sz="2000" dirty="0">
                <a:latin typeface="Calibri" pitchFamily="34" charset="0"/>
              </a:rPr>
              <a:t>и </a:t>
            </a:r>
            <a:r>
              <a:rPr lang="en-US" sz="2000" dirty="0">
                <a:latin typeface="Calibri" pitchFamily="34" charset="0"/>
              </a:rPr>
              <a:t>Y</a:t>
            </a:r>
            <a:r>
              <a:rPr lang="ru-RU" sz="2000" dirty="0">
                <a:latin typeface="Calibri" pitchFamily="34" charset="0"/>
              </a:rPr>
              <a:t>. В каждую подобласть попадает определённое число узлов модели.</a:t>
            </a:r>
          </a:p>
          <a:p>
            <a:pPr algn="just"/>
            <a:r>
              <a:rPr lang="ru-RU" sz="2000" dirty="0" smtClean="0">
                <a:latin typeface="Calibri" pitchFamily="34" charset="0"/>
              </a:rPr>
              <a:t>Обмены </a:t>
            </a:r>
            <a:r>
              <a:rPr lang="ru-RU" sz="2000" dirty="0">
                <a:latin typeface="Calibri" pitchFamily="34" charset="0"/>
              </a:rPr>
              <a:t>информацией между ядрами происходят в пограничных областях</a:t>
            </a:r>
            <a:r>
              <a:rPr lang="ru-RU" sz="2000" dirty="0" smtClean="0">
                <a:latin typeface="Calibri" pitchFamily="34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Наилучшие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результаты получаются при малом значении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X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</a:rPr>
              <a:t>и большом значении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Y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635446"/>
              </p:ext>
            </p:extLst>
          </p:nvPr>
        </p:nvGraphicFramePr>
        <p:xfrm>
          <a:off x="5308508" y="3671047"/>
          <a:ext cx="6780399" cy="308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53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12192001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 smtClean="0"/>
              <a:t>Методическая основа моделирования климата.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Моделирование погоды и климата основано на </a:t>
            </a:r>
            <a:r>
              <a:rPr lang="ru-RU" sz="2400" u="sng" dirty="0" smtClean="0"/>
              <a:t>численном решении уравнений </a:t>
            </a:r>
            <a:r>
              <a:rPr lang="ru-RU" sz="2400" u="sng" dirty="0" err="1" smtClean="0"/>
              <a:t>гидротермодинамики</a:t>
            </a:r>
            <a:r>
              <a:rPr lang="ru-RU" sz="2400" dirty="0" smtClean="0"/>
              <a:t> (Навье-Стокса, примитивные уравнения, </a:t>
            </a:r>
            <a:r>
              <a:rPr lang="ru-RU" sz="2400" dirty="0" err="1" smtClean="0"/>
              <a:t>Рейнольдса</a:t>
            </a:r>
            <a:r>
              <a:rPr lang="ru-RU" sz="2400" dirty="0" smtClean="0"/>
              <a:t>), реализованном </a:t>
            </a:r>
            <a:r>
              <a:rPr lang="ru-RU" sz="2400" dirty="0" smtClean="0"/>
              <a:t>на основе технологий </a:t>
            </a:r>
            <a:r>
              <a:rPr lang="ru-RU" sz="2400" b="1" dirty="0" smtClean="0"/>
              <a:t>параллельного программирования.</a:t>
            </a:r>
          </a:p>
          <a:p>
            <a:pPr algn="just"/>
            <a:endParaRPr lang="ru-RU" sz="2400" b="1" u="sng" dirty="0" smtClean="0"/>
          </a:p>
          <a:p>
            <a:pPr algn="just"/>
            <a:r>
              <a:rPr lang="ru-RU" sz="2400" b="1" u="sng" dirty="0" smtClean="0"/>
              <a:t>Решение подобных задач требует значительных вычислительных </a:t>
            </a:r>
            <a:r>
              <a:rPr lang="ru-RU" sz="2400" b="1" u="sng" dirty="0" smtClean="0"/>
              <a:t>ресурсов, возможных только на суперкомпьютерных комплексах</a:t>
            </a:r>
            <a:r>
              <a:rPr lang="en-US" sz="2400" b="1" u="sng" dirty="0" smtClean="0"/>
              <a:t>!</a:t>
            </a:r>
            <a:endParaRPr lang="ru-RU" sz="2400" b="1" u="sng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i="1" u="sng" dirty="0" smtClean="0"/>
              <a:t>Моделирование климата.</a:t>
            </a:r>
            <a:r>
              <a:rPr lang="ru-RU" sz="2400" dirty="0" smtClean="0"/>
              <a:t> Современное состояние проблемы требует повышенной детализации </a:t>
            </a:r>
            <a:r>
              <a:rPr lang="ru-RU" sz="2400" b="1" dirty="0" smtClean="0"/>
              <a:t>описания физических процессов</a:t>
            </a:r>
            <a:r>
              <a:rPr lang="ru-RU" sz="2400" dirty="0" smtClean="0"/>
              <a:t> в климатической системе, в первую очередь </a:t>
            </a:r>
            <a:r>
              <a:rPr lang="ru-RU" sz="2400" dirty="0" smtClean="0"/>
              <a:t>определяемых </a:t>
            </a:r>
            <a:r>
              <a:rPr lang="ru-RU" sz="2400" dirty="0" smtClean="0"/>
              <a:t>комплексными </a:t>
            </a:r>
            <a:r>
              <a:rPr lang="ru-RU" sz="2400" b="1" dirty="0" smtClean="0"/>
              <a:t>характеристиками подстилающей поверхности</a:t>
            </a:r>
            <a:r>
              <a:rPr lang="ru-RU" sz="2400" dirty="0" smtClean="0"/>
              <a:t>. </a:t>
            </a:r>
          </a:p>
          <a:p>
            <a:pPr algn="just"/>
            <a:r>
              <a:rPr lang="ru-RU" sz="2400" dirty="0" smtClean="0"/>
              <a:t>Основной путь решения – </a:t>
            </a:r>
            <a:r>
              <a:rPr lang="ru-RU" sz="2400" b="1" dirty="0" smtClean="0"/>
              <a:t>региональные модели</a:t>
            </a:r>
            <a:r>
              <a:rPr lang="ru-RU" sz="2400" dirty="0" smtClean="0"/>
              <a:t>, детализирующие результаты расчётов более грубых, глобальных моделей. </a:t>
            </a:r>
          </a:p>
          <a:p>
            <a:pPr algn="just"/>
            <a:r>
              <a:rPr lang="ru-RU" sz="2400" u="sng" dirty="0" smtClean="0"/>
              <a:t>Важнейшие </a:t>
            </a:r>
            <a:r>
              <a:rPr lang="ru-RU" sz="2400" u="sng" dirty="0" smtClean="0"/>
              <a:t>задачи</a:t>
            </a:r>
            <a:r>
              <a:rPr lang="ru-RU" sz="2400" dirty="0" smtClean="0"/>
              <a:t> – обеспечение гидрометеорологической информацией слабо </a:t>
            </a:r>
            <a:r>
              <a:rPr lang="ru-RU" sz="2400" dirty="0" smtClean="0"/>
              <a:t>освещенных регионов, </a:t>
            </a:r>
            <a:r>
              <a:rPr lang="ru-RU" sz="2400" dirty="0" smtClean="0"/>
              <a:t>оценка происходящих изменений климата и окружающей среды, трендов метеорологических параметров и повторяемости экстремальных явлений, детализированный прогноз климата и др.</a:t>
            </a:r>
          </a:p>
        </p:txBody>
      </p:sp>
    </p:spTree>
    <p:extLst>
      <p:ext uri="{BB962C8B-B14F-4D97-AF65-F5344CB8AC3E}">
        <p14:creationId xmlns:p14="http://schemas.microsoft.com/office/powerpoint/2010/main" val="40556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lum bright="-20000" contrast="40000"/>
          </a:blip>
          <a:srcRect l="1557" t="800"/>
          <a:stretch/>
        </p:blipFill>
        <p:spPr>
          <a:xfrm>
            <a:off x="6952128" y="993225"/>
            <a:ext cx="5141083" cy="57838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0"/>
            <a:ext cx="6373907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Физико-математическая основа моделирования климата </a:t>
            </a:r>
            <a:endParaRPr lang="ru-RU" sz="2400" b="1" dirty="0" smtClean="0"/>
          </a:p>
          <a:p>
            <a:pPr algn="just"/>
            <a:endParaRPr lang="ru-RU" sz="100" b="1" dirty="0"/>
          </a:p>
          <a:p>
            <a:pPr algn="just"/>
            <a:r>
              <a:rPr lang="ru-RU" sz="2000" dirty="0" smtClean="0"/>
              <a:t>Уравнения </a:t>
            </a:r>
            <a:r>
              <a:rPr lang="ru-RU" sz="2000" dirty="0" err="1" smtClean="0"/>
              <a:t>гидротермодинамики</a:t>
            </a:r>
            <a:r>
              <a:rPr lang="ru-RU" sz="2000" dirty="0" smtClean="0"/>
              <a:t> для вязкой сжимаемой жидкости, влажной атмосферы, на вращающейся Земле.</a:t>
            </a:r>
          </a:p>
          <a:p>
            <a:pPr algn="just"/>
            <a:r>
              <a:rPr lang="ru-RU" sz="2000" dirty="0" smtClean="0"/>
              <a:t>Представлены в виде уравнений </a:t>
            </a:r>
            <a:r>
              <a:rPr lang="ru-RU" sz="2000" b="1" u="sng" dirty="0" smtClean="0"/>
              <a:t>Навье-Стокса</a:t>
            </a:r>
            <a:r>
              <a:rPr lang="ru-RU" sz="2000" dirty="0"/>
              <a:t> </a:t>
            </a:r>
            <a:r>
              <a:rPr lang="ru-RU" sz="2000" dirty="0" smtClean="0"/>
              <a:t>→ </a:t>
            </a:r>
            <a:r>
              <a:rPr lang="ru-RU" sz="2000" i="1" u="sng" dirty="0" smtClean="0"/>
              <a:t>примитивные уравнения</a:t>
            </a:r>
            <a:r>
              <a:rPr lang="ru-RU" sz="2000" dirty="0" smtClean="0"/>
              <a:t> → </a:t>
            </a:r>
            <a:r>
              <a:rPr lang="ru-RU" sz="2000" b="1" u="sng" dirty="0" smtClean="0"/>
              <a:t>осреднение, уравнения </a:t>
            </a:r>
            <a:r>
              <a:rPr lang="ru-RU" sz="2000" b="1" u="sng" dirty="0" err="1" smtClean="0"/>
              <a:t>Рейнольдса</a:t>
            </a:r>
            <a:endParaRPr lang="ru-RU" sz="2000" b="1" u="sng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Невозможность </a:t>
            </a:r>
            <a:r>
              <a:rPr lang="ru-RU" sz="2000" dirty="0"/>
              <a:t>аналитического решения системы уравнений </a:t>
            </a:r>
            <a:r>
              <a:rPr lang="ru-RU" sz="2000" dirty="0" err="1"/>
              <a:t>гидротермодинамики</a:t>
            </a:r>
            <a:r>
              <a:rPr lang="ru-RU" sz="2000" dirty="0"/>
              <a:t> подразумевает </a:t>
            </a:r>
            <a:r>
              <a:rPr lang="ru-RU" sz="2000" i="1" u="sng" dirty="0"/>
              <a:t>применение конечно-разностных методов.</a:t>
            </a:r>
            <a:endParaRPr lang="ru-RU" i="1" u="sng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96944" y="4096890"/>
            <a:ext cx="5914757" cy="2680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0" y="0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Уравнения в окончательном виде после </a:t>
            </a:r>
          </a:p>
          <a:p>
            <a:pPr algn="ctr"/>
            <a:r>
              <a:rPr lang="ru-RU" sz="2000" b="1" dirty="0" smtClean="0"/>
              <a:t>осреднения по </a:t>
            </a:r>
            <a:r>
              <a:rPr lang="ru-RU" sz="2000" b="1" dirty="0" err="1" smtClean="0"/>
              <a:t>Рейнольдсу</a:t>
            </a:r>
            <a:r>
              <a:rPr lang="ru-RU" sz="2000" b="1" dirty="0" smtClean="0"/>
              <a:t> – </a:t>
            </a:r>
            <a:r>
              <a:rPr lang="ru-RU" sz="2000" b="1" dirty="0" smtClean="0"/>
              <a:t>пример из </a:t>
            </a:r>
            <a:r>
              <a:rPr lang="ru-RU" sz="2000" b="1" dirty="0" smtClean="0"/>
              <a:t>модели </a:t>
            </a:r>
            <a:r>
              <a:rPr lang="en-US" sz="2000" b="1" dirty="0" smtClean="0"/>
              <a:t>COSMO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23951"/>
            <a:ext cx="591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Уравнения Навье-Стокса в исходном</a:t>
            </a:r>
            <a:r>
              <a:rPr lang="ru-RU" b="1" dirty="0" smtClean="0"/>
              <a:t> </a:t>
            </a:r>
            <a:r>
              <a:rPr lang="ru-RU" sz="2000" b="1" dirty="0" smtClean="0"/>
              <a:t>виде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4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32ogoqmya1dw8.cloudfront.net/images/eet/envisioningclimatechange/gcm_grid_graphi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22888" r="1407" b="8681"/>
          <a:stretch/>
        </p:blipFill>
        <p:spPr bwMode="auto">
          <a:xfrm>
            <a:off x="67237" y="26895"/>
            <a:ext cx="7005916" cy="374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ecmwf.int/sites/default/files/medialibrary/2017-09/atmospheric-physics-754p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07" y="3354765"/>
            <a:ext cx="5696113" cy="336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828748"/>
            <a:ext cx="62663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</a:t>
            </a:r>
            <a:r>
              <a:rPr lang="ru-RU" sz="2000" dirty="0"/>
              <a:t>правых частях уравнений возникают </a:t>
            </a:r>
            <a:r>
              <a:rPr lang="ru-RU" sz="2000" b="1" dirty="0"/>
              <a:t>члены</a:t>
            </a:r>
            <a:r>
              <a:rPr lang="ru-RU" sz="2000" dirty="0"/>
              <a:t>, описывающие </a:t>
            </a:r>
            <a:r>
              <a:rPr lang="ru-RU" sz="2000" i="1" u="sng" dirty="0"/>
              <a:t>процессы меньших порядков и масштабов</a:t>
            </a:r>
            <a:r>
              <a:rPr lang="ru-RU" sz="2000" dirty="0"/>
              <a:t>, которые </a:t>
            </a:r>
            <a:r>
              <a:rPr lang="ru-RU" sz="2000" b="1" u="sng" dirty="0" err="1"/>
              <a:t>параметризуются</a:t>
            </a:r>
            <a:r>
              <a:rPr lang="ru-RU" sz="2000" dirty="0"/>
              <a:t>. При этом они играют </a:t>
            </a:r>
            <a:r>
              <a:rPr lang="ru-RU" sz="2000" u="sng" dirty="0"/>
              <a:t>важнейшую роль</a:t>
            </a:r>
            <a:r>
              <a:rPr lang="ru-RU" sz="2000" dirty="0"/>
              <a:t> в воспроизведении метеорологического режима приземного </a:t>
            </a:r>
            <a:r>
              <a:rPr lang="ru-RU" sz="2000" dirty="0" smtClean="0"/>
              <a:t>слоя.</a:t>
            </a:r>
          </a:p>
          <a:p>
            <a:pPr algn="just"/>
            <a:r>
              <a:rPr lang="ru-RU" sz="2000" dirty="0" smtClean="0"/>
              <a:t>(примеры:</a:t>
            </a:r>
            <a:r>
              <a:rPr lang="ru-RU" sz="2000" b="1" dirty="0" smtClean="0"/>
              <a:t> </a:t>
            </a:r>
            <a:r>
              <a:rPr lang="ru-RU" sz="2000" b="1" u="sng" dirty="0" smtClean="0"/>
              <a:t>конвекция, потоки тепла и влаги, радиационный перенос, турбулентность, волны, облакообразование, процессы в почве и др.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80731" y="0"/>
            <a:ext cx="501126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Шаг сетки. Явное описание и параметризации.</a:t>
            </a:r>
          </a:p>
          <a:p>
            <a:pPr algn="ctr"/>
            <a:endParaRPr lang="ru-RU" sz="1600" b="1" dirty="0" smtClean="0"/>
          </a:p>
          <a:p>
            <a:pPr algn="just"/>
            <a:r>
              <a:rPr lang="ru-RU" sz="2000" dirty="0" smtClean="0"/>
              <a:t>Конечно-разностные схемы предполагают </a:t>
            </a:r>
            <a:r>
              <a:rPr lang="ru-RU" sz="2000" i="1" u="sng" dirty="0" smtClean="0"/>
              <a:t>сеточные методы решения</a:t>
            </a:r>
            <a:r>
              <a:rPr lang="ru-RU" sz="2000" dirty="0" smtClean="0"/>
              <a:t>. Таким образом, возникает понятие </a:t>
            </a:r>
            <a:r>
              <a:rPr lang="ru-RU" sz="2000" b="1" u="sng" dirty="0" smtClean="0"/>
              <a:t>шага сетки модели</a:t>
            </a:r>
            <a:r>
              <a:rPr lang="ru-RU" sz="2000" dirty="0" smtClean="0"/>
              <a:t>. Оно также определяет минимальный масштаб атмосферных процессов, которые можно описать </a:t>
            </a:r>
            <a:r>
              <a:rPr lang="ru-RU" sz="2000" b="1" dirty="0" smtClean="0"/>
              <a:t>явно, </a:t>
            </a:r>
            <a:r>
              <a:rPr lang="ru-RU" sz="2000" dirty="0" smtClean="0"/>
              <a:t>или </a:t>
            </a:r>
            <a:r>
              <a:rPr lang="ru-RU" sz="2000" b="1" dirty="0" smtClean="0"/>
              <a:t>разрешить </a:t>
            </a:r>
            <a:r>
              <a:rPr lang="ru-RU" sz="2000" dirty="0" smtClean="0"/>
              <a:t>(т.е., </a:t>
            </a:r>
            <a:r>
              <a:rPr lang="ru-RU" sz="2000" b="1" dirty="0" smtClean="0"/>
              <a:t>разрешение модели)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663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tmos.albany.edu/daes/atmclasses/atm418/atmosphere_scal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" y="1752244"/>
            <a:ext cx="6078071" cy="50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2082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Масштабы атмосферных процессов.</a:t>
            </a:r>
          </a:p>
          <a:p>
            <a:pPr algn="just"/>
            <a:r>
              <a:rPr lang="ru-RU" sz="2000" dirty="0" smtClean="0"/>
              <a:t>В данный момент наибольшее развитие получили </a:t>
            </a:r>
            <a:r>
              <a:rPr lang="ru-RU" sz="2000" i="1" u="sng" dirty="0" smtClean="0"/>
              <a:t>модели</a:t>
            </a:r>
            <a:r>
              <a:rPr lang="ru-RU" sz="2000" dirty="0" smtClean="0"/>
              <a:t>, способные описывать в том числе и </a:t>
            </a:r>
            <a:r>
              <a:rPr lang="ru-RU" sz="2000" i="1" u="sng" dirty="0" err="1" smtClean="0"/>
              <a:t>мезопроцессы</a:t>
            </a:r>
            <a:r>
              <a:rPr lang="ru-RU" sz="2000" dirty="0" smtClean="0"/>
              <a:t>, сопровождающиеся различными опасными явлениями (</a:t>
            </a:r>
            <a:r>
              <a:rPr lang="ru-RU" sz="2000" b="1" dirty="0" smtClean="0"/>
              <a:t>шквалы, полярные </a:t>
            </a:r>
            <a:r>
              <a:rPr lang="ru-RU" sz="2000" b="1" dirty="0" err="1" smtClean="0"/>
              <a:t>мезоциклоны</a:t>
            </a:r>
            <a:r>
              <a:rPr lang="ru-RU" sz="2000" b="1" dirty="0" smtClean="0"/>
              <a:t>, МКК</a:t>
            </a:r>
            <a:r>
              <a:rPr lang="ru-RU" sz="2000" dirty="0" smtClean="0"/>
              <a:t>). Их явное описание требует разрешения процессов в модели через </a:t>
            </a:r>
            <a:r>
              <a:rPr lang="ru-RU" sz="2000" u="sng" dirty="0" smtClean="0"/>
              <a:t>горизонтальные</a:t>
            </a:r>
            <a:r>
              <a:rPr lang="ru-RU" sz="2000" dirty="0" smtClean="0"/>
              <a:t> и </a:t>
            </a:r>
            <a:r>
              <a:rPr lang="ru-RU" sz="2000" u="sng" dirty="0" smtClean="0"/>
              <a:t>вертикальные</a:t>
            </a:r>
            <a:r>
              <a:rPr lang="ru-RU" sz="2000" dirty="0" smtClean="0"/>
              <a:t> шаги сетки порядка </a:t>
            </a:r>
            <a:r>
              <a:rPr lang="ru-RU" sz="2000" b="1" i="1" dirty="0" smtClean="0"/>
              <a:t>нескольких км и десятков метров</a:t>
            </a:r>
            <a:r>
              <a:rPr lang="ru-RU" sz="2000" dirty="0" smtClean="0"/>
              <a:t> соответственно.</a:t>
            </a:r>
            <a:endParaRPr lang="ru-RU" dirty="0" smtClean="0"/>
          </a:p>
        </p:txBody>
      </p:sp>
      <p:pic>
        <p:nvPicPr>
          <p:cNvPr id="3082" name="Picture 10" descr="https://www.gismeteo.ru/static/news/img/src/19908/40453b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32" y="1813348"/>
            <a:ext cx="2927395" cy="232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atic1.squarespace.com/static/5666412040667aca0c30081f/t/5816a25eb3db2b4001f49892/1477878370708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35" y="3914274"/>
            <a:ext cx="5011387" cy="28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scisnack.com/wp-content/uploads/2015/03/PL_01Feb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90" y="1622613"/>
            <a:ext cx="359011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l="1" r="969"/>
          <a:stretch/>
        </p:blipFill>
        <p:spPr>
          <a:xfrm>
            <a:off x="132195" y="59607"/>
            <a:ext cx="4451960" cy="1029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1057" y="49070"/>
            <a:ext cx="6056472" cy="10401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1071799"/>
            <a:ext cx="1219199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Описание модели</a:t>
            </a:r>
            <a:endParaRPr lang="ru-RU" sz="2800" b="1" dirty="0"/>
          </a:p>
          <a:p>
            <a:pPr algn="just"/>
            <a:endParaRPr lang="ru-RU" sz="1200" b="1" u="sng" dirty="0" smtClean="0">
              <a:ea typeface="Calibri" panose="020F0502020204030204" pitchFamily="34" charset="0"/>
            </a:endParaRPr>
          </a:p>
          <a:p>
            <a:pPr algn="just"/>
            <a:r>
              <a:rPr lang="ru-RU" sz="2400" b="1" u="sng" dirty="0" smtClean="0">
                <a:ea typeface="Calibri" panose="020F0502020204030204" pitchFamily="34" charset="0"/>
              </a:rPr>
              <a:t>COSMO-CLM </a:t>
            </a:r>
            <a:r>
              <a:rPr lang="en-US" sz="2400" b="1" u="sng" dirty="0">
                <a:ea typeface="Calibri" panose="020F0502020204030204" pitchFamily="34" charset="0"/>
              </a:rPr>
              <a:t>v.</a:t>
            </a:r>
            <a:r>
              <a:rPr lang="ru-RU" sz="2400" b="1" u="sng" dirty="0">
                <a:ea typeface="Calibri" panose="020F0502020204030204" pitchFamily="34" charset="0"/>
              </a:rPr>
              <a:t>5.0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–</a:t>
            </a:r>
            <a:r>
              <a:rPr lang="ru-RU" sz="2400" dirty="0">
                <a:ea typeface="Calibri" panose="020F0502020204030204" pitchFamily="34" charset="0"/>
              </a:rPr>
              <a:t> климатическая версия региональной </a:t>
            </a:r>
            <a:r>
              <a:rPr lang="ru-RU" sz="2400" u="sng" dirty="0">
                <a:ea typeface="Calibri" panose="020F0502020204030204" pitchFamily="34" charset="0"/>
              </a:rPr>
              <a:t>негидростатической</a:t>
            </a:r>
            <a:r>
              <a:rPr lang="ru-RU" sz="2400" dirty="0">
                <a:ea typeface="Calibri" panose="020F0502020204030204" pitchFamily="34" charset="0"/>
              </a:rPr>
              <a:t> мезомасштабной модели COSMO, разрабатываемая </a:t>
            </a:r>
            <a:r>
              <a:rPr lang="en-US" sz="2400" dirty="0">
                <a:ea typeface="Calibri" panose="020F0502020204030204" pitchFamily="34" charset="0"/>
              </a:rPr>
              <a:t>DWD </a:t>
            </a:r>
            <a:r>
              <a:rPr lang="ru-RU" sz="2400" dirty="0">
                <a:ea typeface="Calibri" panose="020F0502020204030204" pitchFamily="34" charset="0"/>
              </a:rPr>
              <a:t>и CLM-</a:t>
            </a:r>
            <a:r>
              <a:rPr lang="ru-RU" sz="2400" dirty="0" err="1">
                <a:ea typeface="Calibri" panose="020F0502020204030204" pitchFamily="34" charset="0"/>
              </a:rPr>
              <a:t>Community</a:t>
            </a:r>
            <a:r>
              <a:rPr lang="ru-RU" sz="2400" dirty="0"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(</a:t>
            </a:r>
            <a:r>
              <a:rPr lang="en-US" sz="2400" u="sng" dirty="0">
                <a:cs typeface="David" panose="020E0502060401010101" pitchFamily="34" charset="-79"/>
                <a:hlinkClick r:id="rId4"/>
              </a:rPr>
              <a:t>http://www.clm-community.eu/</a:t>
            </a:r>
            <a:r>
              <a:rPr lang="en-US" sz="2400" dirty="0">
                <a:ea typeface="Calibri" panose="020F0502020204030204" pitchFamily="34" charset="0"/>
              </a:rPr>
              <a:t>)</a:t>
            </a:r>
            <a:r>
              <a:rPr lang="ru-RU" sz="2400" dirty="0" smtClean="0">
                <a:ea typeface="Calibri" panose="020F0502020204030204" pitchFamily="34" charset="0"/>
              </a:rPr>
              <a:t>.</a:t>
            </a:r>
          </a:p>
          <a:p>
            <a:pPr algn="just"/>
            <a:endParaRPr lang="ru-RU" sz="2400" dirty="0">
              <a:ea typeface="Calibri" panose="020F0502020204030204" pitchFamily="34" charset="0"/>
            </a:endParaRPr>
          </a:p>
          <a:p>
            <a:pPr algn="just"/>
            <a:r>
              <a:rPr lang="en-US" sz="2400" b="1" u="sng" dirty="0" smtClean="0">
                <a:ea typeface="Calibri" panose="020F0502020204030204" pitchFamily="34" charset="0"/>
              </a:rPr>
              <a:t>COSMO</a:t>
            </a:r>
            <a:r>
              <a:rPr lang="en-US" sz="2400" dirty="0" smtClean="0">
                <a:ea typeface="Calibri" panose="020F0502020204030204" pitchFamily="34" charset="0"/>
              </a:rPr>
              <a:t> – </a:t>
            </a:r>
            <a:r>
              <a:rPr lang="ru-RU" sz="2400" dirty="0" smtClean="0">
                <a:ea typeface="Calibri" panose="020F0502020204030204" pitchFamily="34" charset="0"/>
              </a:rPr>
              <a:t>официальная оперативная модель Гидрометцентра РФ.</a:t>
            </a:r>
          </a:p>
          <a:p>
            <a:pPr algn="just"/>
            <a:endParaRPr lang="ru-RU" sz="2400" dirty="0">
              <a:ea typeface="Calibri" panose="020F0502020204030204" pitchFamily="34" charset="0"/>
            </a:endParaRPr>
          </a:p>
          <a:p>
            <a:pPr algn="just"/>
            <a:r>
              <a:rPr lang="ru-RU" sz="2200" b="1" dirty="0" smtClean="0">
                <a:ea typeface="Calibri" panose="020F0502020204030204" pitchFamily="34" charset="0"/>
              </a:rPr>
              <a:t>Специфика </a:t>
            </a:r>
            <a:r>
              <a:rPr lang="ru-RU" sz="2200" b="1" dirty="0">
                <a:ea typeface="Calibri" panose="020F0502020204030204" pitchFamily="34" charset="0"/>
              </a:rPr>
              <a:t>региональной модели</a:t>
            </a:r>
            <a:r>
              <a:rPr lang="ru-RU" sz="2200" dirty="0">
                <a:ea typeface="Calibri" panose="020F0502020204030204" pitchFamily="34" charset="0"/>
              </a:rPr>
              <a:t> – необходимы не только </a:t>
            </a:r>
            <a:r>
              <a:rPr lang="ru-RU" sz="2200" u="sng" dirty="0">
                <a:ea typeface="Calibri" panose="020F0502020204030204" pitchFamily="34" charset="0"/>
              </a:rPr>
              <a:t>начальные условия</a:t>
            </a:r>
            <a:r>
              <a:rPr lang="ru-RU" sz="2200" dirty="0">
                <a:ea typeface="Calibri" panose="020F0502020204030204" pitchFamily="34" charset="0"/>
              </a:rPr>
              <a:t>, но и на </a:t>
            </a:r>
            <a:r>
              <a:rPr lang="ru-RU" sz="2200" u="sng" dirty="0">
                <a:ea typeface="Calibri" panose="020F0502020204030204" pitchFamily="34" charset="0"/>
              </a:rPr>
              <a:t>границах расчётной области</a:t>
            </a:r>
            <a:r>
              <a:rPr lang="ru-RU" sz="2200" dirty="0">
                <a:ea typeface="Calibri" panose="020F0502020204030204" pitchFamily="34" charset="0"/>
              </a:rPr>
              <a:t>. Их источник – либо прогностические </a:t>
            </a:r>
            <a:r>
              <a:rPr lang="ru-RU" sz="2200" u="sng" dirty="0">
                <a:ea typeface="Calibri" panose="020F0502020204030204" pitchFamily="34" charset="0"/>
              </a:rPr>
              <a:t>данные глобальной модели</a:t>
            </a:r>
            <a:r>
              <a:rPr lang="ru-RU" sz="2200" dirty="0">
                <a:ea typeface="Calibri" panose="020F0502020204030204" pitchFamily="34" charset="0"/>
              </a:rPr>
              <a:t>, либо </a:t>
            </a:r>
            <a:r>
              <a:rPr lang="ru-RU" sz="2200" u="sng" dirty="0" err="1">
                <a:ea typeface="Calibri" panose="020F0502020204030204" pitchFamily="34" charset="0"/>
              </a:rPr>
              <a:t>реанализ</a:t>
            </a:r>
            <a:r>
              <a:rPr lang="ru-RU" sz="2200" dirty="0"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ru-RU" sz="2200" b="1" u="sng" dirty="0" smtClean="0">
                <a:ea typeface="Calibri" panose="020F0502020204030204" pitchFamily="34" charset="0"/>
              </a:rPr>
              <a:t>Система </a:t>
            </a:r>
            <a:r>
              <a:rPr lang="ru-RU" sz="2200" b="1" u="sng" dirty="0">
                <a:ea typeface="Calibri" panose="020F0502020204030204" pitchFamily="34" charset="0"/>
              </a:rPr>
              <a:t>уравнений модели</a:t>
            </a:r>
            <a:r>
              <a:rPr lang="ru-RU" sz="2200" dirty="0">
                <a:ea typeface="Calibri" panose="020F0502020204030204" pitchFamily="34" charset="0"/>
              </a:rPr>
              <a:t> записывается в </a:t>
            </a:r>
            <a:r>
              <a:rPr lang="ru-RU" sz="2200" i="1" dirty="0">
                <a:ea typeface="Calibri" panose="020F0502020204030204" pitchFamily="34" charset="0"/>
              </a:rPr>
              <a:t>сферической системе координат</a:t>
            </a:r>
            <a:r>
              <a:rPr lang="ru-RU" sz="2200" dirty="0">
                <a:ea typeface="Calibri" panose="020F0502020204030204" pitchFamily="34" charset="0"/>
              </a:rPr>
              <a:t>, со </a:t>
            </a:r>
            <a:r>
              <a:rPr lang="ru-RU" sz="2200" i="1" dirty="0">
                <a:ea typeface="Calibri" panose="020F0502020204030204" pitchFamily="34" charset="0"/>
              </a:rPr>
              <a:t>сдвинутым полюсом</a:t>
            </a:r>
            <a:r>
              <a:rPr lang="ru-RU" sz="2200" dirty="0">
                <a:ea typeface="Calibri" panose="020F0502020204030204" pitchFamily="34" charset="0"/>
              </a:rPr>
              <a:t>, для </a:t>
            </a:r>
            <a:r>
              <a:rPr lang="ru-RU" sz="2200" i="1" dirty="0">
                <a:ea typeface="Calibri" panose="020F0502020204030204" pitchFamily="34" charset="0"/>
              </a:rPr>
              <a:t>отклонения от базового (</a:t>
            </a:r>
            <a:r>
              <a:rPr lang="ru-RU" sz="2200" i="1" dirty="0" err="1">
                <a:ea typeface="Calibri" panose="020F0502020204030204" pitchFamily="34" charset="0"/>
              </a:rPr>
              <a:t>референтного</a:t>
            </a:r>
            <a:r>
              <a:rPr lang="ru-RU" sz="2200" i="1" dirty="0">
                <a:ea typeface="Calibri" panose="020F0502020204030204" pitchFamily="34" charset="0"/>
              </a:rPr>
              <a:t>) состояния</a:t>
            </a:r>
            <a:r>
              <a:rPr lang="en-US" sz="2200" i="1" dirty="0">
                <a:ea typeface="Calibri" panose="020F0502020204030204" pitchFamily="34" charset="0"/>
              </a:rPr>
              <a:t> (</a:t>
            </a:r>
            <a:r>
              <a:rPr lang="en-US" sz="2200" i="1" dirty="0" err="1">
                <a:ea typeface="Calibri" panose="020F0502020204030204" pitchFamily="34" charset="0"/>
              </a:rPr>
              <a:t>Doms</a:t>
            </a:r>
            <a:r>
              <a:rPr lang="en-US" sz="2200" i="1" dirty="0">
                <a:ea typeface="Calibri" panose="020F0502020204030204" pitchFamily="34" charset="0"/>
              </a:rPr>
              <a:t> et al., 2011)</a:t>
            </a:r>
            <a:r>
              <a:rPr lang="ru-RU" sz="2200" dirty="0"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ea typeface="Calibri" panose="020F0502020204030204" pitchFamily="34" charset="0"/>
              </a:rPr>
              <a:t>Гибридная вертикальная координата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>
                <a:ea typeface="Calibri" panose="020F0502020204030204" pitchFamily="34" charset="0"/>
              </a:rPr>
              <a:t>Негидростатическое </a:t>
            </a:r>
            <a:r>
              <a:rPr lang="ru-RU" sz="2200" dirty="0" smtClean="0">
                <a:ea typeface="Calibri" panose="020F0502020204030204" pitchFamily="34" charset="0"/>
              </a:rPr>
              <a:t>приближение</a:t>
            </a:r>
            <a:endParaRPr lang="ru-RU" sz="2200" dirty="0"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98024" y="5596116"/>
            <a:ext cx="55939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Гидростатическое </a:t>
            </a:r>
            <a:br>
              <a:rPr lang="ru-RU" b="1" dirty="0" smtClean="0"/>
            </a:br>
            <a:r>
              <a:rPr lang="ru-RU" b="1" dirty="0" err="1" smtClean="0"/>
              <a:t>референтное</a:t>
            </a:r>
            <a:r>
              <a:rPr lang="ru-RU" b="1" dirty="0" smtClean="0"/>
              <a:t> (базовое) состояние </a:t>
            </a:r>
            <a:r>
              <a:rPr lang="en-US" b="1" dirty="0" smtClean="0"/>
              <a:t>(</a:t>
            </a:r>
            <a:r>
              <a:rPr lang="en-US" b="1" i="1" dirty="0" smtClean="0"/>
              <a:t>p</a:t>
            </a:r>
            <a:r>
              <a:rPr lang="en-US" sz="1200" b="1" dirty="0" smtClean="0"/>
              <a:t>0</a:t>
            </a:r>
            <a:r>
              <a:rPr lang="en-US" b="1" dirty="0"/>
              <a:t>, </a:t>
            </a:r>
            <a:r>
              <a:rPr lang="en-US" b="1" i="1" dirty="0"/>
              <a:t>T</a:t>
            </a:r>
            <a:r>
              <a:rPr lang="en-US" sz="1200" b="1" dirty="0"/>
              <a:t>0</a:t>
            </a:r>
            <a:r>
              <a:rPr lang="en-US" b="1" dirty="0" smtClean="0"/>
              <a:t>)</a:t>
            </a:r>
            <a:r>
              <a:rPr lang="ru-RU" b="1" dirty="0" smtClean="0"/>
              <a:t>:</a:t>
            </a:r>
          </a:p>
          <a:p>
            <a:pPr algn="r"/>
            <a:r>
              <a:rPr lang="en-US" sz="2000" b="1" i="1" dirty="0" smtClean="0"/>
              <a:t>p</a:t>
            </a:r>
            <a:r>
              <a:rPr lang="ru-RU" sz="2000" b="1" i="1" dirty="0" smtClean="0"/>
              <a:t> </a:t>
            </a:r>
            <a:r>
              <a:rPr lang="en-US" sz="2000" b="1" dirty="0" smtClean="0"/>
              <a:t>=</a:t>
            </a:r>
            <a:r>
              <a:rPr lang="ru-RU" sz="2000" b="1" dirty="0" smtClean="0"/>
              <a:t> </a:t>
            </a:r>
            <a:r>
              <a:rPr lang="en-US" sz="2000" b="1" i="1" dirty="0" smtClean="0"/>
              <a:t>p</a:t>
            </a:r>
            <a:r>
              <a:rPr lang="en-US" sz="1400" b="1" i="1" dirty="0" smtClean="0"/>
              <a:t>0 </a:t>
            </a:r>
            <a:r>
              <a:rPr lang="en-US" sz="2000" b="1" dirty="0" smtClean="0"/>
              <a:t>+ </a:t>
            </a:r>
            <a:r>
              <a:rPr lang="en-US" sz="2000" b="1" i="1" dirty="0" smtClean="0"/>
              <a:t>p</a:t>
            </a:r>
            <a:r>
              <a:rPr lang="en-US" sz="2000" b="1" dirty="0" smtClean="0"/>
              <a:t>’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en-US" sz="2000" b="1" i="1" dirty="0" smtClean="0"/>
              <a:t>T </a:t>
            </a:r>
            <a:r>
              <a:rPr lang="en-US" sz="2000" b="1" dirty="0" smtClean="0"/>
              <a:t>= </a:t>
            </a:r>
            <a:r>
              <a:rPr lang="en-US" sz="2000" b="1" i="1" dirty="0" smtClean="0"/>
              <a:t>T</a:t>
            </a:r>
            <a:r>
              <a:rPr lang="en-US" sz="1400" b="1" i="1" dirty="0" smtClean="0"/>
              <a:t>0 </a:t>
            </a:r>
            <a:r>
              <a:rPr lang="en-US" sz="2000" b="1" dirty="0" smtClean="0"/>
              <a:t>+ </a:t>
            </a:r>
            <a:r>
              <a:rPr lang="en-US" sz="2000" b="1" i="1" dirty="0" smtClean="0"/>
              <a:t>T</a:t>
            </a:r>
            <a:r>
              <a:rPr lang="en-US" sz="2000" b="1" dirty="0"/>
              <a:t>’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654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17475"/>
            <a:ext cx="63201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Горизонтальная сетка модели реализована в виде </a:t>
            </a:r>
            <a:r>
              <a:rPr lang="ru-RU" sz="2000" dirty="0"/>
              <a:t>так </a:t>
            </a:r>
            <a:r>
              <a:rPr lang="ru-RU" sz="2000" dirty="0" smtClean="0"/>
              <a:t>называемой </a:t>
            </a:r>
            <a:r>
              <a:rPr lang="ru-RU" sz="2000" b="1" i="1" u="sng" dirty="0" smtClean="0"/>
              <a:t>сдвинутой </a:t>
            </a:r>
            <a:r>
              <a:rPr lang="ru-RU" sz="2000" b="1" u="sng" dirty="0" smtClean="0"/>
              <a:t>сферической системы </a:t>
            </a:r>
            <a:r>
              <a:rPr lang="ru-RU" sz="2000" b="1" u="sng" dirty="0"/>
              <a:t>координат (λ, φ</a:t>
            </a:r>
            <a:r>
              <a:rPr lang="ru-RU" sz="2000" b="1" u="sng" dirty="0" smtClean="0"/>
              <a:t>)</a:t>
            </a:r>
            <a:r>
              <a:rPr lang="ru-RU" sz="2000" dirty="0" smtClean="0"/>
              <a:t>, позволяющей избежать проблемы сходимости меридианов у полюсов, получаемой преобразованиями из обычной географической.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В данной модели применяется </a:t>
            </a:r>
            <a:r>
              <a:rPr lang="ru-RU" sz="2000" dirty="0" smtClean="0"/>
              <a:t>вариант </a:t>
            </a:r>
            <a:r>
              <a:rPr lang="ru-RU" sz="2000" dirty="0" err="1" smtClean="0"/>
              <a:t>Викера-Скамарока</a:t>
            </a:r>
            <a:r>
              <a:rPr lang="ru-RU" sz="2000" dirty="0" smtClean="0"/>
              <a:t> </a:t>
            </a:r>
            <a:r>
              <a:rPr lang="ru-RU" sz="2000" dirty="0"/>
              <a:t>метода расщепления по времени Г.И. Марчука (Марчук, 1967</a:t>
            </a:r>
            <a:r>
              <a:rPr lang="ru-RU" sz="2000" dirty="0" smtClean="0"/>
              <a:t>)</a:t>
            </a:r>
            <a:r>
              <a:rPr lang="ru-RU" sz="2000" dirty="0"/>
              <a:t>.</a:t>
            </a:r>
            <a:endParaRPr lang="en-US" sz="2000" dirty="0" smtClean="0"/>
          </a:p>
          <a:p>
            <a:pPr algn="just"/>
            <a:endParaRPr lang="en-US" sz="2000" dirty="0"/>
          </a:p>
          <a:p>
            <a:pPr algn="just"/>
            <a:r>
              <a:rPr lang="ru-RU" sz="2000" dirty="0"/>
              <a:t>Аппроксимация по времени рассчитывается </a:t>
            </a:r>
            <a:r>
              <a:rPr lang="ru-RU" sz="2000" b="1" u="sng" dirty="0" err="1"/>
              <a:t>трехшаговым</a:t>
            </a:r>
            <a:r>
              <a:rPr lang="ru-RU" sz="2000" b="1" u="sng" dirty="0"/>
              <a:t> методом Рунге-Кутта</a:t>
            </a:r>
            <a:r>
              <a:rPr lang="ru-RU" sz="2000" dirty="0"/>
              <a:t>, адвекция – </a:t>
            </a:r>
            <a:r>
              <a:rPr lang="ru-RU" sz="2000" b="1" u="sng" dirty="0"/>
              <a:t>5-м порядком</a:t>
            </a:r>
            <a:r>
              <a:rPr lang="ru-RU" sz="2000" dirty="0"/>
              <a:t>. Для конвективных членов применяется </a:t>
            </a:r>
            <a:r>
              <a:rPr lang="ru-RU" sz="2000" i="1" u="sng" dirty="0"/>
              <a:t>явно-неявный метод</a:t>
            </a:r>
            <a:r>
              <a:rPr lang="ru-RU" sz="2000" dirty="0"/>
              <a:t>, а для диффузионных членов – </a:t>
            </a:r>
            <a:r>
              <a:rPr lang="ru-RU" sz="2000" i="1" u="sng" dirty="0"/>
              <a:t>метод Кранка-Николсон</a:t>
            </a:r>
            <a:r>
              <a:rPr lang="ru-RU" sz="2000" dirty="0"/>
              <a:t> (</a:t>
            </a:r>
            <a:r>
              <a:rPr lang="ru-RU" sz="2000" dirty="0" err="1"/>
              <a:t>Baldauf</a:t>
            </a:r>
            <a:r>
              <a:rPr lang="ru-RU" sz="2000" dirty="0"/>
              <a:t> </a:t>
            </a:r>
            <a:r>
              <a:rPr lang="ru-RU" sz="2000" dirty="0" err="1"/>
              <a:t>et</a:t>
            </a:r>
            <a:r>
              <a:rPr lang="ru-RU" sz="2000" dirty="0"/>
              <a:t> </a:t>
            </a:r>
            <a:r>
              <a:rPr lang="ru-RU" sz="2000" dirty="0" err="1"/>
              <a:t>al</a:t>
            </a:r>
            <a:r>
              <a:rPr lang="ru-RU" sz="2000" dirty="0"/>
              <a:t>., 2011</a:t>
            </a:r>
            <a:r>
              <a:rPr lang="ru-RU" sz="2000" dirty="0" smtClean="0"/>
              <a:t>).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2151" y="179968"/>
            <a:ext cx="3501096" cy="37933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1810" t="4755" r="5364" b="3048"/>
          <a:stretch/>
        </p:blipFill>
        <p:spPr>
          <a:xfrm>
            <a:off x="8982635" y="3227294"/>
            <a:ext cx="3176120" cy="358601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03383" y="0"/>
            <a:ext cx="3113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</a:rPr>
              <a:t>Описание </a:t>
            </a:r>
            <a:r>
              <a:rPr lang="ru-RU" sz="2800" b="1" dirty="0" smtClean="0">
                <a:solidFill>
                  <a:prstClr val="black"/>
                </a:solidFill>
              </a:rPr>
              <a:t>модели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7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4129</TotalTime>
  <Words>2852</Words>
  <Application>Microsoft Office PowerPoint</Application>
  <PresentationFormat>Широкоэкранный</PresentationFormat>
  <Paragraphs>390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Batang</vt:lpstr>
      <vt:lpstr>SimHei</vt:lpstr>
      <vt:lpstr>Aharoni</vt:lpstr>
      <vt:lpstr>Arial</vt:lpstr>
      <vt:lpstr>Arial Cyr</vt:lpstr>
      <vt:lpstr>Arial Narrow</vt:lpstr>
      <vt:lpstr>Calibri</vt:lpstr>
      <vt:lpstr>David</vt:lpstr>
      <vt:lpstr>Times New Roman</vt:lpstr>
      <vt:lpstr>Wingdings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313</cp:revision>
  <dcterms:created xsi:type="dcterms:W3CDTF">2017-11-29T08:34:43Z</dcterms:created>
  <dcterms:modified xsi:type="dcterms:W3CDTF">2018-02-19T12:21:12Z</dcterms:modified>
</cp:coreProperties>
</file>