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gif" ContentType="image/gif"/>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302" r:id="rId2"/>
    <p:sldId id="280" r:id="rId3"/>
    <p:sldId id="281" r:id="rId4"/>
    <p:sldId id="282" r:id="rId5"/>
    <p:sldId id="256" r:id="rId6"/>
    <p:sldId id="303" r:id="rId7"/>
    <p:sldId id="308" r:id="rId8"/>
    <p:sldId id="285" r:id="rId9"/>
    <p:sldId id="286" r:id="rId10"/>
    <p:sldId id="287" r:id="rId11"/>
    <p:sldId id="288" r:id="rId12"/>
    <p:sldId id="289" r:id="rId13"/>
    <p:sldId id="290" r:id="rId14"/>
    <p:sldId id="291" r:id="rId15"/>
    <p:sldId id="292" r:id="rId16"/>
    <p:sldId id="293" r:id="rId17"/>
    <p:sldId id="294" r:id="rId18"/>
    <p:sldId id="295" r:id="rId19"/>
    <p:sldId id="296" r:id="rId20"/>
    <p:sldId id="297" r:id="rId21"/>
    <p:sldId id="298" r:id="rId22"/>
    <p:sldId id="299" r:id="rId23"/>
    <p:sldId id="270" r:id="rId24"/>
    <p:sldId id="258" r:id="rId25"/>
    <p:sldId id="277" r:id="rId26"/>
    <p:sldId id="276" r:id="rId27"/>
    <p:sldId id="271" r:id="rId28"/>
    <p:sldId id="305" r:id="rId29"/>
    <p:sldId id="307" r:id="rId30"/>
    <p:sldId id="306" r:id="rId31"/>
    <p:sldId id="304" r:id="rId32"/>
    <p:sldId id="278" r:id="rId33"/>
    <p:sldId id="259" r:id="rId34"/>
    <p:sldId id="260" r:id="rId35"/>
    <p:sldId id="263" r:id="rId36"/>
    <p:sldId id="262" r:id="rId37"/>
    <p:sldId id="264" r:id="rId38"/>
    <p:sldId id="265" r:id="rId39"/>
    <p:sldId id="266" r:id="rId40"/>
    <p:sldId id="261" r:id="rId41"/>
    <p:sldId id="300" r:id="rId42"/>
  </p:sldIdLst>
  <p:sldSz cx="9144000" cy="6858000" type="screen4x3"/>
  <p:notesSz cx="7104063" cy="102346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3201" autoAdjust="0"/>
  </p:normalViewPr>
  <p:slideViewPr>
    <p:cSldViewPr>
      <p:cViewPr>
        <p:scale>
          <a:sx n="65" d="100"/>
          <a:sy n="65" d="100"/>
        </p:scale>
        <p:origin x="1347" y="39"/>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6936"/>
    </p:cViewPr>
  </p:sorterViewPr>
  <p:notesViewPr>
    <p:cSldViewPr>
      <p:cViewPr varScale="1">
        <p:scale>
          <a:sx n="44" d="100"/>
          <a:sy n="44" d="100"/>
        </p:scale>
        <p:origin x="2811" y="3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image" Target="../media/image76.wmf"/><Relationship Id="rId1" Type="http://schemas.openxmlformats.org/officeDocument/2006/relationships/image" Target="../media/image16.wmf"/><Relationship Id="rId5" Type="http://schemas.openxmlformats.org/officeDocument/2006/relationships/image" Target="../media/image79.wmf"/><Relationship Id="rId4" Type="http://schemas.openxmlformats.org/officeDocument/2006/relationships/image" Target="../media/image78.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84.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91.wmf"/><Relationship Id="rId1" Type="http://schemas.openxmlformats.org/officeDocument/2006/relationships/image" Target="../media/image9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0.png"/><Relationship Id="rId1" Type="http://schemas.openxmlformats.org/officeDocument/2006/relationships/image" Target="../media/image46.wmf"/><Relationship Id="rId5" Type="http://schemas.openxmlformats.org/officeDocument/2006/relationships/image" Target="../media/image49.wmf"/><Relationship Id="rId4" Type="http://schemas.openxmlformats.org/officeDocument/2006/relationships/image" Target="../media/image4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4.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image" Target="../media/image65.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image" Target="../media/image68.wmf"/><Relationship Id="rId1" Type="http://schemas.openxmlformats.org/officeDocument/2006/relationships/image" Target="../media/image67.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endParaRPr lang="ru-RU"/>
          </a:p>
        </p:txBody>
      </p:sp>
      <p:sp>
        <p:nvSpPr>
          <p:cNvPr id="3" name="Дата 2"/>
          <p:cNvSpPr>
            <a:spLocks noGrp="1"/>
          </p:cNvSpPr>
          <p:nvPr>
            <p:ph type="dt" idx="1"/>
          </p:nvPr>
        </p:nvSpPr>
        <p:spPr>
          <a:xfrm>
            <a:off x="4023992" y="0"/>
            <a:ext cx="3078427" cy="511731"/>
          </a:xfrm>
          <a:prstGeom prst="rect">
            <a:avLst/>
          </a:prstGeom>
        </p:spPr>
        <p:txBody>
          <a:bodyPr vert="horz" lIns="99075" tIns="49538" rIns="99075" bIns="49538" rtlCol="0"/>
          <a:lstStyle>
            <a:lvl1pPr algn="r">
              <a:defRPr sz="1300"/>
            </a:lvl1pPr>
          </a:lstStyle>
          <a:p>
            <a:fld id="{4E00EABB-5EA7-4DDB-B807-B74FFD320ED0}" type="datetimeFigureOut">
              <a:rPr lang="ru-RU" smtClean="0"/>
              <a:t>06.11.2018</a:t>
            </a:fld>
            <a:endParaRPr lang="ru-RU"/>
          </a:p>
        </p:txBody>
      </p:sp>
      <p:sp>
        <p:nvSpPr>
          <p:cNvPr id="4" name="Образ слайда 3"/>
          <p:cNvSpPr>
            <a:spLocks noGrp="1" noRot="1" noChangeAspect="1"/>
          </p:cNvSpPr>
          <p:nvPr>
            <p:ph type="sldImg" idx="2"/>
          </p:nvPr>
        </p:nvSpPr>
        <p:spPr>
          <a:xfrm>
            <a:off x="995363" y="768350"/>
            <a:ext cx="5113337" cy="3836988"/>
          </a:xfrm>
          <a:prstGeom prst="rect">
            <a:avLst/>
          </a:prstGeom>
          <a:noFill/>
          <a:ln w="12700">
            <a:solidFill>
              <a:prstClr val="black"/>
            </a:solidFill>
          </a:ln>
        </p:spPr>
        <p:txBody>
          <a:bodyPr vert="horz" lIns="99075" tIns="49538" rIns="99075" bIns="49538" rtlCol="0" anchor="ctr"/>
          <a:lstStyle/>
          <a:p>
            <a:endParaRPr lang="ru-RU" dirty="0"/>
          </a:p>
        </p:txBody>
      </p:sp>
      <p:sp>
        <p:nvSpPr>
          <p:cNvPr id="5" name="Заметки 4"/>
          <p:cNvSpPr>
            <a:spLocks noGrp="1"/>
          </p:cNvSpPr>
          <p:nvPr>
            <p:ph type="body" sz="quarter" idx="3"/>
          </p:nvPr>
        </p:nvSpPr>
        <p:spPr>
          <a:xfrm>
            <a:off x="710407" y="4861441"/>
            <a:ext cx="5683250" cy="4605576"/>
          </a:xfrm>
          <a:prstGeom prst="rect">
            <a:avLst/>
          </a:prstGeom>
        </p:spPr>
        <p:txBody>
          <a:bodyPr vert="horz" lIns="99075" tIns="49538" rIns="99075" bIns="49538"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721106"/>
            <a:ext cx="3078427" cy="511731"/>
          </a:xfrm>
          <a:prstGeom prst="rect">
            <a:avLst/>
          </a:prstGeom>
        </p:spPr>
        <p:txBody>
          <a:bodyPr vert="horz" lIns="99075" tIns="49538" rIns="99075" bIns="49538" rtlCol="0" anchor="b"/>
          <a:lstStyle>
            <a:lvl1pPr algn="l">
              <a:defRPr sz="1300"/>
            </a:lvl1pPr>
          </a:lstStyle>
          <a:p>
            <a:endParaRPr lang="ru-RU"/>
          </a:p>
        </p:txBody>
      </p:sp>
      <p:sp>
        <p:nvSpPr>
          <p:cNvPr id="7" name="Номер слайда 6"/>
          <p:cNvSpPr>
            <a:spLocks noGrp="1"/>
          </p:cNvSpPr>
          <p:nvPr>
            <p:ph type="sldNum" sz="quarter" idx="5"/>
          </p:nvPr>
        </p:nvSpPr>
        <p:spPr>
          <a:xfrm>
            <a:off x="4023992" y="9721106"/>
            <a:ext cx="3078427" cy="511731"/>
          </a:xfrm>
          <a:prstGeom prst="rect">
            <a:avLst/>
          </a:prstGeom>
        </p:spPr>
        <p:txBody>
          <a:bodyPr vert="horz" lIns="99075" tIns="49538" rIns="99075" bIns="49538" rtlCol="0" anchor="b"/>
          <a:lstStyle>
            <a:lvl1pPr algn="r">
              <a:defRPr sz="1300"/>
            </a:lvl1pPr>
          </a:lstStyle>
          <a:p>
            <a:fld id="{6D908883-B16B-45EF-BF19-F7034A51D929}" type="slidenum">
              <a:rPr lang="ru-RU" smtClean="0"/>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E02F9A8-DE44-42D8-811B-4C468E9B0362}" type="slidenum">
              <a:rPr lang="ru-RU" smtClean="0"/>
              <a:t>1</a:t>
            </a:fld>
            <a:endParaRPr lang="ru-RU"/>
          </a:p>
        </p:txBody>
      </p:sp>
    </p:spTree>
    <p:extLst>
      <p:ext uri="{BB962C8B-B14F-4D97-AF65-F5344CB8AC3E}">
        <p14:creationId xmlns:p14="http://schemas.microsoft.com/office/powerpoint/2010/main" val="1638316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smtClean="0"/>
              <a:t>While the introduction</a:t>
            </a:r>
            <a:r>
              <a:rPr lang="en-US" baseline="0" dirty="0" smtClean="0"/>
              <a:t> of electrostatic forces in molecular dynamics seems obvious, for DPD everything is bad. Since we do not have the hard-core potential such as LJ, the beads can overlap completely and the energetic penalty for that is finite. But the energetic gain from the coulomb interactions </a:t>
            </a:r>
            <a:r>
              <a:rPr lang="en-US" baseline="0" dirty="0" err="1" smtClean="0"/>
              <a:t>betwwen</a:t>
            </a:r>
            <a:r>
              <a:rPr lang="en-US" baseline="0" dirty="0" smtClean="0"/>
              <a:t> oppositely charged beads can be infinite, which will lead to charge collapsing onto each other.</a:t>
            </a:r>
            <a:endParaRPr lang="ru-RU" dirty="0"/>
          </a:p>
        </p:txBody>
      </p:sp>
      <p:sp>
        <p:nvSpPr>
          <p:cNvPr id="4" name="Номер слайда 3"/>
          <p:cNvSpPr>
            <a:spLocks noGrp="1"/>
          </p:cNvSpPr>
          <p:nvPr>
            <p:ph type="sldNum" sz="quarter" idx="10"/>
          </p:nvPr>
        </p:nvSpPr>
        <p:spPr/>
        <p:txBody>
          <a:bodyPr/>
          <a:lstStyle/>
          <a:p>
            <a:fld id="{040D28D8-B0C4-4A8F-B9D5-9E9DEEE064B8}" type="slidenum">
              <a:rPr lang="ru-RU" smtClean="0"/>
              <a:pPr/>
              <a:t>24</a:t>
            </a:fld>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sz="1300" dirty="0"/>
              <a:t>. So the system is </a:t>
            </a:r>
            <a:r>
              <a:rPr lang="en-US" sz="1300" dirty="0" err="1"/>
              <a:t>diblock</a:t>
            </a:r>
            <a:r>
              <a:rPr lang="en-US" sz="1300" dirty="0"/>
              <a:t> copolymer with one charged block.  T</a:t>
            </a:r>
            <a:r>
              <a:rPr lang="cs-CZ" sz="1300" dirty="0"/>
              <a:t>he charge correlation effects cause the charged block with counterions to form a condensed phase</a:t>
            </a:r>
            <a:r>
              <a:rPr lang="en-US" sz="1300" dirty="0"/>
              <a:t>.  </a:t>
            </a:r>
            <a:r>
              <a:rPr lang="en-US" sz="1300" dirty="0" err="1"/>
              <a:t>Sepending</a:t>
            </a:r>
            <a:r>
              <a:rPr lang="en-US" sz="1300" dirty="0"/>
              <a:t> on the fraction of the charged block different structures can be observed, including </a:t>
            </a:r>
            <a:endParaRPr lang="ru-RU" dirty="0"/>
          </a:p>
        </p:txBody>
      </p:sp>
      <p:sp>
        <p:nvSpPr>
          <p:cNvPr id="4" name="Номер слайда 3"/>
          <p:cNvSpPr>
            <a:spLocks noGrp="1"/>
          </p:cNvSpPr>
          <p:nvPr>
            <p:ph type="sldNum" sz="quarter" idx="10"/>
          </p:nvPr>
        </p:nvSpPr>
        <p:spPr/>
        <p:txBody>
          <a:bodyPr/>
          <a:lstStyle/>
          <a:p>
            <a:fld id="{040D28D8-B0C4-4A8F-B9D5-9E9DEEE064B8}" type="slidenum">
              <a:rPr lang="ru-RU" smtClean="0"/>
              <a:pPr/>
              <a:t>27</a:t>
            </a:fld>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smtClean="0"/>
              <a:t>Let’s move to dissipative particle </a:t>
            </a:r>
            <a:r>
              <a:rPr lang="en-US" dirty="0" err="1" smtClean="0"/>
              <a:t>dymanics</a:t>
            </a:r>
            <a:r>
              <a:rPr lang="en-US" dirty="0" smtClean="0"/>
              <a:t>.</a:t>
            </a:r>
            <a:r>
              <a:rPr lang="en-US" baseline="0" dirty="0" smtClean="0"/>
              <a:t> It’s a coarse-grained version of molecular dynamics.</a:t>
            </a:r>
            <a:r>
              <a:rPr lang="en-US" dirty="0" smtClean="0"/>
              <a:t> This tech- </a:t>
            </a:r>
            <a:r>
              <a:rPr lang="en-US" dirty="0" err="1" smtClean="0"/>
              <a:t>nique</a:t>
            </a:r>
            <a:r>
              <a:rPr lang="en-US" dirty="0" smtClean="0"/>
              <a:t> is based on the simulation of soft spheres, whose mo- </a:t>
            </a:r>
            <a:r>
              <a:rPr lang="en-US" dirty="0" err="1" smtClean="0"/>
              <a:t>tion</a:t>
            </a:r>
            <a:r>
              <a:rPr lang="en-US" dirty="0" smtClean="0"/>
              <a:t> is governed by certain collision rules. all particles interact by three forces.</a:t>
            </a:r>
            <a:r>
              <a:rPr lang="en-US" baseline="0" dirty="0" smtClean="0"/>
              <a:t> It was shown that the dissipative force and the random force have to satisfy a certain relation in order that the system has the statistical mechanics corresponding to the canonical en- </a:t>
            </a:r>
            <a:r>
              <a:rPr lang="en-US" baseline="0" dirty="0" err="1" smtClean="0"/>
              <a:t>semble</a:t>
            </a:r>
            <a:r>
              <a:rPr lang="en-US" baseline="0" dirty="0" smtClean="0"/>
              <a:t> with a temperature related to the relative amplitudes of the random and dissipative interactions. </a:t>
            </a:r>
            <a:endParaRPr lang="ru-RU" baseline="0" dirty="0" smtClean="0"/>
          </a:p>
          <a:p>
            <a:pPr defTabSz="990752">
              <a:defRPr/>
            </a:pPr>
            <a:r>
              <a:rPr lang="en-US" baseline="0" dirty="0" smtClean="0"/>
              <a:t>As compared to usual molecular dynamics simulations, for example with </a:t>
            </a:r>
            <a:r>
              <a:rPr lang="en-US" baseline="0" dirty="0" err="1" smtClean="0"/>
              <a:t>Lennard</a:t>
            </a:r>
            <a:r>
              <a:rPr lang="en-US" baseline="0" dirty="0" smtClean="0"/>
              <a:t>-Jones atoms, the major advantage of the DPD method is its soft interaction potential FC. Such a soft force can be considered as a mean effective force arising from averaging the interactions between the groups which </a:t>
            </a:r>
            <a:r>
              <a:rPr lang="en-US" baseline="0" dirty="0" err="1" smtClean="0"/>
              <a:t>compise</a:t>
            </a:r>
            <a:r>
              <a:rPr lang="en-US" baseline="0" dirty="0" smtClean="0"/>
              <a:t> each beads over time and orientations.  Soft potential allows for a much larger </a:t>
            </a:r>
            <a:r>
              <a:rPr lang="en-US" baseline="0" dirty="0" err="1" smtClean="0"/>
              <a:t>timestep</a:t>
            </a:r>
            <a:r>
              <a:rPr lang="en-US" baseline="0" dirty="0" smtClean="0"/>
              <a:t> than is commonly used in usual MD simulations because the force does not diverge at any distance.</a:t>
            </a:r>
          </a:p>
          <a:p>
            <a:endParaRPr lang="ru-RU" dirty="0"/>
          </a:p>
        </p:txBody>
      </p:sp>
      <p:sp>
        <p:nvSpPr>
          <p:cNvPr id="4" name="Номер слайда 3"/>
          <p:cNvSpPr>
            <a:spLocks noGrp="1"/>
          </p:cNvSpPr>
          <p:nvPr>
            <p:ph type="sldNum" sz="quarter" idx="10"/>
          </p:nvPr>
        </p:nvSpPr>
        <p:spPr/>
        <p:txBody>
          <a:bodyPr/>
          <a:lstStyle/>
          <a:p>
            <a:fld id="{AD7B3676-935C-492D-90D2-5CB353CCB6CA}" type="slidenum">
              <a:rPr lang="ru-RU" smtClean="0"/>
              <a:pPr/>
              <a:t>31</a:t>
            </a:fld>
            <a:endParaRPr lang="ru-RU"/>
          </a:p>
        </p:txBody>
      </p:sp>
    </p:spTree>
    <p:extLst>
      <p:ext uri="{BB962C8B-B14F-4D97-AF65-F5344CB8AC3E}">
        <p14:creationId xmlns:p14="http://schemas.microsoft.com/office/powerpoint/2010/main" val="3403479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sz="1300" dirty="0"/>
              <a:t>In the domain decomposition technique [1,5,6,7] each process calculates forces and integrates the coordinates of the particles within certain fixed region of space defined at the beginning of a simulation. If a particle leaves the region of space "belonging" to some process, all information is transferred to the corresponding process. This method of parallelization allows exchanges at the local level, resulting in a much better speed-up on a large number of processes (Fig. 1). However, the calculation of the bonds forces, which nature is non-local, leads to a deviation from the linear acceleration when using very large number of processes (&gt;512).</a:t>
            </a:r>
            <a:endParaRPr lang="ru-RU" dirty="0"/>
          </a:p>
        </p:txBody>
      </p:sp>
      <p:sp>
        <p:nvSpPr>
          <p:cNvPr id="4" name="Номер слайда 3"/>
          <p:cNvSpPr>
            <a:spLocks noGrp="1"/>
          </p:cNvSpPr>
          <p:nvPr>
            <p:ph type="sldNum" sz="quarter" idx="10"/>
          </p:nvPr>
        </p:nvSpPr>
        <p:spPr/>
        <p:txBody>
          <a:bodyPr/>
          <a:lstStyle/>
          <a:p>
            <a:fld id="{B2A9557A-F3A9-4DB6-B77A-E7B9F2A71CA9}" type="slidenum">
              <a:rPr lang="ru-RU" smtClean="0"/>
              <a:pPr/>
              <a:t>32</a:t>
            </a:fld>
            <a:endParaRPr 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defTabSz="990752">
              <a:defRPr/>
            </a:pPr>
            <a:r>
              <a:rPr lang="en-US" dirty="0" smtClean="0"/>
              <a:t>It was proposer by </a:t>
            </a:r>
            <a:r>
              <a:rPr lang="en-US" dirty="0" err="1" smtClean="0"/>
              <a:t>groot</a:t>
            </a:r>
            <a:r>
              <a:rPr lang="en-US" dirty="0" smtClean="0"/>
              <a:t> to use smeared charges</a:t>
            </a:r>
            <a:r>
              <a:rPr lang="en-US" baseline="0" dirty="0" smtClean="0"/>
              <a:t> instead of point-like ones. It seems very logical, as from hard-core volume </a:t>
            </a:r>
            <a:r>
              <a:rPr lang="en-US" baseline="0" dirty="0" err="1" smtClean="0"/>
              <a:t>intaractions</a:t>
            </a:r>
            <a:r>
              <a:rPr lang="en-US" baseline="0" dirty="0" smtClean="0"/>
              <a:t> we moved to soft-core interactions, so for the electrostatic interactions it’s desirable to do the same. The linear smearing </a:t>
            </a:r>
            <a:r>
              <a:rPr lang="en-US" baseline="0" dirty="0" err="1" smtClean="0"/>
              <a:t>funtion</a:t>
            </a:r>
            <a:r>
              <a:rPr lang="en-US" baseline="0" dirty="0" smtClean="0"/>
              <a:t> was proposed , so the amount of charge is proportional to r going to 0 at some value called smearing radius Re.</a:t>
            </a:r>
            <a:r>
              <a:rPr lang="en-US" dirty="0" smtClean="0"/>
              <a:t> The potential no longer diverges at r=0, but there are some energetic deviations at small distances.</a:t>
            </a:r>
            <a:endParaRPr lang="ru-RU" dirty="0" smtClean="0"/>
          </a:p>
          <a:p>
            <a:endParaRPr lang="ru-RU" dirty="0"/>
          </a:p>
        </p:txBody>
      </p:sp>
      <p:sp>
        <p:nvSpPr>
          <p:cNvPr id="4" name="Номер слайда 3"/>
          <p:cNvSpPr>
            <a:spLocks noGrp="1"/>
          </p:cNvSpPr>
          <p:nvPr>
            <p:ph type="sldNum" sz="quarter" idx="10"/>
          </p:nvPr>
        </p:nvSpPr>
        <p:spPr/>
        <p:txBody>
          <a:bodyPr/>
          <a:lstStyle/>
          <a:p>
            <a:fld id="{040D28D8-B0C4-4A8F-B9D5-9E9DEEE064B8}" type="slidenum">
              <a:rPr lang="ru-RU" smtClean="0"/>
              <a:pPr/>
              <a:t>33</a:t>
            </a:fld>
            <a:endParaRPr 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smtClean="0"/>
              <a:t>The</a:t>
            </a:r>
            <a:r>
              <a:rPr lang="en-US" baseline="0" dirty="0" smtClean="0"/>
              <a:t> properties of a single chain have also been studied in DPD. In our recent work we compared we studied the influence of </a:t>
            </a:r>
            <a:r>
              <a:rPr lang="en-US" baseline="0" dirty="0" err="1" smtClean="0"/>
              <a:t>conterion</a:t>
            </a:r>
            <a:r>
              <a:rPr lang="en-US" baseline="0" dirty="0" smtClean="0"/>
              <a:t> type on the chain collapse. </a:t>
            </a:r>
            <a:r>
              <a:rPr lang="en-US" sz="1300" dirty="0"/>
              <a:t>The size of the small counterions was equal to the size of a monomer unit, while the bulky counterions were modeled as big spherical particles with twice the radius of a monomer unit. Two cases of the charge location within the bulky counterions were studied: (</a:t>
            </a:r>
            <a:r>
              <a:rPr lang="en-US" sz="1300" dirty="0" err="1"/>
              <a:t>i</a:t>
            </a:r>
            <a:r>
              <a:rPr lang="en-US" sz="1300" dirty="0"/>
              <a:t>) in the center (symmetrical case) or (ii) on the counterion surface (asymmetrical case). In agreement with the previous works, at low electrostatic strengths (λ&lt;1) the polymer chain swells; upon increasing λ it starts to shrink, and eventually forms a dense globular state (λ≥2.5) due to the charge correlation effects At high charge fractions the chains with both small counterions and symmetrical bulky counterions collapsed at large </a:t>
            </a:r>
            <a:r>
              <a:rPr lang="en-US" sz="1300" i="1" dirty="0"/>
              <a:t>electrostatic strengths </a:t>
            </a:r>
            <a:r>
              <a:rPr lang="en-US" sz="1300" dirty="0"/>
              <a:t>. In contrast, the chain with asymmetrical bulky counterions did not collapse at all; instead, it adopted swollen conformations with counterions strongly attached to the chain backbone</a:t>
            </a:r>
            <a:endParaRPr lang="ru-RU" dirty="0"/>
          </a:p>
        </p:txBody>
      </p:sp>
      <p:sp>
        <p:nvSpPr>
          <p:cNvPr id="4" name="Номер слайда 3"/>
          <p:cNvSpPr>
            <a:spLocks noGrp="1"/>
          </p:cNvSpPr>
          <p:nvPr>
            <p:ph type="sldNum" sz="quarter" idx="10"/>
          </p:nvPr>
        </p:nvSpPr>
        <p:spPr/>
        <p:txBody>
          <a:bodyPr/>
          <a:lstStyle/>
          <a:p>
            <a:fld id="{040D28D8-B0C4-4A8F-B9D5-9E9DEEE064B8}" type="slidenum">
              <a:rPr lang="ru-RU" smtClean="0"/>
              <a:pPr/>
              <a:t>34</a:t>
            </a:fld>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sz="1300" dirty="0"/>
              <a:t>In a system with charges it is energetically more favorable for the charges positions on average to be correlated rather than to be completely random. </a:t>
            </a:r>
          </a:p>
          <a:p>
            <a:r>
              <a:rPr lang="en-US" sz="1300" dirty="0"/>
              <a:t>Some of these systems possess very inhomogeneous charge distributions; it is characteristic for polyelectrolyte systems where the average charge concentration might be low, but due to the charges being connected in a polymer chain a local charge concentration can be rather high. So it seems rather important to be able to simulate electrostatic interactions at even the smallest length scale.</a:t>
            </a:r>
            <a:endParaRPr lang="ru-RU" dirty="0"/>
          </a:p>
        </p:txBody>
      </p:sp>
      <p:sp>
        <p:nvSpPr>
          <p:cNvPr id="4" name="Номер слайда 3"/>
          <p:cNvSpPr>
            <a:spLocks noGrp="1"/>
          </p:cNvSpPr>
          <p:nvPr>
            <p:ph type="sldNum" sz="quarter" idx="10"/>
          </p:nvPr>
        </p:nvSpPr>
        <p:spPr/>
        <p:txBody>
          <a:bodyPr/>
          <a:lstStyle/>
          <a:p>
            <a:fld id="{040D28D8-B0C4-4A8F-B9D5-9E9DEEE064B8}" type="slidenum">
              <a:rPr lang="ru-RU" smtClean="0"/>
              <a:pPr/>
              <a:t>35</a:t>
            </a:fld>
            <a:endParaRPr 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smtClean="0"/>
              <a:t>Let me show you what I mean.</a:t>
            </a:r>
            <a:r>
              <a:rPr lang="en-US" baseline="0" dirty="0" smtClean="0"/>
              <a:t> If the charge density is high enough, the charge clouds start to penetrate into each other. While for two charges the drawback is an obvious error in energy, for system like this the effect of charge compensating is completely unclear and may lead to incorrect </a:t>
            </a:r>
            <a:r>
              <a:rPr lang="en-US" baseline="0" dirty="0" err="1" smtClean="0"/>
              <a:t>physice</a:t>
            </a:r>
            <a:endParaRPr lang="ru-RU" dirty="0"/>
          </a:p>
        </p:txBody>
      </p:sp>
      <p:sp>
        <p:nvSpPr>
          <p:cNvPr id="4" name="Номер слайда 3"/>
          <p:cNvSpPr>
            <a:spLocks noGrp="1"/>
          </p:cNvSpPr>
          <p:nvPr>
            <p:ph type="sldNum" sz="quarter" idx="10"/>
          </p:nvPr>
        </p:nvSpPr>
        <p:spPr/>
        <p:txBody>
          <a:bodyPr/>
          <a:lstStyle/>
          <a:p>
            <a:fld id="{040D28D8-B0C4-4A8F-B9D5-9E9DEEE064B8}" type="slidenum">
              <a:rPr lang="ru-RU" smtClean="0"/>
              <a:pPr/>
              <a:t>36</a:t>
            </a:fld>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smtClean="0"/>
              <a:t>And it is possible! If one chooses the </a:t>
            </a:r>
            <a:r>
              <a:rPr lang="en-US" dirty="0" err="1" smtClean="0"/>
              <a:t>electroststic</a:t>
            </a:r>
            <a:r>
              <a:rPr lang="en-US" dirty="0" smtClean="0"/>
              <a:t> force </a:t>
            </a:r>
            <a:r>
              <a:rPr lang="en-US" dirty="0" err="1" smtClean="0"/>
              <a:t>correcty</a:t>
            </a:r>
            <a:r>
              <a:rPr lang="en-US" baseline="0" dirty="0" smtClean="0"/>
              <a:t> one can keep all the advantages of DPD and at the same time study the </a:t>
            </a:r>
            <a:r>
              <a:rPr lang="en-US" baseline="0" dirty="0" err="1" smtClean="0"/>
              <a:t>electostatic</a:t>
            </a:r>
            <a:r>
              <a:rPr lang="en-US" baseline="0" dirty="0" smtClean="0"/>
              <a:t> effects </a:t>
            </a:r>
            <a:r>
              <a:rPr lang="en-US" baseline="0" dirty="0" err="1" smtClean="0"/>
              <a:t>corersctly</a:t>
            </a:r>
            <a:r>
              <a:rPr lang="en-US" baseline="0" dirty="0" smtClean="0"/>
              <a:t>. This slide shows again the dependence of the chain size on the electrostatic strength, but this time in comparison with the molecular dynamics simulation data, where </a:t>
            </a:r>
            <a:r>
              <a:rPr lang="en-US" sz="1300" dirty="0"/>
              <a:t>due to the hard-core nature of the volume interactions in MD, non-smoothed Coulomb potential was used. And we can see a perfect agreement between the MD and DPD data and also there is a green curve showing how the chain behaves if the commonly used </a:t>
            </a:r>
            <a:r>
              <a:rPr lang="en-US" sz="1300" dirty="0" err="1"/>
              <a:t>paramateres</a:t>
            </a:r>
            <a:r>
              <a:rPr lang="en-US" sz="1300" dirty="0"/>
              <a:t> for smoothing are used.</a:t>
            </a:r>
            <a:endParaRPr lang="ru-RU" dirty="0"/>
          </a:p>
        </p:txBody>
      </p:sp>
      <p:sp>
        <p:nvSpPr>
          <p:cNvPr id="4" name="Номер слайда 3"/>
          <p:cNvSpPr>
            <a:spLocks noGrp="1"/>
          </p:cNvSpPr>
          <p:nvPr>
            <p:ph type="sldNum" sz="quarter" idx="10"/>
          </p:nvPr>
        </p:nvSpPr>
        <p:spPr/>
        <p:txBody>
          <a:bodyPr/>
          <a:lstStyle/>
          <a:p>
            <a:fld id="{040D28D8-B0C4-4A8F-B9D5-9E9DEEE064B8}" type="slidenum">
              <a:rPr lang="ru-RU" smtClean="0"/>
              <a:pPr/>
              <a:t>37</a:t>
            </a:fld>
            <a:endParaRPr 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smtClean="0"/>
              <a:t>In short, </a:t>
            </a:r>
            <a:r>
              <a:rPr lang="en-US" dirty="0" err="1" smtClean="0"/>
              <a:t>polyionic</a:t>
            </a:r>
            <a:r>
              <a:rPr lang="en-US" dirty="0" smtClean="0"/>
              <a:t> liquids are a special type of </a:t>
            </a:r>
            <a:r>
              <a:rPr lang="en-US" dirty="0" err="1" smtClean="0"/>
              <a:t>polyelectrolytes</a:t>
            </a:r>
            <a:r>
              <a:rPr lang="en-US" dirty="0" smtClean="0"/>
              <a:t> which carry an IL species in each of the repeating units[3]. Such architecture allows one to combine the advantages of polymers and ionic liquids in one material. For instance, the “classical” polymer electrolytes could not play the role of solid ion conductors: due to the extensive ion-pairing only materials with very low bulk conductivity are usually obtained in absence of a polar solvent. A good example of such behavior is a well-known material </a:t>
            </a:r>
            <a:r>
              <a:rPr lang="en-US" dirty="0" err="1" smtClean="0"/>
              <a:t>Nafion</a:t>
            </a:r>
            <a:r>
              <a:rPr lang="en-US" dirty="0" smtClean="0"/>
              <a:t>, which conducts only swollen in a significant amount of water. This problem is not present for poly (ionic liquids), as they demonstrate a very high ionic conductivity in the “dry” state (without solvent), which significantly improves the mechanical properties of such conducting materials.</a:t>
            </a:r>
            <a:endParaRPr lang="ru-RU" dirty="0"/>
          </a:p>
        </p:txBody>
      </p:sp>
      <p:sp>
        <p:nvSpPr>
          <p:cNvPr id="4" name="Номер слайда 3"/>
          <p:cNvSpPr>
            <a:spLocks noGrp="1"/>
          </p:cNvSpPr>
          <p:nvPr>
            <p:ph type="sldNum" sz="quarter" idx="10"/>
          </p:nvPr>
        </p:nvSpPr>
        <p:spPr/>
        <p:txBody>
          <a:bodyPr/>
          <a:lstStyle/>
          <a:p>
            <a:fld id="{040D28D8-B0C4-4A8F-B9D5-9E9DEEE064B8}" type="slidenum">
              <a:rPr lang="ru-RU" smtClean="0"/>
              <a:pPr/>
              <a:t>38</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defTabSz="990752">
              <a:defRPr/>
            </a:pPr>
            <a:r>
              <a:rPr lang="en-US" baseline="0" dirty="0" smtClean="0"/>
              <a:t>time and space scales in molecular modeling. All simulation methods and techniques could be divided into several groups according to available time and space scales. And as you can see there are so many methods that one must always keep in mind what kind of effects </a:t>
            </a:r>
            <a:r>
              <a:rPr lang="en-US" baseline="0" dirty="0" err="1" smtClean="0"/>
              <a:t>onw</a:t>
            </a:r>
            <a:r>
              <a:rPr lang="en-US" baseline="0" dirty="0" smtClean="0"/>
              <a:t> wants to study. This is actually rather crucial because theoretically any effect can be captured by QM simulations… but it’s just technically impossible to have a system of a relevant size and study the system behavior for a reasonable time. Since polymers are large molecules a lot of interesting action in polymer systems happens on rather large time and length scales we are interested in the methods that can capture them. Such methods can be called coarse-grained methods and DPD is one of them.</a:t>
            </a:r>
            <a:endParaRPr lang="ru-RU" dirty="0" smtClean="0"/>
          </a:p>
          <a:p>
            <a:endParaRPr lang="ru-RU" dirty="0"/>
          </a:p>
        </p:txBody>
      </p:sp>
      <p:sp>
        <p:nvSpPr>
          <p:cNvPr id="4" name="Номер слайда 3"/>
          <p:cNvSpPr>
            <a:spLocks noGrp="1"/>
          </p:cNvSpPr>
          <p:nvPr>
            <p:ph type="sldNum" sz="quarter" idx="10"/>
          </p:nvPr>
        </p:nvSpPr>
        <p:spPr/>
        <p:txBody>
          <a:bodyPr/>
          <a:lstStyle/>
          <a:p>
            <a:fld id="{6D908883-B16B-45EF-BF19-F7034A51D929}" type="slidenum">
              <a:rPr lang="ru-RU" smtClean="0"/>
              <a:t>5</a:t>
            </a:fld>
            <a:endParaRPr lang="ru-R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sz="1300" dirty="0"/>
              <a:t>Moreover, there are a lot of types of anions and </a:t>
            </a:r>
            <a:r>
              <a:rPr lang="en-US" sz="1300" dirty="0" err="1"/>
              <a:t>cations</a:t>
            </a:r>
            <a:r>
              <a:rPr lang="en-US" sz="1300" dirty="0"/>
              <a:t> which can be used, and the resulting polymer material can conduct either </a:t>
            </a:r>
            <a:r>
              <a:rPr lang="en-US" sz="1300" dirty="0" err="1"/>
              <a:t>cations</a:t>
            </a:r>
            <a:r>
              <a:rPr lang="en-US" sz="1300" dirty="0"/>
              <a:t> or anions depending on which ion is linked to the polymer. This picture shows only a small fraction of systems with cross-linked </a:t>
            </a:r>
            <a:r>
              <a:rPr lang="en-US" sz="1300" dirty="0" err="1"/>
              <a:t>cations</a:t>
            </a:r>
            <a:r>
              <a:rPr lang="en-US" sz="1300" dirty="0"/>
              <a:t> available now. All these circumstances allow one to finely tune the properties of the system.</a:t>
            </a:r>
            <a:endParaRPr lang="ru-RU" dirty="0"/>
          </a:p>
        </p:txBody>
      </p:sp>
      <p:sp>
        <p:nvSpPr>
          <p:cNvPr id="4" name="Номер слайда 3"/>
          <p:cNvSpPr>
            <a:spLocks noGrp="1"/>
          </p:cNvSpPr>
          <p:nvPr>
            <p:ph type="sldNum" sz="quarter" idx="10"/>
          </p:nvPr>
        </p:nvSpPr>
        <p:spPr/>
        <p:txBody>
          <a:bodyPr/>
          <a:lstStyle/>
          <a:p>
            <a:fld id="{040D28D8-B0C4-4A8F-B9D5-9E9DEEE064B8}" type="slidenum">
              <a:rPr lang="ru-RU" smtClean="0"/>
              <a:pPr/>
              <a:t>39</a:t>
            </a:fld>
            <a:endParaRPr lang="ru-R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smtClean="0"/>
              <a:t>But all those functions have a parameter </a:t>
            </a:r>
            <a:r>
              <a:rPr lang="en-US" dirty="0" err="1" smtClean="0"/>
              <a:t>discribing</a:t>
            </a:r>
            <a:r>
              <a:rPr lang="en-US" baseline="0" dirty="0" smtClean="0"/>
              <a:t> how wide the distribution is. That parameter is </a:t>
            </a:r>
            <a:r>
              <a:rPr lang="en-US" baseline="0" dirty="0" err="1" smtClean="0"/>
              <a:t>usially</a:t>
            </a:r>
            <a:r>
              <a:rPr lang="en-US" baseline="0" dirty="0" smtClean="0"/>
              <a:t> considered as a “technical”. Is this completely true? Which rises a question: how to choose the smearing size? What should one take in mind? Well, there is a very huge advantage of using large smearing radii. But, as it always happens, there is a disadvantage as well</a:t>
            </a:r>
            <a:endParaRPr lang="ru-RU" dirty="0"/>
          </a:p>
        </p:txBody>
      </p:sp>
      <p:sp>
        <p:nvSpPr>
          <p:cNvPr id="4" name="Номер слайда 3"/>
          <p:cNvSpPr>
            <a:spLocks noGrp="1"/>
          </p:cNvSpPr>
          <p:nvPr>
            <p:ph type="sldNum" sz="quarter" idx="10"/>
          </p:nvPr>
        </p:nvSpPr>
        <p:spPr/>
        <p:txBody>
          <a:bodyPr/>
          <a:lstStyle/>
          <a:p>
            <a:fld id="{040D28D8-B0C4-4A8F-B9D5-9E9DEEE064B8}" type="slidenum">
              <a:rPr lang="ru-RU" smtClean="0"/>
              <a:pPr/>
              <a:t>40</a:t>
            </a:fld>
            <a:endParaRPr lang="ru-R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040D28D8-B0C4-4A8F-B9D5-9E9DEEE064B8}" type="slidenum">
              <a:rPr lang="ru-RU" smtClean="0"/>
              <a:pPr/>
              <a:t>41</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smtClean="0"/>
              <a:t>Let’s move to dissipative particle </a:t>
            </a:r>
            <a:r>
              <a:rPr lang="en-US" dirty="0" err="1" smtClean="0"/>
              <a:t>dymanics</a:t>
            </a:r>
            <a:r>
              <a:rPr lang="en-US" dirty="0" smtClean="0"/>
              <a:t>.</a:t>
            </a:r>
            <a:r>
              <a:rPr lang="en-US" baseline="0" dirty="0" smtClean="0"/>
              <a:t> It’s a coarse-grained version of molecular dynamics.</a:t>
            </a:r>
            <a:r>
              <a:rPr lang="en-US" dirty="0" smtClean="0"/>
              <a:t> This tech- </a:t>
            </a:r>
            <a:r>
              <a:rPr lang="en-US" dirty="0" err="1" smtClean="0"/>
              <a:t>nique</a:t>
            </a:r>
            <a:r>
              <a:rPr lang="en-US" dirty="0" smtClean="0"/>
              <a:t> is based on the simulation of soft spheres, whose mo- </a:t>
            </a:r>
            <a:r>
              <a:rPr lang="en-US" dirty="0" err="1" smtClean="0"/>
              <a:t>tion</a:t>
            </a:r>
            <a:r>
              <a:rPr lang="en-US" dirty="0" smtClean="0"/>
              <a:t> is governed by certain collision rules. all particles interact by three forces.</a:t>
            </a:r>
            <a:r>
              <a:rPr lang="en-US" baseline="0" dirty="0" smtClean="0"/>
              <a:t> It was shown that the dissipative force and the random force have to satisfy a certain relation in order that the system has the statistical mechanics corresponding to the canonical en- </a:t>
            </a:r>
            <a:r>
              <a:rPr lang="en-US" baseline="0" dirty="0" err="1" smtClean="0"/>
              <a:t>semble</a:t>
            </a:r>
            <a:r>
              <a:rPr lang="en-US" baseline="0" dirty="0" smtClean="0"/>
              <a:t> with a temperature related to the relative amplitudes of the random and dissipative interactions. </a:t>
            </a:r>
            <a:endParaRPr lang="ru-RU" baseline="0" dirty="0" smtClean="0"/>
          </a:p>
          <a:p>
            <a:pPr defTabSz="990752">
              <a:defRPr/>
            </a:pPr>
            <a:r>
              <a:rPr lang="en-US" baseline="0" dirty="0" smtClean="0"/>
              <a:t>As compared to usual molecular dynamics simulations, for example with </a:t>
            </a:r>
            <a:r>
              <a:rPr lang="en-US" baseline="0" dirty="0" err="1" smtClean="0"/>
              <a:t>Lennard</a:t>
            </a:r>
            <a:r>
              <a:rPr lang="en-US" baseline="0" dirty="0" smtClean="0"/>
              <a:t>-Jones atoms, the major advantage of the DPD method is its soft interaction potential FC. Such a soft force can be considered as a mean effective force arising from averaging the interactions between the groups which </a:t>
            </a:r>
            <a:r>
              <a:rPr lang="en-US" baseline="0" dirty="0" err="1" smtClean="0"/>
              <a:t>compise</a:t>
            </a:r>
            <a:r>
              <a:rPr lang="en-US" baseline="0" dirty="0" smtClean="0"/>
              <a:t> each beads over time and orientations.  Soft potential allows for a much larger </a:t>
            </a:r>
            <a:r>
              <a:rPr lang="en-US" baseline="0" dirty="0" err="1" smtClean="0"/>
              <a:t>timestep</a:t>
            </a:r>
            <a:r>
              <a:rPr lang="en-US" baseline="0" dirty="0" smtClean="0"/>
              <a:t> than is commonly used in usual MD simulations because the force does not diverge at any distance.</a:t>
            </a:r>
          </a:p>
          <a:p>
            <a:endParaRPr lang="ru-RU" dirty="0"/>
          </a:p>
        </p:txBody>
      </p:sp>
      <p:sp>
        <p:nvSpPr>
          <p:cNvPr id="4" name="Номер слайда 3"/>
          <p:cNvSpPr>
            <a:spLocks noGrp="1"/>
          </p:cNvSpPr>
          <p:nvPr>
            <p:ph type="sldNum" sz="quarter" idx="10"/>
          </p:nvPr>
        </p:nvSpPr>
        <p:spPr/>
        <p:txBody>
          <a:bodyPr/>
          <a:lstStyle/>
          <a:p>
            <a:fld id="{AD7B3676-935C-492D-90D2-5CB353CCB6CA}" type="slidenum">
              <a:rPr lang="ru-RU" smtClean="0"/>
              <a:pPr/>
              <a:t>8</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249363" y="1279525"/>
            <a:ext cx="4605337" cy="34544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75FAF59F-2EBF-4587-BEEA-D75F97BBD359}" type="slidenum">
              <a:rPr lang="ru-RU" smtClean="0"/>
              <a:pPr>
                <a:defRPr/>
              </a:pPr>
              <a:t>9</a:t>
            </a:fld>
            <a:endParaRPr lang="ru-RU"/>
          </a:p>
        </p:txBody>
      </p:sp>
    </p:spTree>
    <p:extLst>
      <p:ext uri="{BB962C8B-B14F-4D97-AF65-F5344CB8AC3E}">
        <p14:creationId xmlns:p14="http://schemas.microsoft.com/office/powerpoint/2010/main" val="813385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6D908883-B16B-45EF-BF19-F7034A51D929}" type="slidenum">
              <a:rPr lang="ru-RU" smtClean="0"/>
              <a:t>19</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6D908883-B16B-45EF-BF19-F7034A51D929}" type="slidenum">
              <a:rPr lang="ru-RU" smtClean="0"/>
              <a:t>20</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err="1" smtClean="0"/>
              <a:t>Whu</a:t>
            </a:r>
            <a:r>
              <a:rPr lang="en-US" baseline="0" dirty="0" smtClean="0"/>
              <a:t> did I talk about PIL? Obviously, we can take block copolymers out of PIL, for example, </a:t>
            </a:r>
            <a:r>
              <a:rPr lang="en-US" baseline="0" dirty="0" err="1" smtClean="0"/>
              <a:t>diblock</a:t>
            </a:r>
            <a:r>
              <a:rPr lang="en-US" baseline="0" dirty="0" smtClean="0"/>
              <a:t>, one block is PIL, another not. Block copolymers are known for </a:t>
            </a:r>
            <a:r>
              <a:rPr lang="ru-RU" dirty="0" smtClean="0"/>
              <a:t> </a:t>
            </a:r>
            <a:r>
              <a:rPr lang="en-US" dirty="0" smtClean="0"/>
              <a:t>Another very</a:t>
            </a:r>
            <a:r>
              <a:rPr lang="en-US" baseline="0" dirty="0" smtClean="0"/>
              <a:t> popular topic to be studied using DPD is microphase separation in copolymers. In short, if you have a </a:t>
            </a:r>
            <a:r>
              <a:rPr lang="en-US" baseline="0" dirty="0" err="1" smtClean="0"/>
              <a:t>copolmer</a:t>
            </a:r>
            <a:r>
              <a:rPr lang="en-US" baseline="0" dirty="0" smtClean="0"/>
              <a:t> with chemically incompatible blocks because of the chain connectivity , in a melt it would not be able to form two big </a:t>
            </a:r>
            <a:r>
              <a:rPr lang="en-US" baseline="0" dirty="0" err="1" smtClean="0"/>
              <a:t>macrophases</a:t>
            </a:r>
            <a:r>
              <a:rPr lang="en-US" baseline="0" dirty="0" smtClean="0"/>
              <a:t> as a mixture of </a:t>
            </a:r>
            <a:r>
              <a:rPr lang="en-US" baseline="0" dirty="0" err="1" smtClean="0"/>
              <a:t>homopolymers</a:t>
            </a:r>
            <a:r>
              <a:rPr lang="en-US" baseline="0" dirty="0" smtClean="0"/>
              <a:t> would do but rather will split into </a:t>
            </a:r>
            <a:r>
              <a:rPr lang="en-US" baseline="0" dirty="0" err="1" smtClean="0"/>
              <a:t>microphases</a:t>
            </a:r>
            <a:r>
              <a:rPr lang="en-US" baseline="0" dirty="0" smtClean="0"/>
              <a:t> of different morphology depending on the chain architecture.</a:t>
            </a:r>
            <a:r>
              <a:rPr lang="ru-RU" baseline="0" dirty="0" smtClean="0"/>
              <a:t> </a:t>
            </a:r>
            <a:r>
              <a:rPr lang="en-US" baseline="0" dirty="0" smtClean="0"/>
              <a:t>The classical ones are … </a:t>
            </a:r>
            <a:r>
              <a:rPr lang="en-US" sz="1300" dirty="0"/>
              <a:t>Microphase separated </a:t>
            </a:r>
            <a:r>
              <a:rPr lang="en-US" sz="1300" dirty="0" err="1"/>
              <a:t>nanostructured</a:t>
            </a:r>
            <a:r>
              <a:rPr lang="en-US" sz="1300" dirty="0"/>
              <a:t> systems have a number advantages compared to homogeneous ones: different phases can have different properties, for instance, one can make the material mechanically stable and tough, while the other can have good ion conductivity</a:t>
            </a:r>
            <a:endParaRPr lang="ru-RU" dirty="0"/>
          </a:p>
        </p:txBody>
      </p:sp>
      <p:sp>
        <p:nvSpPr>
          <p:cNvPr id="4" name="Номер слайда 3"/>
          <p:cNvSpPr>
            <a:spLocks noGrp="1"/>
          </p:cNvSpPr>
          <p:nvPr>
            <p:ph type="sldNum" sz="quarter" idx="10"/>
          </p:nvPr>
        </p:nvSpPr>
        <p:spPr/>
        <p:txBody>
          <a:bodyPr/>
          <a:lstStyle/>
          <a:p>
            <a:fld id="{040D28D8-B0C4-4A8F-B9D5-9E9DEEE064B8}" type="slidenum">
              <a:rPr lang="ru-RU" smtClean="0"/>
              <a:pPr/>
              <a:t>21</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smtClean="0"/>
              <a:t>Again the effect</a:t>
            </a:r>
            <a:r>
              <a:rPr lang="en-US" baseline="0" dirty="0" smtClean="0"/>
              <a:t> can be studied in dynamics: here you can see a video of how a lamellar </a:t>
            </a:r>
            <a:r>
              <a:rPr lang="en-US" baseline="0" dirty="0" err="1" smtClean="0"/>
              <a:t>strucutre</a:t>
            </a:r>
            <a:r>
              <a:rPr lang="en-US" baseline="0" dirty="0" smtClean="0"/>
              <a:t> is formed. You can see how the domains merge to form one gigantic one.</a:t>
            </a:r>
            <a:endParaRPr lang="ru-RU" dirty="0"/>
          </a:p>
        </p:txBody>
      </p:sp>
      <p:sp>
        <p:nvSpPr>
          <p:cNvPr id="4" name="Номер слайда 3"/>
          <p:cNvSpPr>
            <a:spLocks noGrp="1"/>
          </p:cNvSpPr>
          <p:nvPr>
            <p:ph type="sldNum" sz="quarter" idx="10"/>
          </p:nvPr>
        </p:nvSpPr>
        <p:spPr/>
        <p:txBody>
          <a:bodyPr/>
          <a:lstStyle/>
          <a:p>
            <a:fld id="{040D28D8-B0C4-4A8F-B9D5-9E9DEEE064B8}" type="slidenum">
              <a:rPr lang="ru-RU" smtClean="0"/>
              <a:pPr/>
              <a:t>22</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smtClean="0"/>
              <a:t>Let’s get back to </a:t>
            </a:r>
            <a:r>
              <a:rPr lang="en-US" dirty="0" err="1" smtClean="0"/>
              <a:t>pils</a:t>
            </a:r>
            <a:r>
              <a:rPr lang="en-US" dirty="0" smtClean="0"/>
              <a:t>.</a:t>
            </a:r>
            <a:r>
              <a:rPr lang="en-US" baseline="0" dirty="0" smtClean="0"/>
              <a:t> If we consider a </a:t>
            </a:r>
            <a:r>
              <a:rPr lang="en-US" baseline="0" dirty="0" err="1" smtClean="0"/>
              <a:t>diblock</a:t>
            </a:r>
            <a:r>
              <a:rPr lang="en-US" baseline="0" dirty="0" smtClean="0"/>
              <a:t>-copolymer with one block made of </a:t>
            </a:r>
            <a:r>
              <a:rPr lang="en-US" baseline="0" dirty="0" err="1" smtClean="0"/>
              <a:t>pil</a:t>
            </a:r>
            <a:r>
              <a:rPr lang="en-US" baseline="0" dirty="0" smtClean="0"/>
              <a:t>, due to the aforementioned charge correlation attraction such blocks will attract. This seems like an additional </a:t>
            </a:r>
            <a:r>
              <a:rPr lang="en-US" baseline="0" dirty="0" err="1" smtClean="0"/>
              <a:t>froce</a:t>
            </a:r>
            <a:r>
              <a:rPr lang="en-US" baseline="0" dirty="0" smtClean="0"/>
              <a:t> which leads to the microphase separation</a:t>
            </a:r>
            <a:endParaRPr lang="ru-RU" dirty="0"/>
          </a:p>
        </p:txBody>
      </p:sp>
      <p:sp>
        <p:nvSpPr>
          <p:cNvPr id="4" name="Номер слайда 3"/>
          <p:cNvSpPr>
            <a:spLocks noGrp="1"/>
          </p:cNvSpPr>
          <p:nvPr>
            <p:ph type="sldNum" sz="quarter" idx="10"/>
          </p:nvPr>
        </p:nvSpPr>
        <p:spPr/>
        <p:txBody>
          <a:bodyPr/>
          <a:lstStyle/>
          <a:p>
            <a:fld id="{040D28D8-B0C4-4A8F-B9D5-9E9DEEE064B8}" type="slidenum">
              <a:rPr lang="ru-RU" smtClean="0"/>
              <a:pPr/>
              <a:t>23</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06.11.2018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06.11.2018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06.11.2018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06.11.2018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06.11.2018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06.11.2018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06.11.2018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06.11.2018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06.11.2018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06.11.2018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06.11.2018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06.11.2018</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wmf"/><Relationship Id="rId1" Type="http://schemas.openxmlformats.org/officeDocument/2006/relationships/slideLayout" Target="../slideLayouts/slideLayout7.xml"/><Relationship Id="rId5" Type="http://schemas.openxmlformats.org/officeDocument/2006/relationships/image" Target="../media/image30.emf"/><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7.xml"/><Relationship Id="rId4" Type="http://schemas.openxmlformats.org/officeDocument/2006/relationships/image" Target="../media/image36.emf"/></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45.gif"/><Relationship Id="rId5" Type="http://schemas.openxmlformats.org/officeDocument/2006/relationships/image" Target="../media/image43.emf"/><Relationship Id="rId4" Type="http://schemas.openxmlformats.org/officeDocument/2006/relationships/oleObject" Target="../embeddings/oleObject3.bin"/></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image" Target="../media/image49.wmf"/><Relationship Id="rId3" Type="http://schemas.openxmlformats.org/officeDocument/2006/relationships/oleObject" Target="../embeddings/oleObject4.bin"/><Relationship Id="rId7" Type="http://schemas.openxmlformats.org/officeDocument/2006/relationships/image" Target="../media/image10.png"/><Relationship Id="rId12"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1.bin"/><Relationship Id="rId11" Type="http://schemas.openxmlformats.org/officeDocument/2006/relationships/image" Target="../media/image48.png"/><Relationship Id="rId5" Type="http://schemas.openxmlformats.org/officeDocument/2006/relationships/image" Target="../media/image14.png"/><Relationship Id="rId10" Type="http://schemas.openxmlformats.org/officeDocument/2006/relationships/oleObject" Target="../embeddings/oleObject6.bin"/><Relationship Id="rId4" Type="http://schemas.openxmlformats.org/officeDocument/2006/relationships/image" Target="../media/image46.wmf"/><Relationship Id="rId9"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1.em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53.png"/><Relationship Id="rId5" Type="http://schemas.openxmlformats.org/officeDocument/2006/relationships/image" Target="../media/image52.wmf"/><Relationship Id="rId4" Type="http://schemas.openxmlformats.org/officeDocument/2006/relationships/oleObject" Target="../embeddings/oleObject8.bin"/></Relationships>
</file>

<file path=ppt/slides/_rels/slide21.x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61.png"/><Relationship Id="rId4" Type="http://schemas.openxmlformats.org/officeDocument/2006/relationships/notesSlide" Target="../notesSlides/notesSlide8.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64.wmf"/><Relationship Id="rId4" Type="http://schemas.openxmlformats.org/officeDocument/2006/relationships/oleObject" Target="../embeddings/oleObject9.bin"/></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66.emf"/><Relationship Id="rId5" Type="http://schemas.openxmlformats.org/officeDocument/2006/relationships/oleObject" Target="../embeddings/oleObject11.bin"/><Relationship Id="rId4" Type="http://schemas.openxmlformats.org/officeDocument/2006/relationships/image" Target="../media/image65.wmf"/></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oleObject" Target="../embeddings/oleObject12.bin"/><Relationship Id="rId7" Type="http://schemas.openxmlformats.org/officeDocument/2006/relationships/image" Target="../media/image70.png"/><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68.wmf"/><Relationship Id="rId5" Type="http://schemas.openxmlformats.org/officeDocument/2006/relationships/oleObject" Target="../embeddings/oleObject13.bin"/><Relationship Id="rId4" Type="http://schemas.openxmlformats.org/officeDocument/2006/relationships/image" Target="../media/image67.wmf"/><Relationship Id="rId9" Type="http://schemas.openxmlformats.org/officeDocument/2006/relationships/image" Target="../media/image69.wm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71.wmf"/><Relationship Id="rId5" Type="http://schemas.openxmlformats.org/officeDocument/2006/relationships/oleObject" Target="../embeddings/oleObject15.bin"/><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75.emf"/></Relationships>
</file>

<file path=ppt/slides/_rels/slide31.xml.rels><?xml version="1.0" encoding="UTF-8" standalone="yes"?>
<Relationships xmlns="http://schemas.openxmlformats.org/package/2006/relationships"><Relationship Id="rId8" Type="http://schemas.openxmlformats.org/officeDocument/2006/relationships/image" Target="../media/image76.wmf"/><Relationship Id="rId13" Type="http://schemas.openxmlformats.org/officeDocument/2006/relationships/oleObject" Target="../embeddings/oleObject19.bin"/><Relationship Id="rId3" Type="http://schemas.openxmlformats.org/officeDocument/2006/relationships/notesSlide" Target="../notesSlides/notesSlide12.xml"/><Relationship Id="rId7" Type="http://schemas.openxmlformats.org/officeDocument/2006/relationships/oleObject" Target="../embeddings/oleObject16.bin"/><Relationship Id="rId12" Type="http://schemas.openxmlformats.org/officeDocument/2006/relationships/image" Target="../media/image78.wmf"/><Relationship Id="rId2" Type="http://schemas.openxmlformats.org/officeDocument/2006/relationships/slideLayout" Target="../slideLayouts/slideLayout2.xml"/><Relationship Id="rId16" Type="http://schemas.openxmlformats.org/officeDocument/2006/relationships/image" Target="../media/image82.wmf"/><Relationship Id="rId1" Type="http://schemas.openxmlformats.org/officeDocument/2006/relationships/vmlDrawing" Target="../drawings/vmlDrawing10.vml"/><Relationship Id="rId6" Type="http://schemas.openxmlformats.org/officeDocument/2006/relationships/image" Target="../media/image16.wmf"/><Relationship Id="rId11" Type="http://schemas.openxmlformats.org/officeDocument/2006/relationships/oleObject" Target="../embeddings/oleObject18.bin"/><Relationship Id="rId5" Type="http://schemas.openxmlformats.org/officeDocument/2006/relationships/oleObject" Target="../embeddings/oleObject2.bin"/><Relationship Id="rId15" Type="http://schemas.openxmlformats.org/officeDocument/2006/relationships/image" Target="../media/image81.jpeg"/><Relationship Id="rId10" Type="http://schemas.openxmlformats.org/officeDocument/2006/relationships/image" Target="../media/image77.wmf"/><Relationship Id="rId4" Type="http://schemas.openxmlformats.org/officeDocument/2006/relationships/image" Target="../media/image80.png"/><Relationship Id="rId9" Type="http://schemas.openxmlformats.org/officeDocument/2006/relationships/oleObject" Target="../embeddings/oleObject17.bin"/><Relationship Id="rId14" Type="http://schemas.openxmlformats.org/officeDocument/2006/relationships/image" Target="../media/image79.wm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16.wmf"/><Relationship Id="rId5" Type="http://schemas.openxmlformats.org/officeDocument/2006/relationships/oleObject" Target="../embeddings/oleObject2.bin"/><Relationship Id="rId4" Type="http://schemas.openxmlformats.org/officeDocument/2006/relationships/image" Target="../media/image83.tif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84.wmf"/><Relationship Id="rId5" Type="http://schemas.openxmlformats.org/officeDocument/2006/relationships/oleObject" Target="../embeddings/oleObject20.bin"/><Relationship Id="rId4" Type="http://schemas.openxmlformats.org/officeDocument/2006/relationships/image" Target="../media/image85.png"/></Relationships>
</file>

<file path=ppt/slides/_rels/slide34.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7.tif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91.wmf"/><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oleObject" Target="../embeddings/oleObject22.bin"/><Relationship Id="rId5" Type="http://schemas.openxmlformats.org/officeDocument/2006/relationships/image" Target="../media/image90.wmf"/><Relationship Id="rId4" Type="http://schemas.openxmlformats.org/officeDocument/2006/relationships/oleObject" Target="../embeddings/oleObject21.bin"/></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7.jpeg"/><Relationship Id="rId7" Type="http://schemas.openxmlformats.org/officeDocument/2006/relationships/image" Target="../media/image16.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97741" y="1802250"/>
            <a:ext cx="8802537" cy="1790700"/>
          </a:xfrm>
        </p:spPr>
        <p:txBody>
          <a:bodyPr>
            <a:noAutofit/>
          </a:bodyPr>
          <a:lstStyle/>
          <a:p>
            <a:r>
              <a:rPr lang="en-US" sz="3200" i="1" dirty="0"/>
              <a:t>In </a:t>
            </a:r>
            <a:r>
              <a:rPr lang="en-US" sz="3200" i="1" dirty="0" err="1"/>
              <a:t>silico</a:t>
            </a:r>
            <a:r>
              <a:rPr lang="en-US" sz="3200" i="1" dirty="0"/>
              <a:t> </a:t>
            </a:r>
            <a:r>
              <a:rPr lang="en-US" sz="3200" dirty="0" smtClean="0"/>
              <a:t>polymer science</a:t>
            </a:r>
            <a:r>
              <a:rPr lang="ru-RU" sz="3200" dirty="0"/>
              <a:t/>
            </a:r>
            <a:br>
              <a:rPr lang="ru-RU" sz="3200" dirty="0"/>
            </a:br>
            <a:r>
              <a:rPr lang="en-US" sz="1600" dirty="0" smtClean="0"/>
              <a:t/>
            </a:r>
            <a:br>
              <a:rPr lang="en-US" sz="1600" dirty="0" smtClean="0"/>
            </a:br>
            <a:r>
              <a:rPr lang="ru-RU" sz="3200" dirty="0" err="1">
                <a:solidFill>
                  <a:srgbClr val="FF0000"/>
                </a:solidFill>
                <a:latin typeface="Arial Narrow" panose="020B0606020202030204" pitchFamily="34" charset="0"/>
              </a:rPr>
              <a:t>Мезоскопическое</a:t>
            </a:r>
            <a:r>
              <a:rPr lang="ru-RU" sz="3200" dirty="0">
                <a:solidFill>
                  <a:srgbClr val="FF0000"/>
                </a:solidFill>
                <a:latin typeface="Arial Narrow" panose="020B0606020202030204" pitchFamily="34" charset="0"/>
              </a:rPr>
              <a:t> моделирование полимерных систем: от биологии до </a:t>
            </a:r>
            <a:r>
              <a:rPr lang="ru-RU" sz="3200" dirty="0" smtClean="0">
                <a:solidFill>
                  <a:srgbClr val="FF0000"/>
                </a:solidFill>
                <a:latin typeface="Arial Narrow" panose="020B0606020202030204" pitchFamily="34" charset="0"/>
              </a:rPr>
              <a:t>материаловедения</a:t>
            </a:r>
            <a:endParaRPr lang="ru-RU" sz="3200" dirty="0">
              <a:solidFill>
                <a:srgbClr val="FF0000"/>
              </a:solidFill>
              <a:latin typeface="Arial Narrow" panose="020B0606020202030204" pitchFamily="34" charset="0"/>
            </a:endParaRPr>
          </a:p>
        </p:txBody>
      </p:sp>
      <p:sp>
        <p:nvSpPr>
          <p:cNvPr id="3" name="Подзаголовок 2"/>
          <p:cNvSpPr>
            <a:spLocks noGrp="1"/>
          </p:cNvSpPr>
          <p:nvPr>
            <p:ph type="subTitle" idx="1"/>
          </p:nvPr>
        </p:nvSpPr>
        <p:spPr>
          <a:xfrm>
            <a:off x="1143000" y="3645024"/>
            <a:ext cx="6858000" cy="1241822"/>
          </a:xfrm>
        </p:spPr>
        <p:txBody>
          <a:bodyPr>
            <a:noAutofit/>
          </a:bodyPr>
          <a:lstStyle/>
          <a:p>
            <a:r>
              <a:rPr lang="ru-RU" sz="1800" i="1" dirty="0" smtClean="0">
                <a:solidFill>
                  <a:schemeClr val="tx2"/>
                </a:solidFill>
              </a:rPr>
              <a:t>Алексей Гаврилов</a:t>
            </a:r>
            <a:r>
              <a:rPr lang="en-US" sz="1800" i="1" dirty="0" smtClean="0">
                <a:solidFill>
                  <a:schemeClr val="tx2"/>
                </a:solidFill>
              </a:rPr>
              <a:t> </a:t>
            </a:r>
            <a:r>
              <a:rPr lang="en-US" sz="1800" i="1" dirty="0">
                <a:solidFill>
                  <a:schemeClr val="tx2"/>
                </a:solidFill>
              </a:rPr>
              <a:t>(aka </a:t>
            </a:r>
            <a:r>
              <a:rPr lang="en-US" sz="1800" i="1" dirty="0" err="1" smtClean="0">
                <a:solidFill>
                  <a:schemeClr val="tx2"/>
                </a:solidFill>
              </a:rPr>
              <a:t>gavrilov@lomonosov</a:t>
            </a:r>
            <a:r>
              <a:rPr lang="en-US" sz="1800" i="1" dirty="0">
                <a:solidFill>
                  <a:schemeClr val="tx2"/>
                </a:solidFill>
              </a:rPr>
              <a:t>) </a:t>
            </a:r>
            <a:endParaRPr lang="en-US" sz="1800" i="1" dirty="0" smtClean="0">
              <a:solidFill>
                <a:schemeClr val="tx2"/>
              </a:solidFill>
            </a:endParaRPr>
          </a:p>
          <a:p>
            <a:r>
              <a:rPr lang="ru-RU" sz="1800" i="1" dirty="0" smtClean="0">
                <a:solidFill>
                  <a:schemeClr val="tx2"/>
                </a:solidFill>
              </a:rPr>
              <a:t>Владимир Рудяк</a:t>
            </a:r>
            <a:r>
              <a:rPr lang="en-US" sz="1800" i="1" dirty="0" smtClean="0">
                <a:solidFill>
                  <a:schemeClr val="tx2"/>
                </a:solidFill>
              </a:rPr>
              <a:t> </a:t>
            </a:r>
            <a:r>
              <a:rPr lang="en-US" sz="1800" i="1" dirty="0">
                <a:solidFill>
                  <a:schemeClr val="tx2"/>
                </a:solidFill>
              </a:rPr>
              <a:t>(aka </a:t>
            </a:r>
            <a:r>
              <a:rPr lang="en-US" sz="1800" i="1" dirty="0" err="1" smtClean="0">
                <a:solidFill>
                  <a:schemeClr val="tx2"/>
                </a:solidFill>
              </a:rPr>
              <a:t>vurdizm@lomonosov</a:t>
            </a:r>
            <a:r>
              <a:rPr lang="en-US" sz="1800" i="1" dirty="0">
                <a:solidFill>
                  <a:schemeClr val="tx2"/>
                </a:solidFill>
              </a:rPr>
              <a:t>) </a:t>
            </a:r>
            <a:endParaRPr lang="en-US" sz="1800" i="1" dirty="0" smtClean="0">
              <a:solidFill>
                <a:schemeClr val="tx2"/>
              </a:solidFill>
            </a:endParaRPr>
          </a:p>
          <a:p>
            <a:r>
              <a:rPr lang="ru-RU" sz="1800" i="1" dirty="0" smtClean="0">
                <a:solidFill>
                  <a:schemeClr val="tx2"/>
                </a:solidFill>
              </a:rPr>
              <a:t>Александр </a:t>
            </a:r>
            <a:r>
              <a:rPr lang="ru-RU" sz="1800" i="1" dirty="0" err="1" smtClean="0">
                <a:solidFill>
                  <a:schemeClr val="tx2"/>
                </a:solidFill>
              </a:rPr>
              <a:t>Чертович</a:t>
            </a:r>
            <a:r>
              <a:rPr lang="en-US" sz="1800" i="1" dirty="0" smtClean="0">
                <a:solidFill>
                  <a:schemeClr val="tx2"/>
                </a:solidFill>
              </a:rPr>
              <a:t> (aka </a:t>
            </a:r>
            <a:r>
              <a:rPr lang="en-US" sz="1800" i="1" dirty="0" err="1" smtClean="0">
                <a:solidFill>
                  <a:schemeClr val="tx2"/>
                </a:solidFill>
              </a:rPr>
              <a:t>chertov@lomonosov</a:t>
            </a:r>
            <a:r>
              <a:rPr lang="en-US" sz="1800" i="1" dirty="0" smtClean="0">
                <a:solidFill>
                  <a:schemeClr val="tx2"/>
                </a:solidFill>
              </a:rPr>
              <a:t>)</a:t>
            </a:r>
            <a:endParaRPr lang="ru-RU" sz="1800" i="1" dirty="0">
              <a:solidFill>
                <a:schemeClr val="tx2"/>
              </a:solidFill>
            </a:endParaRPr>
          </a:p>
          <a:p>
            <a:endParaRPr lang="en-US" sz="1800" i="1" dirty="0" smtClean="0">
              <a:solidFill>
                <a:schemeClr val="tx2"/>
              </a:solidFill>
            </a:endParaRPr>
          </a:p>
          <a:p>
            <a:r>
              <a:rPr lang="ru-RU" sz="1800" i="1" dirty="0" smtClean="0">
                <a:solidFill>
                  <a:schemeClr val="tx2"/>
                </a:solidFill>
              </a:rPr>
              <a:t>Физический факультет МГУ</a:t>
            </a:r>
          </a:p>
          <a:p>
            <a:r>
              <a:rPr lang="ru-RU" sz="1800" i="1" dirty="0" smtClean="0">
                <a:solidFill>
                  <a:srgbClr val="FF0000"/>
                </a:solidFill>
              </a:rPr>
              <a:t>Лаборатория </a:t>
            </a:r>
            <a:r>
              <a:rPr lang="ru-RU" sz="1800" i="1" dirty="0" err="1" smtClean="0">
                <a:solidFill>
                  <a:srgbClr val="FF0000"/>
                </a:solidFill>
              </a:rPr>
              <a:t>микроструктурированных</a:t>
            </a:r>
            <a:r>
              <a:rPr lang="ru-RU" sz="1800" i="1" dirty="0" smtClean="0">
                <a:solidFill>
                  <a:srgbClr val="FF0000"/>
                </a:solidFill>
              </a:rPr>
              <a:t> полимерных систем</a:t>
            </a:r>
            <a:endParaRPr lang="ru-RU" sz="1800" dirty="0">
              <a:solidFill>
                <a:srgbClr val="FF0000"/>
              </a:solidFill>
            </a:endParaRPr>
          </a:p>
        </p:txBody>
      </p:sp>
      <p:pic>
        <p:nvPicPr>
          <p:cNvPr id="4" name="Picture 5">
            <a:extLst>
              <a:ext uri="{FF2B5EF4-FFF2-40B4-BE49-F238E27FC236}">
                <a16:creationId xmlns:a16="http://schemas.microsoft.com/office/drawing/2014/main" id="{7BD21985-3C47-47C6-9D26-0ED3E7D3768B}"/>
              </a:ext>
            </a:extLst>
          </p:cNvPr>
          <p:cNvPicPr>
            <a:picLocks noChangeAspect="1" noChangeArrowheads="1"/>
          </p:cNvPicPr>
          <p:nvPr/>
        </p:nvPicPr>
        <p:blipFill rotWithShape="1">
          <a:blip r:embed="rId3"/>
          <a:srcRect l="4498" b="29860"/>
          <a:stretch/>
        </p:blipFill>
        <p:spPr bwMode="auto">
          <a:xfrm>
            <a:off x="2627784" y="429569"/>
            <a:ext cx="4142453" cy="1255708"/>
          </a:xfrm>
          <a:prstGeom prst="rect">
            <a:avLst/>
          </a:prstGeom>
          <a:noFill/>
          <a:ln w="9525">
            <a:noFill/>
            <a:miter lim="800000"/>
            <a:headEnd/>
            <a:tailEnd/>
          </a:ln>
          <a:effectLst/>
        </p:spPr>
      </p:pic>
      <p:pic>
        <p:nvPicPr>
          <p:cNvPr id="7" name="Рисунок 6">
            <a:extLst>
              <a:ext uri="{FF2B5EF4-FFF2-40B4-BE49-F238E27FC236}">
                <a16:creationId xmlns:a16="http://schemas.microsoft.com/office/drawing/2014/main" id="{DEFF31EA-DCFA-443E-AC45-B0885F064524}"/>
              </a:ext>
            </a:extLst>
          </p:cNvPr>
          <p:cNvPicPr>
            <a:picLocks noChangeAspect="1"/>
          </p:cNvPicPr>
          <p:nvPr/>
        </p:nvPicPr>
        <p:blipFill rotWithShape="1">
          <a:blip r:embed="rId4">
            <a:extLst>
              <a:ext uri="{28A0092B-C50C-407E-A947-70E740481C1C}">
                <a14:useLocalDpi xmlns:a14="http://schemas.microsoft.com/office/drawing/2010/main" val="0"/>
              </a:ext>
            </a:extLst>
          </a:blip>
          <a:srcRect l="1161" t="34193" r="-1161" b="49140"/>
          <a:stretch/>
        </p:blipFill>
        <p:spPr>
          <a:xfrm>
            <a:off x="0" y="5805264"/>
            <a:ext cx="9144000" cy="857251"/>
          </a:xfrm>
          <a:prstGeom prst="rect">
            <a:avLst/>
          </a:prstGeom>
        </p:spPr>
      </p:pic>
      <p:sp>
        <p:nvSpPr>
          <p:cNvPr id="5" name="Номер слайда 4">
            <a:extLst>
              <a:ext uri="{FF2B5EF4-FFF2-40B4-BE49-F238E27FC236}">
                <a16:creationId xmlns:a16="http://schemas.microsoft.com/office/drawing/2014/main" id="{A462DACE-AEF8-44C5-8A36-1DFF0E97FAAB}"/>
              </a:ext>
            </a:extLst>
          </p:cNvPr>
          <p:cNvSpPr>
            <a:spLocks noGrp="1"/>
          </p:cNvSpPr>
          <p:nvPr>
            <p:ph type="sldNum" sz="quarter" idx="12"/>
          </p:nvPr>
        </p:nvSpPr>
        <p:spPr/>
        <p:txBody>
          <a:bodyPr/>
          <a:lstStyle/>
          <a:p>
            <a:endParaRPr lang="ru-RU" dirty="0"/>
          </a:p>
        </p:txBody>
      </p:sp>
    </p:spTree>
    <p:extLst>
      <p:ext uri="{BB962C8B-B14F-4D97-AF65-F5344CB8AC3E}">
        <p14:creationId xmlns:p14="http://schemas.microsoft.com/office/powerpoint/2010/main" val="3018997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a:xfrm>
            <a:off x="52560" y="3205213"/>
            <a:ext cx="9055944" cy="3354823"/>
            <a:chOff x="1771651" y="2146330"/>
            <a:chExt cx="8270875" cy="3032454"/>
          </a:xfrm>
        </p:grpSpPr>
        <p:pic>
          <p:nvPicPr>
            <p:cNvPr id="5" name="Picture 89"/>
            <p:cNvPicPr>
              <a:picLocks noChangeAspect="1" noChangeArrowheads="1"/>
            </p:cNvPicPr>
            <p:nvPr/>
          </p:nvPicPr>
          <p:blipFill>
            <a:blip r:embed="rId2" cstate="print">
              <a:lum contrast="20000"/>
            </a:blip>
            <a:srcRect l="8127" t="2864" r="9016" b="80457"/>
            <a:stretch>
              <a:fillRect/>
            </a:stretch>
          </p:blipFill>
          <p:spPr bwMode="auto">
            <a:xfrm>
              <a:off x="1771651" y="2146330"/>
              <a:ext cx="8270875" cy="1271588"/>
            </a:xfrm>
            <a:prstGeom prst="rect">
              <a:avLst/>
            </a:prstGeom>
            <a:noFill/>
            <a:ln w="9525">
              <a:noFill/>
              <a:miter lim="800000"/>
              <a:headEnd/>
              <a:tailEnd/>
            </a:ln>
            <a:effectLst/>
          </p:spPr>
        </p:pic>
        <p:sp>
          <p:nvSpPr>
            <p:cNvPr id="6" name="AutoShape 98"/>
            <p:cNvSpPr>
              <a:spLocks noChangeArrowheads="1"/>
            </p:cNvSpPr>
            <p:nvPr/>
          </p:nvSpPr>
          <p:spPr bwMode="auto">
            <a:xfrm>
              <a:off x="5875338" y="3623334"/>
              <a:ext cx="377825" cy="479425"/>
            </a:xfrm>
            <a:prstGeom prst="upDownArrow">
              <a:avLst>
                <a:gd name="adj1" fmla="val 50000"/>
                <a:gd name="adj2" fmla="val 25378"/>
              </a:avLst>
            </a:prstGeom>
            <a:solidFill>
              <a:srgbClr val="FF0000"/>
            </a:solidFill>
            <a:ln w="9525">
              <a:solidFill>
                <a:schemeClr val="tx1"/>
              </a:solidFill>
              <a:miter lim="800000"/>
              <a:headEnd/>
              <a:tailEnd/>
            </a:ln>
            <a:effectLst/>
          </p:spPr>
          <p:txBody>
            <a:bodyPr wrap="none" anchor="ctr"/>
            <a:lstStyle/>
            <a:p>
              <a:endParaRPr lang="ru-RU"/>
            </a:p>
          </p:txBody>
        </p:sp>
        <p:grpSp>
          <p:nvGrpSpPr>
            <p:cNvPr id="7" name="Group 160"/>
            <p:cNvGrpSpPr>
              <a:grpSpLocks/>
            </p:cNvGrpSpPr>
            <p:nvPr/>
          </p:nvGrpSpPr>
          <p:grpSpPr bwMode="auto">
            <a:xfrm>
              <a:off x="2139951" y="4213560"/>
              <a:ext cx="7858125" cy="307976"/>
              <a:chOff x="388" y="1764"/>
              <a:chExt cx="4950" cy="194"/>
            </a:xfrm>
          </p:grpSpPr>
          <p:sp>
            <p:nvSpPr>
              <p:cNvPr id="11" name="Oval 90"/>
              <p:cNvSpPr>
                <a:spLocks noChangeArrowheads="1"/>
              </p:cNvSpPr>
              <p:nvPr/>
            </p:nvSpPr>
            <p:spPr bwMode="auto">
              <a:xfrm>
                <a:off x="388" y="1764"/>
                <a:ext cx="91" cy="101"/>
              </a:xfrm>
              <a:prstGeom prst="ellipse">
                <a:avLst/>
              </a:prstGeom>
              <a:solidFill>
                <a:srgbClr val="01AB01"/>
              </a:solidFill>
              <a:ln w="9525">
                <a:solidFill>
                  <a:schemeClr val="tx1"/>
                </a:solidFill>
                <a:round/>
                <a:headEnd/>
                <a:tailEnd/>
              </a:ln>
              <a:effectLst/>
            </p:spPr>
            <p:txBody>
              <a:bodyPr wrap="none" anchor="ctr"/>
              <a:lstStyle/>
              <a:p>
                <a:endParaRPr lang="ru-RU"/>
              </a:p>
            </p:txBody>
          </p:sp>
          <p:sp>
            <p:nvSpPr>
              <p:cNvPr id="12" name="Oval 91"/>
              <p:cNvSpPr>
                <a:spLocks noChangeArrowheads="1"/>
              </p:cNvSpPr>
              <p:nvPr/>
            </p:nvSpPr>
            <p:spPr bwMode="auto">
              <a:xfrm>
                <a:off x="470" y="1774"/>
                <a:ext cx="91" cy="101"/>
              </a:xfrm>
              <a:prstGeom prst="ellipse">
                <a:avLst/>
              </a:prstGeom>
              <a:solidFill>
                <a:srgbClr val="01AB01"/>
              </a:solidFill>
              <a:ln w="9525">
                <a:solidFill>
                  <a:schemeClr val="tx1"/>
                </a:solidFill>
                <a:round/>
                <a:headEnd/>
                <a:tailEnd/>
              </a:ln>
              <a:effectLst/>
            </p:spPr>
            <p:txBody>
              <a:bodyPr wrap="none" anchor="ctr"/>
              <a:lstStyle/>
              <a:p>
                <a:endParaRPr lang="ru-RU"/>
              </a:p>
            </p:txBody>
          </p:sp>
          <p:sp>
            <p:nvSpPr>
              <p:cNvPr id="13" name="Oval 99"/>
              <p:cNvSpPr>
                <a:spLocks noChangeArrowheads="1"/>
              </p:cNvSpPr>
              <p:nvPr/>
            </p:nvSpPr>
            <p:spPr bwMode="auto">
              <a:xfrm>
                <a:off x="552" y="1766"/>
                <a:ext cx="91" cy="101"/>
              </a:xfrm>
              <a:prstGeom prst="ellipse">
                <a:avLst/>
              </a:prstGeom>
              <a:solidFill>
                <a:srgbClr val="01AB01"/>
              </a:solidFill>
              <a:ln w="9525">
                <a:solidFill>
                  <a:schemeClr val="tx1"/>
                </a:solidFill>
                <a:round/>
                <a:headEnd/>
                <a:tailEnd/>
              </a:ln>
              <a:effectLst/>
            </p:spPr>
            <p:txBody>
              <a:bodyPr wrap="none" anchor="ctr"/>
              <a:lstStyle/>
              <a:p>
                <a:endParaRPr lang="ru-RU"/>
              </a:p>
            </p:txBody>
          </p:sp>
          <p:sp>
            <p:nvSpPr>
              <p:cNvPr id="14" name="Oval 100"/>
              <p:cNvSpPr>
                <a:spLocks noChangeArrowheads="1"/>
              </p:cNvSpPr>
              <p:nvPr/>
            </p:nvSpPr>
            <p:spPr bwMode="auto">
              <a:xfrm>
                <a:off x="633" y="1784"/>
                <a:ext cx="91" cy="101"/>
              </a:xfrm>
              <a:prstGeom prst="ellipse">
                <a:avLst/>
              </a:prstGeom>
              <a:solidFill>
                <a:srgbClr val="01AB01"/>
              </a:solidFill>
              <a:ln w="9525">
                <a:solidFill>
                  <a:schemeClr val="tx1"/>
                </a:solidFill>
                <a:round/>
                <a:headEnd/>
                <a:tailEnd/>
              </a:ln>
              <a:effectLst/>
            </p:spPr>
            <p:txBody>
              <a:bodyPr wrap="none" anchor="ctr"/>
              <a:lstStyle/>
              <a:p>
                <a:endParaRPr lang="ru-RU"/>
              </a:p>
            </p:txBody>
          </p:sp>
          <p:sp>
            <p:nvSpPr>
              <p:cNvPr id="15" name="Oval 101"/>
              <p:cNvSpPr>
                <a:spLocks noChangeArrowheads="1"/>
              </p:cNvSpPr>
              <p:nvPr/>
            </p:nvSpPr>
            <p:spPr bwMode="auto">
              <a:xfrm>
                <a:off x="714" y="1766"/>
                <a:ext cx="91" cy="101"/>
              </a:xfrm>
              <a:prstGeom prst="ellipse">
                <a:avLst/>
              </a:prstGeom>
              <a:solidFill>
                <a:srgbClr val="01AB01"/>
              </a:solidFill>
              <a:ln w="9525">
                <a:solidFill>
                  <a:schemeClr val="tx1"/>
                </a:solidFill>
                <a:round/>
                <a:headEnd/>
                <a:tailEnd/>
              </a:ln>
              <a:effectLst/>
            </p:spPr>
            <p:txBody>
              <a:bodyPr wrap="none" anchor="ctr"/>
              <a:lstStyle/>
              <a:p>
                <a:endParaRPr lang="ru-RU"/>
              </a:p>
            </p:txBody>
          </p:sp>
          <p:sp>
            <p:nvSpPr>
              <p:cNvPr id="16" name="Oval 102"/>
              <p:cNvSpPr>
                <a:spLocks noChangeArrowheads="1"/>
              </p:cNvSpPr>
              <p:nvPr/>
            </p:nvSpPr>
            <p:spPr bwMode="auto">
              <a:xfrm>
                <a:off x="803" y="1774"/>
                <a:ext cx="91" cy="101"/>
              </a:xfrm>
              <a:prstGeom prst="ellipse">
                <a:avLst/>
              </a:prstGeom>
              <a:solidFill>
                <a:srgbClr val="01AB01"/>
              </a:solidFill>
              <a:ln w="9525">
                <a:solidFill>
                  <a:schemeClr val="tx1"/>
                </a:solidFill>
                <a:round/>
                <a:headEnd/>
                <a:tailEnd/>
              </a:ln>
              <a:effectLst/>
            </p:spPr>
            <p:txBody>
              <a:bodyPr wrap="none" anchor="ctr"/>
              <a:lstStyle/>
              <a:p>
                <a:endParaRPr lang="ru-RU"/>
              </a:p>
            </p:txBody>
          </p:sp>
          <p:sp>
            <p:nvSpPr>
              <p:cNvPr id="17" name="Oval 103"/>
              <p:cNvSpPr>
                <a:spLocks noChangeArrowheads="1"/>
              </p:cNvSpPr>
              <p:nvPr/>
            </p:nvSpPr>
            <p:spPr bwMode="auto">
              <a:xfrm>
                <a:off x="885" y="1784"/>
                <a:ext cx="91" cy="101"/>
              </a:xfrm>
              <a:prstGeom prst="ellipse">
                <a:avLst/>
              </a:prstGeom>
              <a:solidFill>
                <a:srgbClr val="01AB01"/>
              </a:solidFill>
              <a:ln w="9525">
                <a:solidFill>
                  <a:schemeClr val="tx1"/>
                </a:solidFill>
                <a:round/>
                <a:headEnd/>
                <a:tailEnd/>
              </a:ln>
              <a:effectLst/>
            </p:spPr>
            <p:txBody>
              <a:bodyPr wrap="none" anchor="ctr"/>
              <a:lstStyle/>
              <a:p>
                <a:endParaRPr lang="ru-RU"/>
              </a:p>
            </p:txBody>
          </p:sp>
          <p:sp>
            <p:nvSpPr>
              <p:cNvPr id="18" name="Oval 104"/>
              <p:cNvSpPr>
                <a:spLocks noChangeArrowheads="1"/>
              </p:cNvSpPr>
              <p:nvPr/>
            </p:nvSpPr>
            <p:spPr bwMode="auto">
              <a:xfrm>
                <a:off x="967" y="1776"/>
                <a:ext cx="91" cy="101"/>
              </a:xfrm>
              <a:prstGeom prst="ellipse">
                <a:avLst/>
              </a:prstGeom>
              <a:solidFill>
                <a:srgbClr val="01AB01"/>
              </a:solidFill>
              <a:ln w="9525">
                <a:solidFill>
                  <a:schemeClr val="tx1"/>
                </a:solidFill>
                <a:round/>
                <a:headEnd/>
                <a:tailEnd/>
              </a:ln>
              <a:effectLst/>
            </p:spPr>
            <p:txBody>
              <a:bodyPr wrap="none" anchor="ctr"/>
              <a:lstStyle/>
              <a:p>
                <a:endParaRPr lang="ru-RU"/>
              </a:p>
            </p:txBody>
          </p:sp>
          <p:sp>
            <p:nvSpPr>
              <p:cNvPr id="19" name="Oval 105"/>
              <p:cNvSpPr>
                <a:spLocks noChangeArrowheads="1"/>
              </p:cNvSpPr>
              <p:nvPr/>
            </p:nvSpPr>
            <p:spPr bwMode="auto">
              <a:xfrm>
                <a:off x="1048" y="1794"/>
                <a:ext cx="91" cy="101"/>
              </a:xfrm>
              <a:prstGeom prst="ellipse">
                <a:avLst/>
              </a:prstGeom>
              <a:solidFill>
                <a:srgbClr val="01AB01"/>
              </a:solidFill>
              <a:ln w="9525">
                <a:solidFill>
                  <a:schemeClr val="tx1"/>
                </a:solidFill>
                <a:round/>
                <a:headEnd/>
                <a:tailEnd/>
              </a:ln>
              <a:effectLst/>
            </p:spPr>
            <p:txBody>
              <a:bodyPr wrap="none" anchor="ctr"/>
              <a:lstStyle/>
              <a:p>
                <a:endParaRPr lang="ru-RU"/>
              </a:p>
            </p:txBody>
          </p:sp>
          <p:sp>
            <p:nvSpPr>
              <p:cNvPr id="20" name="Oval 106"/>
              <p:cNvSpPr>
                <a:spLocks noChangeArrowheads="1"/>
              </p:cNvSpPr>
              <p:nvPr/>
            </p:nvSpPr>
            <p:spPr bwMode="auto">
              <a:xfrm>
                <a:off x="1129" y="1785"/>
                <a:ext cx="91" cy="101"/>
              </a:xfrm>
              <a:prstGeom prst="ellipse">
                <a:avLst/>
              </a:prstGeom>
              <a:solidFill>
                <a:srgbClr val="01AB01"/>
              </a:solidFill>
              <a:ln w="9525">
                <a:solidFill>
                  <a:schemeClr val="tx1"/>
                </a:solidFill>
                <a:round/>
                <a:headEnd/>
                <a:tailEnd/>
              </a:ln>
              <a:effectLst/>
            </p:spPr>
            <p:txBody>
              <a:bodyPr wrap="none" anchor="ctr"/>
              <a:lstStyle/>
              <a:p>
                <a:endParaRPr lang="ru-RU"/>
              </a:p>
            </p:txBody>
          </p:sp>
          <p:sp>
            <p:nvSpPr>
              <p:cNvPr id="21" name="Oval 107"/>
              <p:cNvSpPr>
                <a:spLocks noChangeArrowheads="1"/>
              </p:cNvSpPr>
              <p:nvPr/>
            </p:nvSpPr>
            <p:spPr bwMode="auto">
              <a:xfrm>
                <a:off x="1217" y="1783"/>
                <a:ext cx="91" cy="101"/>
              </a:xfrm>
              <a:prstGeom prst="ellipse">
                <a:avLst/>
              </a:prstGeom>
              <a:solidFill>
                <a:srgbClr val="01AB01"/>
              </a:solidFill>
              <a:ln w="9525">
                <a:solidFill>
                  <a:schemeClr val="tx1"/>
                </a:solidFill>
                <a:round/>
                <a:headEnd/>
                <a:tailEnd/>
              </a:ln>
              <a:effectLst/>
            </p:spPr>
            <p:txBody>
              <a:bodyPr wrap="none" anchor="ctr"/>
              <a:lstStyle/>
              <a:p>
                <a:endParaRPr lang="ru-RU"/>
              </a:p>
            </p:txBody>
          </p:sp>
          <p:sp>
            <p:nvSpPr>
              <p:cNvPr id="22" name="Oval 108"/>
              <p:cNvSpPr>
                <a:spLocks noChangeArrowheads="1"/>
              </p:cNvSpPr>
              <p:nvPr/>
            </p:nvSpPr>
            <p:spPr bwMode="auto">
              <a:xfrm>
                <a:off x="1299" y="1793"/>
                <a:ext cx="91" cy="101"/>
              </a:xfrm>
              <a:prstGeom prst="ellipse">
                <a:avLst/>
              </a:prstGeom>
              <a:solidFill>
                <a:srgbClr val="01AB01"/>
              </a:solidFill>
              <a:ln w="9525">
                <a:solidFill>
                  <a:schemeClr val="tx1"/>
                </a:solidFill>
                <a:round/>
                <a:headEnd/>
                <a:tailEnd/>
              </a:ln>
              <a:effectLst/>
            </p:spPr>
            <p:txBody>
              <a:bodyPr wrap="none" anchor="ctr"/>
              <a:lstStyle/>
              <a:p>
                <a:endParaRPr lang="ru-RU"/>
              </a:p>
            </p:txBody>
          </p:sp>
          <p:sp>
            <p:nvSpPr>
              <p:cNvPr id="23" name="Oval 109"/>
              <p:cNvSpPr>
                <a:spLocks noChangeArrowheads="1"/>
              </p:cNvSpPr>
              <p:nvPr/>
            </p:nvSpPr>
            <p:spPr bwMode="auto">
              <a:xfrm>
                <a:off x="1381" y="1785"/>
                <a:ext cx="91" cy="101"/>
              </a:xfrm>
              <a:prstGeom prst="ellipse">
                <a:avLst/>
              </a:prstGeom>
              <a:solidFill>
                <a:srgbClr val="01AB01"/>
              </a:solidFill>
              <a:ln w="9525">
                <a:solidFill>
                  <a:schemeClr val="tx1"/>
                </a:solidFill>
                <a:round/>
                <a:headEnd/>
                <a:tailEnd/>
              </a:ln>
              <a:effectLst/>
            </p:spPr>
            <p:txBody>
              <a:bodyPr wrap="none" anchor="ctr"/>
              <a:lstStyle/>
              <a:p>
                <a:endParaRPr lang="ru-RU"/>
              </a:p>
            </p:txBody>
          </p:sp>
          <p:sp>
            <p:nvSpPr>
              <p:cNvPr id="24" name="Oval 110"/>
              <p:cNvSpPr>
                <a:spLocks noChangeArrowheads="1"/>
              </p:cNvSpPr>
              <p:nvPr/>
            </p:nvSpPr>
            <p:spPr bwMode="auto">
              <a:xfrm>
                <a:off x="1462" y="1803"/>
                <a:ext cx="91" cy="101"/>
              </a:xfrm>
              <a:prstGeom prst="ellipse">
                <a:avLst/>
              </a:prstGeom>
              <a:solidFill>
                <a:srgbClr val="01AB01"/>
              </a:solidFill>
              <a:ln w="9525">
                <a:solidFill>
                  <a:schemeClr val="tx1"/>
                </a:solidFill>
                <a:round/>
                <a:headEnd/>
                <a:tailEnd/>
              </a:ln>
              <a:effectLst/>
            </p:spPr>
            <p:txBody>
              <a:bodyPr wrap="none" anchor="ctr"/>
              <a:lstStyle/>
              <a:p>
                <a:endParaRPr lang="ru-RU"/>
              </a:p>
            </p:txBody>
          </p:sp>
          <p:sp>
            <p:nvSpPr>
              <p:cNvPr id="25" name="Oval 111"/>
              <p:cNvSpPr>
                <a:spLocks noChangeArrowheads="1"/>
              </p:cNvSpPr>
              <p:nvPr/>
            </p:nvSpPr>
            <p:spPr bwMode="auto">
              <a:xfrm>
                <a:off x="1543" y="1794"/>
                <a:ext cx="91" cy="101"/>
              </a:xfrm>
              <a:prstGeom prst="ellipse">
                <a:avLst/>
              </a:prstGeom>
              <a:solidFill>
                <a:srgbClr val="01AB01"/>
              </a:solidFill>
              <a:ln w="9525">
                <a:solidFill>
                  <a:schemeClr val="tx1"/>
                </a:solidFill>
                <a:round/>
                <a:headEnd/>
                <a:tailEnd/>
              </a:ln>
              <a:effectLst/>
            </p:spPr>
            <p:txBody>
              <a:bodyPr wrap="none" anchor="ctr"/>
              <a:lstStyle/>
              <a:p>
                <a:endParaRPr lang="ru-RU"/>
              </a:p>
            </p:txBody>
          </p:sp>
          <p:sp>
            <p:nvSpPr>
              <p:cNvPr id="26" name="Oval 112"/>
              <p:cNvSpPr>
                <a:spLocks noChangeArrowheads="1"/>
              </p:cNvSpPr>
              <p:nvPr/>
            </p:nvSpPr>
            <p:spPr bwMode="auto">
              <a:xfrm>
                <a:off x="1631" y="1792"/>
                <a:ext cx="91" cy="101"/>
              </a:xfrm>
              <a:prstGeom prst="ellipse">
                <a:avLst/>
              </a:prstGeom>
              <a:solidFill>
                <a:srgbClr val="01AB01"/>
              </a:solidFill>
              <a:ln w="9525">
                <a:solidFill>
                  <a:schemeClr val="tx1"/>
                </a:solidFill>
                <a:round/>
                <a:headEnd/>
                <a:tailEnd/>
              </a:ln>
              <a:effectLst/>
            </p:spPr>
            <p:txBody>
              <a:bodyPr wrap="none" anchor="ctr"/>
              <a:lstStyle/>
              <a:p>
                <a:endParaRPr lang="ru-RU"/>
              </a:p>
            </p:txBody>
          </p:sp>
          <p:sp>
            <p:nvSpPr>
              <p:cNvPr id="27" name="Oval 113"/>
              <p:cNvSpPr>
                <a:spLocks noChangeArrowheads="1"/>
              </p:cNvSpPr>
              <p:nvPr/>
            </p:nvSpPr>
            <p:spPr bwMode="auto">
              <a:xfrm>
                <a:off x="1713" y="1802"/>
                <a:ext cx="91" cy="101"/>
              </a:xfrm>
              <a:prstGeom prst="ellipse">
                <a:avLst/>
              </a:prstGeom>
              <a:solidFill>
                <a:srgbClr val="01AB01"/>
              </a:solidFill>
              <a:ln w="9525">
                <a:solidFill>
                  <a:schemeClr val="tx1"/>
                </a:solidFill>
                <a:round/>
                <a:headEnd/>
                <a:tailEnd/>
              </a:ln>
              <a:effectLst/>
            </p:spPr>
            <p:txBody>
              <a:bodyPr wrap="none" anchor="ctr"/>
              <a:lstStyle/>
              <a:p>
                <a:endParaRPr lang="ru-RU"/>
              </a:p>
            </p:txBody>
          </p:sp>
          <p:sp>
            <p:nvSpPr>
              <p:cNvPr id="28" name="Oval 114"/>
              <p:cNvSpPr>
                <a:spLocks noChangeArrowheads="1"/>
              </p:cNvSpPr>
              <p:nvPr/>
            </p:nvSpPr>
            <p:spPr bwMode="auto">
              <a:xfrm>
                <a:off x="1795" y="1794"/>
                <a:ext cx="91" cy="101"/>
              </a:xfrm>
              <a:prstGeom prst="ellipse">
                <a:avLst/>
              </a:prstGeom>
              <a:solidFill>
                <a:srgbClr val="01AB01"/>
              </a:solidFill>
              <a:ln w="9525">
                <a:solidFill>
                  <a:schemeClr val="tx1"/>
                </a:solidFill>
                <a:round/>
                <a:headEnd/>
                <a:tailEnd/>
              </a:ln>
              <a:effectLst/>
            </p:spPr>
            <p:txBody>
              <a:bodyPr wrap="none" anchor="ctr"/>
              <a:lstStyle/>
              <a:p>
                <a:endParaRPr lang="ru-RU"/>
              </a:p>
            </p:txBody>
          </p:sp>
          <p:sp>
            <p:nvSpPr>
              <p:cNvPr id="29" name="Oval 115"/>
              <p:cNvSpPr>
                <a:spLocks noChangeArrowheads="1"/>
              </p:cNvSpPr>
              <p:nvPr/>
            </p:nvSpPr>
            <p:spPr bwMode="auto">
              <a:xfrm>
                <a:off x="1876" y="1812"/>
                <a:ext cx="91" cy="101"/>
              </a:xfrm>
              <a:prstGeom prst="ellipse">
                <a:avLst/>
              </a:prstGeom>
              <a:solidFill>
                <a:srgbClr val="01AB01"/>
              </a:solidFill>
              <a:ln w="9525">
                <a:solidFill>
                  <a:schemeClr val="tx1"/>
                </a:solidFill>
                <a:round/>
                <a:headEnd/>
                <a:tailEnd/>
              </a:ln>
              <a:effectLst/>
            </p:spPr>
            <p:txBody>
              <a:bodyPr wrap="none" anchor="ctr"/>
              <a:lstStyle/>
              <a:p>
                <a:endParaRPr lang="ru-RU"/>
              </a:p>
            </p:txBody>
          </p:sp>
          <p:sp>
            <p:nvSpPr>
              <p:cNvPr id="30" name="Oval 116"/>
              <p:cNvSpPr>
                <a:spLocks noChangeArrowheads="1"/>
              </p:cNvSpPr>
              <p:nvPr/>
            </p:nvSpPr>
            <p:spPr bwMode="auto">
              <a:xfrm>
                <a:off x="1957" y="1803"/>
                <a:ext cx="91" cy="101"/>
              </a:xfrm>
              <a:prstGeom prst="ellipse">
                <a:avLst/>
              </a:prstGeom>
              <a:solidFill>
                <a:srgbClr val="01AB01"/>
              </a:solidFill>
              <a:ln w="9525">
                <a:solidFill>
                  <a:schemeClr val="tx1"/>
                </a:solidFill>
                <a:round/>
                <a:headEnd/>
                <a:tailEnd/>
              </a:ln>
              <a:effectLst/>
            </p:spPr>
            <p:txBody>
              <a:bodyPr wrap="none" anchor="ctr"/>
              <a:lstStyle/>
              <a:p>
                <a:endParaRPr lang="ru-RU"/>
              </a:p>
            </p:txBody>
          </p:sp>
          <p:sp>
            <p:nvSpPr>
              <p:cNvPr id="31" name="Oval 117"/>
              <p:cNvSpPr>
                <a:spLocks noChangeArrowheads="1"/>
              </p:cNvSpPr>
              <p:nvPr/>
            </p:nvSpPr>
            <p:spPr bwMode="auto">
              <a:xfrm>
                <a:off x="2031" y="1791"/>
                <a:ext cx="91" cy="101"/>
              </a:xfrm>
              <a:prstGeom prst="ellipse">
                <a:avLst/>
              </a:prstGeom>
              <a:solidFill>
                <a:srgbClr val="01AB01"/>
              </a:solidFill>
              <a:ln w="9525">
                <a:solidFill>
                  <a:schemeClr val="tx1"/>
                </a:solidFill>
                <a:round/>
                <a:headEnd/>
                <a:tailEnd/>
              </a:ln>
              <a:effectLst/>
            </p:spPr>
            <p:txBody>
              <a:bodyPr wrap="none" anchor="ctr"/>
              <a:lstStyle/>
              <a:p>
                <a:endParaRPr lang="ru-RU"/>
              </a:p>
            </p:txBody>
          </p:sp>
          <p:sp>
            <p:nvSpPr>
              <p:cNvPr id="32" name="Oval 118"/>
              <p:cNvSpPr>
                <a:spLocks noChangeArrowheads="1"/>
              </p:cNvSpPr>
              <p:nvPr/>
            </p:nvSpPr>
            <p:spPr bwMode="auto">
              <a:xfrm>
                <a:off x="2113" y="1801"/>
                <a:ext cx="91" cy="101"/>
              </a:xfrm>
              <a:prstGeom prst="ellipse">
                <a:avLst/>
              </a:prstGeom>
              <a:solidFill>
                <a:srgbClr val="01AB01"/>
              </a:solidFill>
              <a:ln w="9525">
                <a:solidFill>
                  <a:schemeClr val="tx1"/>
                </a:solidFill>
                <a:round/>
                <a:headEnd/>
                <a:tailEnd/>
              </a:ln>
              <a:effectLst/>
            </p:spPr>
            <p:txBody>
              <a:bodyPr wrap="none" anchor="ctr"/>
              <a:lstStyle/>
              <a:p>
                <a:endParaRPr lang="ru-RU"/>
              </a:p>
            </p:txBody>
          </p:sp>
          <p:sp>
            <p:nvSpPr>
              <p:cNvPr id="33" name="Oval 119"/>
              <p:cNvSpPr>
                <a:spLocks noChangeArrowheads="1"/>
              </p:cNvSpPr>
              <p:nvPr/>
            </p:nvSpPr>
            <p:spPr bwMode="auto">
              <a:xfrm>
                <a:off x="2195" y="1793"/>
                <a:ext cx="91" cy="101"/>
              </a:xfrm>
              <a:prstGeom prst="ellipse">
                <a:avLst/>
              </a:prstGeom>
              <a:solidFill>
                <a:srgbClr val="01AB01"/>
              </a:solidFill>
              <a:ln w="9525">
                <a:solidFill>
                  <a:schemeClr val="tx1"/>
                </a:solidFill>
                <a:round/>
                <a:headEnd/>
                <a:tailEnd/>
              </a:ln>
              <a:effectLst/>
            </p:spPr>
            <p:txBody>
              <a:bodyPr wrap="none" anchor="ctr"/>
              <a:lstStyle/>
              <a:p>
                <a:endParaRPr lang="ru-RU"/>
              </a:p>
            </p:txBody>
          </p:sp>
          <p:sp>
            <p:nvSpPr>
              <p:cNvPr id="34" name="Oval 120"/>
              <p:cNvSpPr>
                <a:spLocks noChangeArrowheads="1"/>
              </p:cNvSpPr>
              <p:nvPr/>
            </p:nvSpPr>
            <p:spPr bwMode="auto">
              <a:xfrm>
                <a:off x="2276" y="1811"/>
                <a:ext cx="91" cy="101"/>
              </a:xfrm>
              <a:prstGeom prst="ellipse">
                <a:avLst/>
              </a:prstGeom>
              <a:solidFill>
                <a:srgbClr val="01AB01"/>
              </a:solidFill>
              <a:ln w="9525">
                <a:solidFill>
                  <a:schemeClr val="tx1"/>
                </a:solidFill>
                <a:round/>
                <a:headEnd/>
                <a:tailEnd/>
              </a:ln>
              <a:effectLst/>
            </p:spPr>
            <p:txBody>
              <a:bodyPr wrap="none" anchor="ctr"/>
              <a:lstStyle/>
              <a:p>
                <a:endParaRPr lang="ru-RU"/>
              </a:p>
            </p:txBody>
          </p:sp>
          <p:sp>
            <p:nvSpPr>
              <p:cNvPr id="35" name="Oval 121"/>
              <p:cNvSpPr>
                <a:spLocks noChangeArrowheads="1"/>
              </p:cNvSpPr>
              <p:nvPr/>
            </p:nvSpPr>
            <p:spPr bwMode="auto">
              <a:xfrm>
                <a:off x="2357" y="1793"/>
                <a:ext cx="91" cy="101"/>
              </a:xfrm>
              <a:prstGeom prst="ellipse">
                <a:avLst/>
              </a:prstGeom>
              <a:solidFill>
                <a:srgbClr val="01AB01"/>
              </a:solidFill>
              <a:ln w="9525">
                <a:solidFill>
                  <a:schemeClr val="tx1"/>
                </a:solidFill>
                <a:round/>
                <a:headEnd/>
                <a:tailEnd/>
              </a:ln>
              <a:effectLst/>
            </p:spPr>
            <p:txBody>
              <a:bodyPr wrap="none" anchor="ctr"/>
              <a:lstStyle/>
              <a:p>
                <a:endParaRPr lang="ru-RU"/>
              </a:p>
            </p:txBody>
          </p:sp>
          <p:sp>
            <p:nvSpPr>
              <p:cNvPr id="36" name="Oval 122"/>
              <p:cNvSpPr>
                <a:spLocks noChangeArrowheads="1"/>
              </p:cNvSpPr>
              <p:nvPr/>
            </p:nvSpPr>
            <p:spPr bwMode="auto">
              <a:xfrm>
                <a:off x="2446" y="1801"/>
                <a:ext cx="91" cy="101"/>
              </a:xfrm>
              <a:prstGeom prst="ellipse">
                <a:avLst/>
              </a:prstGeom>
              <a:solidFill>
                <a:srgbClr val="000000"/>
              </a:solidFill>
              <a:ln w="9525">
                <a:solidFill>
                  <a:schemeClr val="bg1"/>
                </a:solidFill>
                <a:round/>
                <a:headEnd/>
                <a:tailEnd/>
              </a:ln>
              <a:effectLst/>
            </p:spPr>
            <p:txBody>
              <a:bodyPr wrap="none" anchor="ctr"/>
              <a:lstStyle/>
              <a:p>
                <a:endParaRPr lang="ru-RU"/>
              </a:p>
            </p:txBody>
          </p:sp>
          <p:sp>
            <p:nvSpPr>
              <p:cNvPr id="37" name="Oval 123"/>
              <p:cNvSpPr>
                <a:spLocks noChangeArrowheads="1"/>
              </p:cNvSpPr>
              <p:nvPr/>
            </p:nvSpPr>
            <p:spPr bwMode="auto">
              <a:xfrm>
                <a:off x="2528" y="1811"/>
                <a:ext cx="91" cy="101"/>
              </a:xfrm>
              <a:prstGeom prst="ellipse">
                <a:avLst/>
              </a:prstGeom>
              <a:solidFill>
                <a:srgbClr val="000000"/>
              </a:solidFill>
              <a:ln w="9525">
                <a:solidFill>
                  <a:schemeClr val="bg1"/>
                </a:solidFill>
                <a:round/>
                <a:headEnd/>
                <a:tailEnd/>
              </a:ln>
              <a:effectLst/>
            </p:spPr>
            <p:txBody>
              <a:bodyPr wrap="none" anchor="ctr"/>
              <a:lstStyle/>
              <a:p>
                <a:endParaRPr lang="ru-RU"/>
              </a:p>
            </p:txBody>
          </p:sp>
          <p:sp>
            <p:nvSpPr>
              <p:cNvPr id="38" name="Oval 124"/>
              <p:cNvSpPr>
                <a:spLocks noChangeArrowheads="1"/>
              </p:cNvSpPr>
              <p:nvPr/>
            </p:nvSpPr>
            <p:spPr bwMode="auto">
              <a:xfrm>
                <a:off x="2610" y="1803"/>
                <a:ext cx="91" cy="101"/>
              </a:xfrm>
              <a:prstGeom prst="ellipse">
                <a:avLst/>
              </a:prstGeom>
              <a:solidFill>
                <a:srgbClr val="000000"/>
              </a:solidFill>
              <a:ln w="9525">
                <a:solidFill>
                  <a:schemeClr val="bg1"/>
                </a:solidFill>
                <a:round/>
                <a:headEnd/>
                <a:tailEnd/>
              </a:ln>
              <a:effectLst/>
            </p:spPr>
            <p:txBody>
              <a:bodyPr wrap="none" anchor="ctr"/>
              <a:lstStyle/>
              <a:p>
                <a:endParaRPr lang="ru-RU"/>
              </a:p>
            </p:txBody>
          </p:sp>
          <p:sp>
            <p:nvSpPr>
              <p:cNvPr id="39" name="Oval 125"/>
              <p:cNvSpPr>
                <a:spLocks noChangeArrowheads="1"/>
              </p:cNvSpPr>
              <p:nvPr/>
            </p:nvSpPr>
            <p:spPr bwMode="auto">
              <a:xfrm>
                <a:off x="2691" y="1821"/>
                <a:ext cx="91" cy="101"/>
              </a:xfrm>
              <a:prstGeom prst="ellipse">
                <a:avLst/>
              </a:prstGeom>
              <a:solidFill>
                <a:srgbClr val="000000"/>
              </a:solidFill>
              <a:ln w="9525">
                <a:solidFill>
                  <a:schemeClr val="bg1"/>
                </a:solidFill>
                <a:round/>
                <a:headEnd/>
                <a:tailEnd/>
              </a:ln>
              <a:effectLst/>
            </p:spPr>
            <p:txBody>
              <a:bodyPr wrap="none" anchor="ctr"/>
              <a:lstStyle/>
              <a:p>
                <a:endParaRPr lang="ru-RU"/>
              </a:p>
            </p:txBody>
          </p:sp>
          <p:sp>
            <p:nvSpPr>
              <p:cNvPr id="40" name="Oval 126"/>
              <p:cNvSpPr>
                <a:spLocks noChangeArrowheads="1"/>
              </p:cNvSpPr>
              <p:nvPr/>
            </p:nvSpPr>
            <p:spPr bwMode="auto">
              <a:xfrm>
                <a:off x="2772" y="1812"/>
                <a:ext cx="91" cy="101"/>
              </a:xfrm>
              <a:prstGeom prst="ellipse">
                <a:avLst/>
              </a:prstGeom>
              <a:solidFill>
                <a:srgbClr val="000000"/>
              </a:solidFill>
              <a:ln w="9525">
                <a:solidFill>
                  <a:schemeClr val="bg1"/>
                </a:solidFill>
                <a:round/>
                <a:headEnd/>
                <a:tailEnd/>
              </a:ln>
              <a:effectLst/>
            </p:spPr>
            <p:txBody>
              <a:bodyPr wrap="none" anchor="ctr"/>
              <a:lstStyle/>
              <a:p>
                <a:endParaRPr lang="ru-RU"/>
              </a:p>
            </p:txBody>
          </p:sp>
          <p:sp>
            <p:nvSpPr>
              <p:cNvPr id="41" name="Oval 127"/>
              <p:cNvSpPr>
                <a:spLocks noChangeArrowheads="1"/>
              </p:cNvSpPr>
              <p:nvPr/>
            </p:nvSpPr>
            <p:spPr bwMode="auto">
              <a:xfrm>
                <a:off x="2860" y="1810"/>
                <a:ext cx="91" cy="101"/>
              </a:xfrm>
              <a:prstGeom prst="ellipse">
                <a:avLst/>
              </a:prstGeom>
              <a:solidFill>
                <a:srgbClr val="000000"/>
              </a:solidFill>
              <a:ln w="9525">
                <a:solidFill>
                  <a:schemeClr val="bg1"/>
                </a:solidFill>
                <a:round/>
                <a:headEnd/>
                <a:tailEnd/>
              </a:ln>
              <a:effectLst/>
            </p:spPr>
            <p:txBody>
              <a:bodyPr wrap="none" anchor="ctr"/>
              <a:lstStyle/>
              <a:p>
                <a:endParaRPr lang="ru-RU"/>
              </a:p>
            </p:txBody>
          </p:sp>
          <p:sp>
            <p:nvSpPr>
              <p:cNvPr id="42" name="Oval 128"/>
              <p:cNvSpPr>
                <a:spLocks noChangeArrowheads="1"/>
              </p:cNvSpPr>
              <p:nvPr/>
            </p:nvSpPr>
            <p:spPr bwMode="auto">
              <a:xfrm>
                <a:off x="2942" y="1820"/>
                <a:ext cx="91" cy="101"/>
              </a:xfrm>
              <a:prstGeom prst="ellipse">
                <a:avLst/>
              </a:prstGeom>
              <a:solidFill>
                <a:srgbClr val="000000"/>
              </a:solidFill>
              <a:ln w="9525">
                <a:solidFill>
                  <a:schemeClr val="bg1"/>
                </a:solidFill>
                <a:round/>
                <a:headEnd/>
                <a:tailEnd/>
              </a:ln>
              <a:effectLst/>
            </p:spPr>
            <p:txBody>
              <a:bodyPr wrap="none" anchor="ctr"/>
              <a:lstStyle/>
              <a:p>
                <a:endParaRPr lang="ru-RU"/>
              </a:p>
            </p:txBody>
          </p:sp>
          <p:sp>
            <p:nvSpPr>
              <p:cNvPr id="43" name="Oval 129"/>
              <p:cNvSpPr>
                <a:spLocks noChangeArrowheads="1"/>
              </p:cNvSpPr>
              <p:nvPr/>
            </p:nvSpPr>
            <p:spPr bwMode="auto">
              <a:xfrm>
                <a:off x="3024" y="1812"/>
                <a:ext cx="91" cy="101"/>
              </a:xfrm>
              <a:prstGeom prst="ellipse">
                <a:avLst/>
              </a:prstGeom>
              <a:solidFill>
                <a:srgbClr val="000000"/>
              </a:solidFill>
              <a:ln w="9525">
                <a:solidFill>
                  <a:schemeClr val="bg1"/>
                </a:solidFill>
                <a:round/>
                <a:headEnd/>
                <a:tailEnd/>
              </a:ln>
              <a:effectLst/>
            </p:spPr>
            <p:txBody>
              <a:bodyPr wrap="none" anchor="ctr"/>
              <a:lstStyle/>
              <a:p>
                <a:endParaRPr lang="ru-RU"/>
              </a:p>
            </p:txBody>
          </p:sp>
          <p:sp>
            <p:nvSpPr>
              <p:cNvPr id="44" name="Oval 130"/>
              <p:cNvSpPr>
                <a:spLocks noChangeArrowheads="1"/>
              </p:cNvSpPr>
              <p:nvPr/>
            </p:nvSpPr>
            <p:spPr bwMode="auto">
              <a:xfrm>
                <a:off x="3105" y="1830"/>
                <a:ext cx="91" cy="101"/>
              </a:xfrm>
              <a:prstGeom prst="ellipse">
                <a:avLst/>
              </a:prstGeom>
              <a:solidFill>
                <a:srgbClr val="000000"/>
              </a:solidFill>
              <a:ln w="9525">
                <a:solidFill>
                  <a:schemeClr val="bg1"/>
                </a:solidFill>
                <a:round/>
                <a:headEnd/>
                <a:tailEnd/>
              </a:ln>
              <a:effectLst/>
            </p:spPr>
            <p:txBody>
              <a:bodyPr wrap="none" anchor="ctr"/>
              <a:lstStyle/>
              <a:p>
                <a:endParaRPr lang="ru-RU"/>
              </a:p>
            </p:txBody>
          </p:sp>
          <p:sp>
            <p:nvSpPr>
              <p:cNvPr id="45" name="Oval 131"/>
              <p:cNvSpPr>
                <a:spLocks noChangeArrowheads="1"/>
              </p:cNvSpPr>
              <p:nvPr/>
            </p:nvSpPr>
            <p:spPr bwMode="auto">
              <a:xfrm>
                <a:off x="3186" y="1821"/>
                <a:ext cx="91" cy="101"/>
              </a:xfrm>
              <a:prstGeom prst="ellipse">
                <a:avLst/>
              </a:prstGeom>
              <a:solidFill>
                <a:srgbClr val="000000"/>
              </a:solidFill>
              <a:ln w="9525">
                <a:solidFill>
                  <a:schemeClr val="bg1"/>
                </a:solidFill>
                <a:round/>
                <a:headEnd/>
                <a:tailEnd/>
              </a:ln>
              <a:effectLst/>
            </p:spPr>
            <p:txBody>
              <a:bodyPr wrap="none" anchor="ctr"/>
              <a:lstStyle/>
              <a:p>
                <a:endParaRPr lang="ru-RU"/>
              </a:p>
            </p:txBody>
          </p:sp>
          <p:sp>
            <p:nvSpPr>
              <p:cNvPr id="46" name="Oval 132"/>
              <p:cNvSpPr>
                <a:spLocks noChangeArrowheads="1"/>
              </p:cNvSpPr>
              <p:nvPr/>
            </p:nvSpPr>
            <p:spPr bwMode="auto">
              <a:xfrm>
                <a:off x="3274" y="1819"/>
                <a:ext cx="91" cy="101"/>
              </a:xfrm>
              <a:prstGeom prst="ellipse">
                <a:avLst/>
              </a:prstGeom>
              <a:solidFill>
                <a:srgbClr val="01AB01"/>
              </a:solidFill>
              <a:ln w="9525">
                <a:solidFill>
                  <a:schemeClr val="tx1"/>
                </a:solidFill>
                <a:round/>
                <a:headEnd/>
                <a:tailEnd/>
              </a:ln>
              <a:effectLst/>
            </p:spPr>
            <p:txBody>
              <a:bodyPr wrap="none" anchor="ctr"/>
              <a:lstStyle/>
              <a:p>
                <a:endParaRPr lang="ru-RU"/>
              </a:p>
            </p:txBody>
          </p:sp>
          <p:sp>
            <p:nvSpPr>
              <p:cNvPr id="47" name="Oval 133"/>
              <p:cNvSpPr>
                <a:spLocks noChangeArrowheads="1"/>
              </p:cNvSpPr>
              <p:nvPr/>
            </p:nvSpPr>
            <p:spPr bwMode="auto">
              <a:xfrm>
                <a:off x="3356" y="1829"/>
                <a:ext cx="91" cy="101"/>
              </a:xfrm>
              <a:prstGeom prst="ellipse">
                <a:avLst/>
              </a:prstGeom>
              <a:solidFill>
                <a:srgbClr val="01AB01"/>
              </a:solidFill>
              <a:ln w="9525">
                <a:solidFill>
                  <a:schemeClr val="tx1"/>
                </a:solidFill>
                <a:round/>
                <a:headEnd/>
                <a:tailEnd/>
              </a:ln>
              <a:effectLst/>
            </p:spPr>
            <p:txBody>
              <a:bodyPr wrap="none" anchor="ctr"/>
              <a:lstStyle/>
              <a:p>
                <a:endParaRPr lang="ru-RU"/>
              </a:p>
            </p:txBody>
          </p:sp>
          <p:sp>
            <p:nvSpPr>
              <p:cNvPr id="48" name="Oval 134"/>
              <p:cNvSpPr>
                <a:spLocks noChangeArrowheads="1"/>
              </p:cNvSpPr>
              <p:nvPr/>
            </p:nvSpPr>
            <p:spPr bwMode="auto">
              <a:xfrm>
                <a:off x="3438" y="1821"/>
                <a:ext cx="91" cy="101"/>
              </a:xfrm>
              <a:prstGeom prst="ellipse">
                <a:avLst/>
              </a:prstGeom>
              <a:solidFill>
                <a:srgbClr val="01AB01"/>
              </a:solidFill>
              <a:ln w="9525">
                <a:solidFill>
                  <a:schemeClr val="tx1"/>
                </a:solidFill>
                <a:round/>
                <a:headEnd/>
                <a:tailEnd/>
              </a:ln>
              <a:effectLst/>
            </p:spPr>
            <p:txBody>
              <a:bodyPr wrap="none" anchor="ctr"/>
              <a:lstStyle/>
              <a:p>
                <a:endParaRPr lang="ru-RU"/>
              </a:p>
            </p:txBody>
          </p:sp>
          <p:sp>
            <p:nvSpPr>
              <p:cNvPr id="49" name="Oval 135"/>
              <p:cNvSpPr>
                <a:spLocks noChangeArrowheads="1"/>
              </p:cNvSpPr>
              <p:nvPr/>
            </p:nvSpPr>
            <p:spPr bwMode="auto">
              <a:xfrm>
                <a:off x="3519" y="1839"/>
                <a:ext cx="91" cy="101"/>
              </a:xfrm>
              <a:prstGeom prst="ellipse">
                <a:avLst/>
              </a:prstGeom>
              <a:solidFill>
                <a:srgbClr val="01AB01"/>
              </a:solidFill>
              <a:ln w="9525">
                <a:solidFill>
                  <a:schemeClr val="tx1"/>
                </a:solidFill>
                <a:round/>
                <a:headEnd/>
                <a:tailEnd/>
              </a:ln>
              <a:effectLst/>
            </p:spPr>
            <p:txBody>
              <a:bodyPr wrap="none" anchor="ctr"/>
              <a:lstStyle/>
              <a:p>
                <a:endParaRPr lang="ru-RU"/>
              </a:p>
            </p:txBody>
          </p:sp>
          <p:sp>
            <p:nvSpPr>
              <p:cNvPr id="50" name="Oval 136"/>
              <p:cNvSpPr>
                <a:spLocks noChangeArrowheads="1"/>
              </p:cNvSpPr>
              <p:nvPr/>
            </p:nvSpPr>
            <p:spPr bwMode="auto">
              <a:xfrm>
                <a:off x="3600" y="1830"/>
                <a:ext cx="91" cy="101"/>
              </a:xfrm>
              <a:prstGeom prst="ellipse">
                <a:avLst/>
              </a:prstGeom>
              <a:solidFill>
                <a:srgbClr val="01AB01"/>
              </a:solidFill>
              <a:ln w="9525">
                <a:solidFill>
                  <a:schemeClr val="tx1"/>
                </a:solidFill>
                <a:round/>
                <a:headEnd/>
                <a:tailEnd/>
              </a:ln>
              <a:effectLst/>
            </p:spPr>
            <p:txBody>
              <a:bodyPr wrap="none" anchor="ctr"/>
              <a:lstStyle/>
              <a:p>
                <a:endParaRPr lang="ru-RU"/>
              </a:p>
            </p:txBody>
          </p:sp>
          <p:sp>
            <p:nvSpPr>
              <p:cNvPr id="51" name="Oval 137"/>
              <p:cNvSpPr>
                <a:spLocks noChangeArrowheads="1"/>
              </p:cNvSpPr>
              <p:nvPr/>
            </p:nvSpPr>
            <p:spPr bwMode="auto">
              <a:xfrm>
                <a:off x="3678" y="1809"/>
                <a:ext cx="91" cy="101"/>
              </a:xfrm>
              <a:prstGeom prst="ellipse">
                <a:avLst/>
              </a:prstGeom>
              <a:solidFill>
                <a:srgbClr val="01AB01"/>
              </a:solidFill>
              <a:ln w="9525">
                <a:solidFill>
                  <a:schemeClr val="tx1"/>
                </a:solidFill>
                <a:round/>
                <a:headEnd/>
                <a:tailEnd/>
              </a:ln>
              <a:effectLst/>
            </p:spPr>
            <p:txBody>
              <a:bodyPr wrap="none" anchor="ctr"/>
              <a:lstStyle/>
              <a:p>
                <a:endParaRPr lang="ru-RU"/>
              </a:p>
            </p:txBody>
          </p:sp>
          <p:sp>
            <p:nvSpPr>
              <p:cNvPr id="52" name="Oval 138"/>
              <p:cNvSpPr>
                <a:spLocks noChangeArrowheads="1"/>
              </p:cNvSpPr>
              <p:nvPr/>
            </p:nvSpPr>
            <p:spPr bwMode="auto">
              <a:xfrm>
                <a:off x="3760" y="1819"/>
                <a:ext cx="91" cy="101"/>
              </a:xfrm>
              <a:prstGeom prst="ellipse">
                <a:avLst/>
              </a:prstGeom>
              <a:solidFill>
                <a:srgbClr val="01AB01"/>
              </a:solidFill>
              <a:ln w="9525">
                <a:solidFill>
                  <a:schemeClr val="tx1"/>
                </a:solidFill>
                <a:round/>
                <a:headEnd/>
                <a:tailEnd/>
              </a:ln>
              <a:effectLst/>
            </p:spPr>
            <p:txBody>
              <a:bodyPr wrap="none" anchor="ctr"/>
              <a:lstStyle/>
              <a:p>
                <a:endParaRPr lang="ru-RU"/>
              </a:p>
            </p:txBody>
          </p:sp>
          <p:sp>
            <p:nvSpPr>
              <p:cNvPr id="53" name="Oval 139"/>
              <p:cNvSpPr>
                <a:spLocks noChangeArrowheads="1"/>
              </p:cNvSpPr>
              <p:nvPr/>
            </p:nvSpPr>
            <p:spPr bwMode="auto">
              <a:xfrm>
                <a:off x="3842" y="1811"/>
                <a:ext cx="91" cy="101"/>
              </a:xfrm>
              <a:prstGeom prst="ellipse">
                <a:avLst/>
              </a:prstGeom>
              <a:solidFill>
                <a:srgbClr val="01AB01"/>
              </a:solidFill>
              <a:ln w="9525">
                <a:solidFill>
                  <a:schemeClr val="tx1"/>
                </a:solidFill>
                <a:round/>
                <a:headEnd/>
                <a:tailEnd/>
              </a:ln>
              <a:effectLst/>
            </p:spPr>
            <p:txBody>
              <a:bodyPr wrap="none" anchor="ctr"/>
              <a:lstStyle/>
              <a:p>
                <a:endParaRPr lang="ru-RU"/>
              </a:p>
            </p:txBody>
          </p:sp>
          <p:sp>
            <p:nvSpPr>
              <p:cNvPr id="54" name="Oval 140"/>
              <p:cNvSpPr>
                <a:spLocks noChangeArrowheads="1"/>
              </p:cNvSpPr>
              <p:nvPr/>
            </p:nvSpPr>
            <p:spPr bwMode="auto">
              <a:xfrm>
                <a:off x="3923" y="1829"/>
                <a:ext cx="91" cy="101"/>
              </a:xfrm>
              <a:prstGeom prst="ellipse">
                <a:avLst/>
              </a:prstGeom>
              <a:solidFill>
                <a:srgbClr val="01AB01"/>
              </a:solidFill>
              <a:ln w="9525">
                <a:solidFill>
                  <a:schemeClr val="tx1"/>
                </a:solidFill>
                <a:round/>
                <a:headEnd/>
                <a:tailEnd/>
              </a:ln>
              <a:effectLst/>
            </p:spPr>
            <p:txBody>
              <a:bodyPr wrap="none" anchor="ctr"/>
              <a:lstStyle/>
              <a:p>
                <a:endParaRPr lang="ru-RU"/>
              </a:p>
            </p:txBody>
          </p:sp>
          <p:sp>
            <p:nvSpPr>
              <p:cNvPr id="55" name="Oval 141"/>
              <p:cNvSpPr>
                <a:spLocks noChangeArrowheads="1"/>
              </p:cNvSpPr>
              <p:nvPr/>
            </p:nvSpPr>
            <p:spPr bwMode="auto">
              <a:xfrm>
                <a:off x="4004" y="1811"/>
                <a:ext cx="91" cy="101"/>
              </a:xfrm>
              <a:prstGeom prst="ellipse">
                <a:avLst/>
              </a:prstGeom>
              <a:solidFill>
                <a:srgbClr val="01AB01"/>
              </a:solidFill>
              <a:ln w="9525">
                <a:solidFill>
                  <a:schemeClr val="tx1"/>
                </a:solidFill>
                <a:round/>
                <a:headEnd/>
                <a:tailEnd/>
              </a:ln>
              <a:effectLst/>
            </p:spPr>
            <p:txBody>
              <a:bodyPr wrap="none" anchor="ctr"/>
              <a:lstStyle/>
              <a:p>
                <a:endParaRPr lang="ru-RU"/>
              </a:p>
            </p:txBody>
          </p:sp>
          <p:sp>
            <p:nvSpPr>
              <p:cNvPr id="56" name="Oval 142"/>
              <p:cNvSpPr>
                <a:spLocks noChangeArrowheads="1"/>
              </p:cNvSpPr>
              <p:nvPr/>
            </p:nvSpPr>
            <p:spPr bwMode="auto">
              <a:xfrm>
                <a:off x="4093" y="1819"/>
                <a:ext cx="91" cy="101"/>
              </a:xfrm>
              <a:prstGeom prst="ellipse">
                <a:avLst/>
              </a:prstGeom>
              <a:solidFill>
                <a:srgbClr val="01AB01"/>
              </a:solidFill>
              <a:ln w="9525">
                <a:solidFill>
                  <a:schemeClr val="tx1"/>
                </a:solidFill>
                <a:round/>
                <a:headEnd/>
                <a:tailEnd/>
              </a:ln>
              <a:effectLst/>
            </p:spPr>
            <p:txBody>
              <a:bodyPr wrap="none" anchor="ctr"/>
              <a:lstStyle/>
              <a:p>
                <a:endParaRPr lang="ru-RU"/>
              </a:p>
            </p:txBody>
          </p:sp>
          <p:sp>
            <p:nvSpPr>
              <p:cNvPr id="57" name="Oval 143"/>
              <p:cNvSpPr>
                <a:spLocks noChangeArrowheads="1"/>
              </p:cNvSpPr>
              <p:nvPr/>
            </p:nvSpPr>
            <p:spPr bwMode="auto">
              <a:xfrm>
                <a:off x="4175" y="1829"/>
                <a:ext cx="91" cy="101"/>
              </a:xfrm>
              <a:prstGeom prst="ellipse">
                <a:avLst/>
              </a:prstGeom>
              <a:solidFill>
                <a:srgbClr val="01AB01"/>
              </a:solidFill>
              <a:ln w="9525">
                <a:solidFill>
                  <a:schemeClr val="tx1"/>
                </a:solidFill>
                <a:round/>
                <a:headEnd/>
                <a:tailEnd/>
              </a:ln>
              <a:effectLst/>
            </p:spPr>
            <p:txBody>
              <a:bodyPr wrap="none" anchor="ctr"/>
              <a:lstStyle/>
              <a:p>
                <a:endParaRPr lang="ru-RU"/>
              </a:p>
            </p:txBody>
          </p:sp>
          <p:sp>
            <p:nvSpPr>
              <p:cNvPr id="58" name="Oval 144"/>
              <p:cNvSpPr>
                <a:spLocks noChangeArrowheads="1"/>
              </p:cNvSpPr>
              <p:nvPr/>
            </p:nvSpPr>
            <p:spPr bwMode="auto">
              <a:xfrm>
                <a:off x="4257" y="1821"/>
                <a:ext cx="91" cy="101"/>
              </a:xfrm>
              <a:prstGeom prst="ellipse">
                <a:avLst/>
              </a:prstGeom>
              <a:solidFill>
                <a:srgbClr val="01AB01"/>
              </a:solidFill>
              <a:ln w="9525">
                <a:solidFill>
                  <a:schemeClr val="tx1"/>
                </a:solidFill>
                <a:round/>
                <a:headEnd/>
                <a:tailEnd/>
              </a:ln>
              <a:effectLst/>
            </p:spPr>
            <p:txBody>
              <a:bodyPr wrap="none" anchor="ctr"/>
              <a:lstStyle/>
              <a:p>
                <a:endParaRPr lang="ru-RU"/>
              </a:p>
            </p:txBody>
          </p:sp>
          <p:sp>
            <p:nvSpPr>
              <p:cNvPr id="59" name="Oval 145"/>
              <p:cNvSpPr>
                <a:spLocks noChangeArrowheads="1"/>
              </p:cNvSpPr>
              <p:nvPr/>
            </p:nvSpPr>
            <p:spPr bwMode="auto">
              <a:xfrm>
                <a:off x="4338" y="1839"/>
                <a:ext cx="91" cy="101"/>
              </a:xfrm>
              <a:prstGeom prst="ellipse">
                <a:avLst/>
              </a:prstGeom>
              <a:solidFill>
                <a:srgbClr val="01AB01"/>
              </a:solidFill>
              <a:ln w="9525">
                <a:solidFill>
                  <a:schemeClr val="tx1"/>
                </a:solidFill>
                <a:round/>
                <a:headEnd/>
                <a:tailEnd/>
              </a:ln>
              <a:effectLst/>
            </p:spPr>
            <p:txBody>
              <a:bodyPr wrap="none" anchor="ctr"/>
              <a:lstStyle/>
              <a:p>
                <a:endParaRPr lang="ru-RU"/>
              </a:p>
            </p:txBody>
          </p:sp>
          <p:sp>
            <p:nvSpPr>
              <p:cNvPr id="60" name="Oval 146"/>
              <p:cNvSpPr>
                <a:spLocks noChangeArrowheads="1"/>
              </p:cNvSpPr>
              <p:nvPr/>
            </p:nvSpPr>
            <p:spPr bwMode="auto">
              <a:xfrm>
                <a:off x="4419" y="1830"/>
                <a:ext cx="91" cy="101"/>
              </a:xfrm>
              <a:prstGeom prst="ellipse">
                <a:avLst/>
              </a:prstGeom>
              <a:solidFill>
                <a:srgbClr val="01AB01"/>
              </a:solidFill>
              <a:ln w="9525">
                <a:solidFill>
                  <a:schemeClr val="tx1"/>
                </a:solidFill>
                <a:round/>
                <a:headEnd/>
                <a:tailEnd/>
              </a:ln>
              <a:effectLst/>
            </p:spPr>
            <p:txBody>
              <a:bodyPr wrap="none" anchor="ctr"/>
              <a:lstStyle/>
              <a:p>
                <a:endParaRPr lang="ru-RU"/>
              </a:p>
            </p:txBody>
          </p:sp>
          <p:sp>
            <p:nvSpPr>
              <p:cNvPr id="61" name="Oval 147"/>
              <p:cNvSpPr>
                <a:spLocks noChangeArrowheads="1"/>
              </p:cNvSpPr>
              <p:nvPr/>
            </p:nvSpPr>
            <p:spPr bwMode="auto">
              <a:xfrm>
                <a:off x="4507" y="1828"/>
                <a:ext cx="91" cy="101"/>
              </a:xfrm>
              <a:prstGeom prst="ellipse">
                <a:avLst/>
              </a:prstGeom>
              <a:solidFill>
                <a:srgbClr val="01AB01"/>
              </a:solidFill>
              <a:ln w="9525">
                <a:solidFill>
                  <a:schemeClr val="tx1"/>
                </a:solidFill>
                <a:round/>
                <a:headEnd/>
                <a:tailEnd/>
              </a:ln>
              <a:effectLst/>
            </p:spPr>
            <p:txBody>
              <a:bodyPr wrap="none" anchor="ctr"/>
              <a:lstStyle/>
              <a:p>
                <a:endParaRPr lang="ru-RU"/>
              </a:p>
            </p:txBody>
          </p:sp>
          <p:sp>
            <p:nvSpPr>
              <p:cNvPr id="62" name="Oval 148"/>
              <p:cNvSpPr>
                <a:spLocks noChangeArrowheads="1"/>
              </p:cNvSpPr>
              <p:nvPr/>
            </p:nvSpPr>
            <p:spPr bwMode="auto">
              <a:xfrm>
                <a:off x="4589" y="1838"/>
                <a:ext cx="91" cy="101"/>
              </a:xfrm>
              <a:prstGeom prst="ellipse">
                <a:avLst/>
              </a:prstGeom>
              <a:solidFill>
                <a:srgbClr val="01AB01"/>
              </a:solidFill>
              <a:ln w="9525">
                <a:solidFill>
                  <a:schemeClr val="tx1"/>
                </a:solidFill>
                <a:round/>
                <a:headEnd/>
                <a:tailEnd/>
              </a:ln>
              <a:effectLst/>
            </p:spPr>
            <p:txBody>
              <a:bodyPr wrap="none" anchor="ctr"/>
              <a:lstStyle/>
              <a:p>
                <a:endParaRPr lang="ru-RU"/>
              </a:p>
            </p:txBody>
          </p:sp>
          <p:sp>
            <p:nvSpPr>
              <p:cNvPr id="63" name="Oval 149"/>
              <p:cNvSpPr>
                <a:spLocks noChangeArrowheads="1"/>
              </p:cNvSpPr>
              <p:nvPr/>
            </p:nvSpPr>
            <p:spPr bwMode="auto">
              <a:xfrm>
                <a:off x="4671" y="1830"/>
                <a:ext cx="91" cy="101"/>
              </a:xfrm>
              <a:prstGeom prst="ellipse">
                <a:avLst/>
              </a:prstGeom>
              <a:solidFill>
                <a:srgbClr val="01AB01"/>
              </a:solidFill>
              <a:ln w="9525">
                <a:solidFill>
                  <a:schemeClr val="tx1"/>
                </a:solidFill>
                <a:round/>
                <a:headEnd/>
                <a:tailEnd/>
              </a:ln>
              <a:effectLst/>
            </p:spPr>
            <p:txBody>
              <a:bodyPr wrap="none" anchor="ctr"/>
              <a:lstStyle/>
              <a:p>
                <a:endParaRPr lang="ru-RU"/>
              </a:p>
            </p:txBody>
          </p:sp>
          <p:sp>
            <p:nvSpPr>
              <p:cNvPr id="64" name="Oval 150"/>
              <p:cNvSpPr>
                <a:spLocks noChangeArrowheads="1"/>
              </p:cNvSpPr>
              <p:nvPr/>
            </p:nvSpPr>
            <p:spPr bwMode="auto">
              <a:xfrm>
                <a:off x="4752" y="1848"/>
                <a:ext cx="91" cy="101"/>
              </a:xfrm>
              <a:prstGeom prst="ellipse">
                <a:avLst/>
              </a:prstGeom>
              <a:solidFill>
                <a:srgbClr val="01AB01"/>
              </a:solidFill>
              <a:ln w="9525">
                <a:solidFill>
                  <a:schemeClr val="tx1"/>
                </a:solidFill>
                <a:round/>
                <a:headEnd/>
                <a:tailEnd/>
              </a:ln>
              <a:effectLst/>
            </p:spPr>
            <p:txBody>
              <a:bodyPr wrap="none" anchor="ctr"/>
              <a:lstStyle/>
              <a:p>
                <a:endParaRPr lang="ru-RU"/>
              </a:p>
            </p:txBody>
          </p:sp>
          <p:sp>
            <p:nvSpPr>
              <p:cNvPr id="65" name="Oval 151"/>
              <p:cNvSpPr>
                <a:spLocks noChangeArrowheads="1"/>
              </p:cNvSpPr>
              <p:nvPr/>
            </p:nvSpPr>
            <p:spPr bwMode="auto">
              <a:xfrm>
                <a:off x="4833" y="1839"/>
                <a:ext cx="91" cy="101"/>
              </a:xfrm>
              <a:prstGeom prst="ellipse">
                <a:avLst/>
              </a:prstGeom>
              <a:solidFill>
                <a:srgbClr val="01AB01"/>
              </a:solidFill>
              <a:ln w="9525">
                <a:solidFill>
                  <a:schemeClr val="tx1"/>
                </a:solidFill>
                <a:round/>
                <a:headEnd/>
                <a:tailEnd/>
              </a:ln>
              <a:effectLst/>
            </p:spPr>
            <p:txBody>
              <a:bodyPr wrap="none" anchor="ctr"/>
              <a:lstStyle/>
              <a:p>
                <a:endParaRPr lang="ru-RU"/>
              </a:p>
            </p:txBody>
          </p:sp>
          <p:sp>
            <p:nvSpPr>
              <p:cNvPr id="66" name="Oval 152"/>
              <p:cNvSpPr>
                <a:spLocks noChangeArrowheads="1"/>
              </p:cNvSpPr>
              <p:nvPr/>
            </p:nvSpPr>
            <p:spPr bwMode="auto">
              <a:xfrm>
                <a:off x="4921" y="1837"/>
                <a:ext cx="91" cy="101"/>
              </a:xfrm>
              <a:prstGeom prst="ellipse">
                <a:avLst/>
              </a:prstGeom>
              <a:solidFill>
                <a:srgbClr val="01AB01"/>
              </a:solidFill>
              <a:ln w="9525">
                <a:solidFill>
                  <a:schemeClr val="tx1"/>
                </a:solidFill>
                <a:round/>
                <a:headEnd/>
                <a:tailEnd/>
              </a:ln>
              <a:effectLst/>
            </p:spPr>
            <p:txBody>
              <a:bodyPr wrap="none" anchor="ctr"/>
              <a:lstStyle/>
              <a:p>
                <a:endParaRPr lang="ru-RU"/>
              </a:p>
            </p:txBody>
          </p:sp>
          <p:sp>
            <p:nvSpPr>
              <p:cNvPr id="67" name="Oval 153"/>
              <p:cNvSpPr>
                <a:spLocks noChangeArrowheads="1"/>
              </p:cNvSpPr>
              <p:nvPr/>
            </p:nvSpPr>
            <p:spPr bwMode="auto">
              <a:xfrm>
                <a:off x="5003" y="1847"/>
                <a:ext cx="91" cy="101"/>
              </a:xfrm>
              <a:prstGeom prst="ellipse">
                <a:avLst/>
              </a:prstGeom>
              <a:solidFill>
                <a:srgbClr val="01AB01"/>
              </a:solidFill>
              <a:ln w="9525">
                <a:solidFill>
                  <a:schemeClr val="tx1"/>
                </a:solidFill>
                <a:round/>
                <a:headEnd/>
                <a:tailEnd/>
              </a:ln>
              <a:effectLst/>
            </p:spPr>
            <p:txBody>
              <a:bodyPr wrap="none" anchor="ctr"/>
              <a:lstStyle/>
              <a:p>
                <a:endParaRPr lang="ru-RU"/>
              </a:p>
            </p:txBody>
          </p:sp>
          <p:sp>
            <p:nvSpPr>
              <p:cNvPr id="68" name="Oval 154"/>
              <p:cNvSpPr>
                <a:spLocks noChangeArrowheads="1"/>
              </p:cNvSpPr>
              <p:nvPr/>
            </p:nvSpPr>
            <p:spPr bwMode="auto">
              <a:xfrm>
                <a:off x="5085" y="1839"/>
                <a:ext cx="91" cy="101"/>
              </a:xfrm>
              <a:prstGeom prst="ellipse">
                <a:avLst/>
              </a:prstGeom>
              <a:solidFill>
                <a:srgbClr val="01AB01"/>
              </a:solidFill>
              <a:ln w="9525">
                <a:solidFill>
                  <a:schemeClr val="tx1"/>
                </a:solidFill>
                <a:round/>
                <a:headEnd/>
                <a:tailEnd/>
              </a:ln>
              <a:effectLst/>
            </p:spPr>
            <p:txBody>
              <a:bodyPr wrap="none" anchor="ctr"/>
              <a:lstStyle/>
              <a:p>
                <a:endParaRPr lang="ru-RU"/>
              </a:p>
            </p:txBody>
          </p:sp>
          <p:sp>
            <p:nvSpPr>
              <p:cNvPr id="69" name="Oval 155"/>
              <p:cNvSpPr>
                <a:spLocks noChangeArrowheads="1"/>
              </p:cNvSpPr>
              <p:nvPr/>
            </p:nvSpPr>
            <p:spPr bwMode="auto">
              <a:xfrm>
                <a:off x="5166" y="1857"/>
                <a:ext cx="91" cy="101"/>
              </a:xfrm>
              <a:prstGeom prst="ellipse">
                <a:avLst/>
              </a:prstGeom>
              <a:solidFill>
                <a:srgbClr val="01AB01"/>
              </a:solidFill>
              <a:ln w="9525">
                <a:solidFill>
                  <a:schemeClr val="tx1"/>
                </a:solidFill>
                <a:round/>
                <a:headEnd/>
                <a:tailEnd/>
              </a:ln>
              <a:effectLst/>
            </p:spPr>
            <p:txBody>
              <a:bodyPr wrap="none" anchor="ctr"/>
              <a:lstStyle/>
              <a:p>
                <a:endParaRPr lang="ru-RU"/>
              </a:p>
            </p:txBody>
          </p:sp>
          <p:sp>
            <p:nvSpPr>
              <p:cNvPr id="70" name="Oval 156"/>
              <p:cNvSpPr>
                <a:spLocks noChangeArrowheads="1"/>
              </p:cNvSpPr>
              <p:nvPr/>
            </p:nvSpPr>
            <p:spPr bwMode="auto">
              <a:xfrm>
                <a:off x="5247" y="1848"/>
                <a:ext cx="91" cy="101"/>
              </a:xfrm>
              <a:prstGeom prst="ellipse">
                <a:avLst/>
              </a:prstGeom>
              <a:solidFill>
                <a:srgbClr val="01AB01"/>
              </a:solidFill>
              <a:ln w="9525">
                <a:solidFill>
                  <a:schemeClr val="tx1"/>
                </a:solidFill>
                <a:round/>
                <a:headEnd/>
                <a:tailEnd/>
              </a:ln>
              <a:effectLst/>
            </p:spPr>
            <p:txBody>
              <a:bodyPr wrap="none" anchor="ctr"/>
              <a:lstStyle/>
              <a:p>
                <a:endParaRPr lang="ru-RU"/>
              </a:p>
            </p:txBody>
          </p:sp>
        </p:grpSp>
        <p:sp>
          <p:nvSpPr>
            <p:cNvPr id="8" name="Text Box 157"/>
            <p:cNvSpPr txBox="1">
              <a:spLocks noChangeArrowheads="1"/>
            </p:cNvSpPr>
            <p:nvPr/>
          </p:nvSpPr>
          <p:spPr bwMode="auto">
            <a:xfrm>
              <a:off x="2303463" y="4512010"/>
              <a:ext cx="2887374" cy="333842"/>
            </a:xfrm>
            <a:prstGeom prst="rect">
              <a:avLst/>
            </a:prstGeom>
            <a:noFill/>
            <a:ln w="9525">
              <a:noFill/>
              <a:miter lim="800000"/>
              <a:headEnd/>
              <a:tailEnd/>
            </a:ln>
            <a:effectLst/>
          </p:spPr>
          <p:txBody>
            <a:bodyPr wrap="none">
              <a:spAutoFit/>
            </a:bodyPr>
            <a:lstStyle/>
            <a:p>
              <a:r>
                <a:rPr lang="ru-RU" b="1" dirty="0" smtClean="0">
                  <a:solidFill>
                    <a:srgbClr val="00B050"/>
                  </a:solidFill>
                </a:rPr>
                <a:t>Блок</a:t>
              </a:r>
              <a:r>
                <a:rPr lang="en-US" b="1" dirty="0" smtClean="0">
                  <a:solidFill>
                    <a:srgbClr val="00B050"/>
                  </a:solidFill>
                </a:rPr>
                <a:t> </a:t>
              </a:r>
              <a:r>
                <a:rPr lang="en-US" b="1" dirty="0">
                  <a:solidFill>
                    <a:srgbClr val="00B050"/>
                  </a:solidFill>
                </a:rPr>
                <a:t>A</a:t>
              </a:r>
              <a:r>
                <a:rPr lang="en-US" dirty="0"/>
                <a:t> – </a:t>
              </a:r>
              <a:r>
                <a:rPr lang="ru-RU" dirty="0" smtClean="0"/>
                <a:t>слипающиеся звенья</a:t>
              </a:r>
              <a:endParaRPr lang="ru-RU" dirty="0"/>
            </a:p>
          </p:txBody>
        </p:sp>
        <p:sp>
          <p:nvSpPr>
            <p:cNvPr id="9" name="Text Box 158"/>
            <p:cNvSpPr txBox="1">
              <a:spLocks noChangeArrowheads="1"/>
            </p:cNvSpPr>
            <p:nvPr/>
          </p:nvSpPr>
          <p:spPr bwMode="auto">
            <a:xfrm>
              <a:off x="4627563" y="4594560"/>
              <a:ext cx="2990850" cy="584224"/>
            </a:xfrm>
            <a:prstGeom prst="rect">
              <a:avLst/>
            </a:prstGeom>
            <a:noFill/>
            <a:ln w="9525">
              <a:noFill/>
              <a:miter lim="800000"/>
              <a:headEnd/>
              <a:tailEnd/>
            </a:ln>
            <a:effectLst/>
          </p:spPr>
          <p:txBody>
            <a:bodyPr>
              <a:spAutoFit/>
            </a:bodyPr>
            <a:lstStyle/>
            <a:p>
              <a:pPr algn="ctr"/>
              <a:r>
                <a:rPr lang="en-US" b="1" dirty="0"/>
                <a:t>Block B</a:t>
              </a:r>
              <a:r>
                <a:rPr lang="en-US" dirty="0"/>
                <a:t> – </a:t>
              </a:r>
            </a:p>
            <a:p>
              <a:pPr algn="ctr"/>
              <a:r>
                <a:rPr lang="ru-RU" dirty="0" smtClean="0"/>
                <a:t>неслипающиеся</a:t>
              </a:r>
              <a:endParaRPr lang="ru-RU" dirty="0"/>
            </a:p>
          </p:txBody>
        </p:sp>
      </p:grpSp>
      <p:sp>
        <p:nvSpPr>
          <p:cNvPr id="72" name="TextBox 71"/>
          <p:cNvSpPr txBox="1"/>
          <p:nvPr/>
        </p:nvSpPr>
        <p:spPr>
          <a:xfrm>
            <a:off x="78569" y="701848"/>
            <a:ext cx="9076929" cy="923330"/>
          </a:xfrm>
          <a:prstGeom prst="rect">
            <a:avLst/>
          </a:prstGeom>
          <a:noFill/>
        </p:spPr>
        <p:txBody>
          <a:bodyPr wrap="square" rtlCol="0">
            <a:spAutoFit/>
          </a:bodyPr>
          <a:lstStyle/>
          <a:p>
            <a:r>
              <a:rPr lang="ru-RU" dirty="0" smtClean="0"/>
              <a:t>В большинстве эукариот</a:t>
            </a:r>
            <a:r>
              <a:rPr lang="en-US" dirty="0" smtClean="0"/>
              <a:t> (</a:t>
            </a:r>
            <a:r>
              <a:rPr lang="ru-RU" dirty="0" smtClean="0"/>
              <a:t>напр.</a:t>
            </a:r>
            <a:r>
              <a:rPr lang="en-US" dirty="0" smtClean="0"/>
              <a:t> </a:t>
            </a:r>
            <a:r>
              <a:rPr lang="en-US" i="1" dirty="0"/>
              <a:t>Drosophila</a:t>
            </a:r>
            <a:r>
              <a:rPr lang="en-US" dirty="0"/>
              <a:t>) </a:t>
            </a:r>
            <a:r>
              <a:rPr lang="ru-RU" dirty="0" smtClean="0"/>
              <a:t>уровень </a:t>
            </a:r>
            <a:r>
              <a:rPr lang="ru-RU" dirty="0" err="1" smtClean="0"/>
              <a:t>ацетилирования</a:t>
            </a:r>
            <a:r>
              <a:rPr lang="ru-RU" dirty="0" smtClean="0"/>
              <a:t> напрямую коррелирует в </a:t>
            </a:r>
            <a:r>
              <a:rPr lang="ru-RU" dirty="0" err="1" smtClean="0"/>
              <a:t>транскриптационной</a:t>
            </a:r>
            <a:r>
              <a:rPr lang="ru-RU" dirty="0" smtClean="0"/>
              <a:t> активностью данного участка ДНК. Типичный размер активного участка около </a:t>
            </a:r>
            <a:r>
              <a:rPr lang="ru-RU" dirty="0" smtClean="0">
                <a:solidFill>
                  <a:srgbClr val="FF0000"/>
                </a:solidFill>
              </a:rPr>
              <a:t>50 </a:t>
            </a:r>
            <a:r>
              <a:rPr lang="ru-RU" dirty="0" err="1" smtClean="0">
                <a:solidFill>
                  <a:srgbClr val="FF0000"/>
                </a:solidFill>
              </a:rPr>
              <a:t>нуклеосом</a:t>
            </a:r>
            <a:r>
              <a:rPr lang="ru-RU" dirty="0" smtClean="0"/>
              <a:t>, таких участков около </a:t>
            </a:r>
            <a:r>
              <a:rPr lang="ru-RU" dirty="0" smtClean="0">
                <a:solidFill>
                  <a:srgbClr val="FF0000"/>
                </a:solidFill>
              </a:rPr>
              <a:t>10%</a:t>
            </a:r>
            <a:r>
              <a:rPr lang="ru-RU" dirty="0" smtClean="0"/>
              <a:t> от всего генома.</a:t>
            </a:r>
            <a:endParaRPr lang="ru-RU" dirty="0"/>
          </a:p>
        </p:txBody>
      </p:sp>
      <p:pic>
        <p:nvPicPr>
          <p:cNvPr id="73" name="Picture 2" descr="Drosophila pseudoobscura-Male.pn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297683" y="111715"/>
            <a:ext cx="1628064" cy="724997"/>
          </a:xfrm>
          <a:prstGeom prst="rect">
            <a:avLst/>
          </a:prstGeom>
          <a:noFill/>
          <a:extLst>
            <a:ext uri="{909E8E84-426E-40DD-AFC4-6F175D3DCCD1}">
              <a14:hiddenFill xmlns:a14="http://schemas.microsoft.com/office/drawing/2010/main">
                <a:solidFill>
                  <a:srgbClr val="FFFFFF"/>
                </a:solidFill>
              </a14:hiddenFill>
            </a:ext>
          </a:extLst>
        </p:spPr>
      </p:pic>
      <p:sp>
        <p:nvSpPr>
          <p:cNvPr id="74" name="Text Box 7"/>
          <p:cNvSpPr txBox="1">
            <a:spLocks noChangeArrowheads="1"/>
          </p:cNvSpPr>
          <p:nvPr/>
        </p:nvSpPr>
        <p:spPr bwMode="auto">
          <a:xfrm>
            <a:off x="5167093" y="2330065"/>
            <a:ext cx="3591048" cy="523220"/>
          </a:xfrm>
          <a:prstGeom prst="rect">
            <a:avLst/>
          </a:prstGeom>
          <a:noFill/>
          <a:ln w="9525">
            <a:noFill/>
            <a:miter lim="800000"/>
            <a:headEnd/>
            <a:tailEnd/>
          </a:ln>
          <a:effectLst/>
        </p:spPr>
        <p:txBody>
          <a:bodyPr wrap="none">
            <a:spAutoFit/>
          </a:bodyPr>
          <a:lstStyle/>
          <a:p>
            <a:r>
              <a:rPr lang="ru-RU" sz="2800" dirty="0" smtClean="0"/>
              <a:t>(</a:t>
            </a:r>
            <a:r>
              <a:rPr lang="en-US" sz="2800" dirty="0" smtClean="0"/>
              <a:t>-</a:t>
            </a:r>
            <a:r>
              <a:rPr lang="en-US" sz="2800" dirty="0" smtClean="0">
                <a:solidFill>
                  <a:srgbClr val="01AB01"/>
                </a:solidFill>
              </a:rPr>
              <a:t>500A-</a:t>
            </a:r>
            <a:r>
              <a:rPr lang="en-US" sz="2800" dirty="0" smtClean="0"/>
              <a:t>50B-</a:t>
            </a:r>
            <a:r>
              <a:rPr lang="en-US" sz="2800" dirty="0" smtClean="0">
                <a:solidFill>
                  <a:srgbClr val="01AB01"/>
                </a:solidFill>
              </a:rPr>
              <a:t>500A-</a:t>
            </a:r>
            <a:r>
              <a:rPr lang="ru-RU" sz="2800" dirty="0" smtClean="0"/>
              <a:t>50В-</a:t>
            </a:r>
            <a:r>
              <a:rPr lang="ru-RU" sz="2800" dirty="0" smtClean="0">
                <a:solidFill>
                  <a:srgbClr val="01AB01"/>
                </a:solidFill>
              </a:rPr>
              <a:t>)</a:t>
            </a:r>
            <a:endParaRPr lang="ru-RU" sz="2800" baseline="-25000" dirty="0"/>
          </a:p>
        </p:txBody>
      </p:sp>
      <p:sp>
        <p:nvSpPr>
          <p:cNvPr id="75" name="Номер слайда 3"/>
          <p:cNvSpPr txBox="1">
            <a:spLocks/>
          </p:cNvSpPr>
          <p:nvPr/>
        </p:nvSpPr>
        <p:spPr>
          <a:xfrm>
            <a:off x="0" y="116632"/>
            <a:ext cx="395536" cy="476672"/>
          </a:xfrm>
          <a:prstGeom prst="rect">
            <a:avLst/>
          </a:prstGeom>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4000" b="0" i="0" u="none" strike="noStrike" kern="1200" cap="none" spc="0" normalizeH="0" baseline="0" noProof="0" dirty="0">
              <a:ln>
                <a:noFill/>
              </a:ln>
              <a:solidFill>
                <a:schemeClr val="bg2">
                  <a:shade val="50000"/>
                  <a:satMod val="200000"/>
                </a:schemeClr>
              </a:solidFill>
              <a:effectLst/>
              <a:uLnTx/>
              <a:uFillTx/>
              <a:latin typeface="+mn-lt"/>
              <a:ea typeface="+mn-ea"/>
              <a:cs typeface="+mn-cs"/>
            </a:endParaRPr>
          </a:p>
        </p:txBody>
      </p:sp>
      <p:sp>
        <p:nvSpPr>
          <p:cNvPr id="76" name="Rectangle 2"/>
          <p:cNvSpPr txBox="1">
            <a:spLocks noChangeArrowheads="1"/>
          </p:cNvSpPr>
          <p:nvPr/>
        </p:nvSpPr>
        <p:spPr>
          <a:xfrm>
            <a:off x="-516921" y="45640"/>
            <a:ext cx="8100392" cy="1143000"/>
          </a:xfrm>
          <a:prstGeom prst="rect">
            <a:avLst/>
          </a:prstGeom>
        </p:spPr>
        <p:txBody>
          <a:bodyPr>
            <a:noAutofit/>
          </a:bodyPr>
          <a:lstStyle/>
          <a:p>
            <a:pPr lvl="0" algn="ctr">
              <a:spcBef>
                <a:spcPct val="0"/>
              </a:spcBef>
            </a:pPr>
            <a:r>
              <a:rPr lang="ru-RU" sz="2800" dirty="0" smtClean="0">
                <a:solidFill>
                  <a:schemeClr val="tx2"/>
                </a:solidFill>
                <a:effectLst>
                  <a:outerShdw blurRad="38100" dist="38100" dir="2700000" algn="tl">
                    <a:srgbClr val="000000">
                      <a:alpha val="43137"/>
                    </a:srgbClr>
                  </a:outerShdw>
                </a:effectLst>
                <a:latin typeface="+mj-lt"/>
                <a:ea typeface="+mj-ea"/>
                <a:cs typeface="+mj-cs"/>
              </a:rPr>
              <a:t>Блок-</a:t>
            </a:r>
            <a:r>
              <a:rPr lang="ru-RU" sz="2800" dirty="0" err="1" smtClean="0">
                <a:solidFill>
                  <a:schemeClr val="tx2"/>
                </a:solidFill>
                <a:effectLst>
                  <a:outerShdw blurRad="38100" dist="38100" dir="2700000" algn="tl">
                    <a:srgbClr val="000000">
                      <a:alpha val="43137"/>
                    </a:srgbClr>
                  </a:outerShdw>
                </a:effectLst>
                <a:latin typeface="+mj-lt"/>
                <a:ea typeface="+mj-ea"/>
                <a:cs typeface="+mj-cs"/>
              </a:rPr>
              <a:t>сополимерная</a:t>
            </a:r>
            <a:r>
              <a:rPr lang="ru-RU" sz="2800" dirty="0" smtClean="0">
                <a:solidFill>
                  <a:schemeClr val="tx2"/>
                </a:solidFill>
                <a:effectLst>
                  <a:outerShdw blurRad="38100" dist="38100" dir="2700000" algn="tl">
                    <a:srgbClr val="000000">
                      <a:alpha val="43137"/>
                    </a:srgbClr>
                  </a:outerShdw>
                </a:effectLst>
                <a:latin typeface="+mj-lt"/>
                <a:ea typeface="+mj-ea"/>
                <a:cs typeface="+mj-cs"/>
              </a:rPr>
              <a:t> модель хроматина</a:t>
            </a:r>
            <a:endParaRPr lang="en-US" sz="2800" dirty="0" smtClean="0">
              <a:solidFill>
                <a:schemeClr val="tx2"/>
              </a:solidFill>
              <a:effectLst>
                <a:outerShdw blurRad="38100" dist="38100" dir="2700000" algn="tl">
                  <a:srgbClr val="000000">
                    <a:alpha val="43137"/>
                  </a:srgbClr>
                </a:outerShdw>
              </a:effectLst>
              <a:latin typeface="+mj-lt"/>
              <a:ea typeface="+mj-ea"/>
              <a:cs typeface="+mj-cs"/>
            </a:endParaRPr>
          </a:p>
        </p:txBody>
      </p:sp>
      <p:pic>
        <p:nvPicPr>
          <p:cNvPr id="2" name="Рисунок 1"/>
          <p:cNvPicPr>
            <a:picLocks noChangeAspect="1"/>
          </p:cNvPicPr>
          <p:nvPr/>
        </p:nvPicPr>
        <p:blipFill>
          <a:blip r:embed="rId5"/>
          <a:stretch>
            <a:fillRect/>
          </a:stretch>
        </p:blipFill>
        <p:spPr>
          <a:xfrm>
            <a:off x="375930" y="1923645"/>
            <a:ext cx="3893400" cy="983100"/>
          </a:xfrm>
          <a:prstGeom prst="rect">
            <a:avLst/>
          </a:prstGeom>
        </p:spPr>
      </p:pic>
      <p:cxnSp>
        <p:nvCxnSpPr>
          <p:cNvPr id="77" name="Прямая со стрелкой 76"/>
          <p:cNvCxnSpPr/>
          <p:nvPr/>
        </p:nvCxnSpPr>
        <p:spPr>
          <a:xfrm flipH="1">
            <a:off x="2917089" y="1923645"/>
            <a:ext cx="1352241" cy="4915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8" name="Text Box 7"/>
          <p:cNvSpPr txBox="1">
            <a:spLocks noChangeArrowheads="1"/>
          </p:cNvSpPr>
          <p:nvPr/>
        </p:nvSpPr>
        <p:spPr bwMode="auto">
          <a:xfrm>
            <a:off x="4228797" y="1656791"/>
            <a:ext cx="2339102" cy="400110"/>
          </a:xfrm>
          <a:prstGeom prst="rect">
            <a:avLst/>
          </a:prstGeom>
          <a:noFill/>
          <a:ln w="9525">
            <a:noFill/>
            <a:miter lim="800000"/>
            <a:headEnd/>
            <a:tailEnd/>
          </a:ln>
          <a:effectLst/>
        </p:spPr>
        <p:txBody>
          <a:bodyPr wrap="none">
            <a:spAutoFit/>
          </a:bodyPr>
          <a:lstStyle/>
          <a:p>
            <a:r>
              <a:rPr lang="ru-RU" sz="2000" dirty="0" err="1" smtClean="0">
                <a:solidFill>
                  <a:srgbClr val="FF0000"/>
                </a:solidFill>
              </a:rPr>
              <a:t>Мономерное</a:t>
            </a:r>
            <a:r>
              <a:rPr lang="ru-RU" sz="2000" dirty="0" smtClean="0">
                <a:solidFill>
                  <a:srgbClr val="FF0000"/>
                </a:solidFill>
              </a:rPr>
              <a:t> звено</a:t>
            </a:r>
            <a:endParaRPr lang="ru-RU" sz="2000" baseline="-25000" dirty="0">
              <a:solidFill>
                <a:srgbClr val="FF0000"/>
              </a:solidFill>
            </a:endParaRPr>
          </a:p>
        </p:txBody>
      </p:sp>
      <p:sp>
        <p:nvSpPr>
          <p:cNvPr id="79" name="Text Box 7"/>
          <p:cNvSpPr txBox="1">
            <a:spLocks noChangeArrowheads="1"/>
          </p:cNvSpPr>
          <p:nvPr/>
        </p:nvSpPr>
        <p:spPr bwMode="auto">
          <a:xfrm>
            <a:off x="5072627" y="2018669"/>
            <a:ext cx="3563091" cy="400110"/>
          </a:xfrm>
          <a:prstGeom prst="rect">
            <a:avLst/>
          </a:prstGeom>
          <a:noFill/>
          <a:ln w="9525">
            <a:noFill/>
            <a:miter lim="800000"/>
            <a:headEnd/>
            <a:tailEnd/>
          </a:ln>
          <a:effectLst/>
        </p:spPr>
        <p:txBody>
          <a:bodyPr wrap="none">
            <a:spAutoFit/>
          </a:bodyPr>
          <a:lstStyle/>
          <a:p>
            <a:r>
              <a:rPr lang="ru-RU" sz="2000" dirty="0" smtClean="0">
                <a:solidFill>
                  <a:srgbClr val="FF0000"/>
                </a:solidFill>
              </a:rPr>
              <a:t>Структура последовательности</a:t>
            </a:r>
            <a:endParaRPr lang="ru-RU" sz="2000" baseline="-25000" dirty="0">
              <a:solidFill>
                <a:srgbClr val="FF0000"/>
              </a:solidFill>
            </a:endParaRPr>
          </a:p>
        </p:txBody>
      </p:sp>
      <p:sp>
        <p:nvSpPr>
          <p:cNvPr id="80" name="Text Box 157"/>
          <p:cNvSpPr txBox="1">
            <a:spLocks noChangeArrowheads="1"/>
          </p:cNvSpPr>
          <p:nvPr/>
        </p:nvSpPr>
        <p:spPr bwMode="auto">
          <a:xfrm>
            <a:off x="5881721" y="5898491"/>
            <a:ext cx="3161443" cy="369332"/>
          </a:xfrm>
          <a:prstGeom prst="rect">
            <a:avLst/>
          </a:prstGeom>
          <a:noFill/>
          <a:ln w="9525">
            <a:noFill/>
            <a:miter lim="800000"/>
            <a:headEnd/>
            <a:tailEnd/>
          </a:ln>
          <a:effectLst/>
        </p:spPr>
        <p:txBody>
          <a:bodyPr wrap="none">
            <a:spAutoFit/>
          </a:bodyPr>
          <a:lstStyle/>
          <a:p>
            <a:r>
              <a:rPr lang="ru-RU" b="1" dirty="0" smtClean="0">
                <a:solidFill>
                  <a:srgbClr val="00B050"/>
                </a:solidFill>
              </a:rPr>
              <a:t>Блок</a:t>
            </a:r>
            <a:r>
              <a:rPr lang="en-US" b="1" dirty="0" smtClean="0">
                <a:solidFill>
                  <a:srgbClr val="00B050"/>
                </a:solidFill>
              </a:rPr>
              <a:t> </a:t>
            </a:r>
            <a:r>
              <a:rPr lang="en-US" b="1" dirty="0">
                <a:solidFill>
                  <a:srgbClr val="00B050"/>
                </a:solidFill>
              </a:rPr>
              <a:t>A</a:t>
            </a:r>
            <a:r>
              <a:rPr lang="en-US" dirty="0"/>
              <a:t> – </a:t>
            </a:r>
            <a:r>
              <a:rPr lang="ru-RU" dirty="0" smtClean="0"/>
              <a:t>слипающиеся звенья</a:t>
            </a:r>
            <a:endParaRPr lang="ru-RU"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5"/>
          <p:cNvPicPr>
            <a:picLocks noChangeAspect="1"/>
          </p:cNvPicPr>
          <p:nvPr/>
        </p:nvPicPr>
        <p:blipFill>
          <a:blip r:embed="rId2" cstate="print"/>
          <a:srcRect/>
          <a:stretch>
            <a:fillRect/>
          </a:stretch>
        </p:blipFill>
        <p:spPr bwMode="auto">
          <a:xfrm>
            <a:off x="2717625" y="947738"/>
            <a:ext cx="5238751" cy="2336800"/>
          </a:xfrm>
          <a:prstGeom prst="rect">
            <a:avLst/>
          </a:prstGeom>
          <a:noFill/>
          <a:ln w="9525">
            <a:noFill/>
            <a:miter lim="800000"/>
            <a:headEnd/>
            <a:tailEnd/>
          </a:ln>
        </p:spPr>
      </p:pic>
      <p:pic>
        <p:nvPicPr>
          <p:cNvPr id="4" name="Picture 5"/>
          <p:cNvPicPr>
            <a:picLocks noChangeAspect="1" noChangeArrowheads="1"/>
          </p:cNvPicPr>
          <p:nvPr/>
        </p:nvPicPr>
        <p:blipFill>
          <a:blip r:embed="rId3" cstate="print"/>
          <a:srcRect b="60617"/>
          <a:stretch>
            <a:fillRect/>
          </a:stretch>
        </p:blipFill>
        <p:spPr bwMode="auto">
          <a:xfrm>
            <a:off x="894853" y="3570291"/>
            <a:ext cx="7421563" cy="2763837"/>
          </a:xfrm>
          <a:prstGeom prst="rect">
            <a:avLst/>
          </a:prstGeom>
          <a:noFill/>
          <a:ln w="9525">
            <a:noFill/>
            <a:miter lim="800000"/>
            <a:headEnd/>
            <a:tailEnd/>
          </a:ln>
          <a:effectLst/>
        </p:spPr>
      </p:pic>
      <p:sp>
        <p:nvSpPr>
          <p:cNvPr id="6" name="Text Box 7"/>
          <p:cNvSpPr txBox="1">
            <a:spLocks noChangeArrowheads="1"/>
          </p:cNvSpPr>
          <p:nvPr/>
        </p:nvSpPr>
        <p:spPr bwMode="auto">
          <a:xfrm>
            <a:off x="7230055" y="709260"/>
            <a:ext cx="1701107" cy="461665"/>
          </a:xfrm>
          <a:prstGeom prst="rect">
            <a:avLst/>
          </a:prstGeom>
          <a:noFill/>
          <a:ln w="9525">
            <a:noFill/>
            <a:miter lim="800000"/>
            <a:headEnd/>
            <a:tailEnd/>
          </a:ln>
          <a:effectLst/>
        </p:spPr>
        <p:txBody>
          <a:bodyPr wrap="none">
            <a:spAutoFit/>
          </a:bodyPr>
          <a:lstStyle/>
          <a:p>
            <a:r>
              <a:rPr lang="en-US" sz="2400" dirty="0"/>
              <a:t>(</a:t>
            </a:r>
            <a:r>
              <a:rPr lang="en-US" sz="2400" dirty="0">
                <a:solidFill>
                  <a:srgbClr val="01AB01"/>
                </a:solidFill>
              </a:rPr>
              <a:t>500A</a:t>
            </a:r>
            <a:r>
              <a:rPr lang="en-US" sz="2400" dirty="0"/>
              <a:t>50B)</a:t>
            </a:r>
            <a:r>
              <a:rPr lang="en-US" sz="2400" baseline="-25000" dirty="0"/>
              <a:t>20</a:t>
            </a:r>
            <a:endParaRPr lang="ru-RU" sz="2400" baseline="-25000" dirty="0"/>
          </a:p>
        </p:txBody>
      </p:sp>
      <p:sp>
        <p:nvSpPr>
          <p:cNvPr id="7" name="Прямоугольник 6"/>
          <p:cNvSpPr/>
          <p:nvPr/>
        </p:nvSpPr>
        <p:spPr>
          <a:xfrm>
            <a:off x="3923928" y="6310006"/>
            <a:ext cx="4572000" cy="338554"/>
          </a:xfrm>
          <a:prstGeom prst="rect">
            <a:avLst/>
          </a:prstGeom>
          <a:solidFill>
            <a:schemeClr val="bg1"/>
          </a:solidFill>
        </p:spPr>
        <p:txBody>
          <a:bodyPr>
            <a:spAutoFit/>
          </a:bodyPr>
          <a:lstStyle/>
          <a:p>
            <a:r>
              <a:rPr lang="en-GB" sz="1600" i="1" dirty="0"/>
              <a:t>Genome Research</a:t>
            </a:r>
            <a:r>
              <a:rPr lang="en-GB" sz="1600" dirty="0"/>
              <a:t>, 26, 70 (2016)</a:t>
            </a:r>
            <a:endParaRPr lang="ru-RU" sz="1600" dirty="0"/>
          </a:p>
        </p:txBody>
      </p:sp>
      <p:sp>
        <p:nvSpPr>
          <p:cNvPr id="9" name="Rectangle 2"/>
          <p:cNvSpPr txBox="1">
            <a:spLocks noChangeArrowheads="1"/>
          </p:cNvSpPr>
          <p:nvPr/>
        </p:nvSpPr>
        <p:spPr>
          <a:xfrm>
            <a:off x="899592" y="53752"/>
            <a:ext cx="8100392" cy="1143000"/>
          </a:xfrm>
          <a:prstGeom prst="rect">
            <a:avLst/>
          </a:prstGeom>
        </p:spPr>
        <p:txBody>
          <a:bodyPr>
            <a:noAutofit/>
          </a:bodyPr>
          <a:lstStyle/>
          <a:p>
            <a:pPr lvl="0" algn="ctr">
              <a:spcBef>
                <a:spcPct val="0"/>
              </a:spcBef>
            </a:pPr>
            <a:r>
              <a:rPr lang="ru-RU" sz="3600" dirty="0" smtClean="0">
                <a:solidFill>
                  <a:schemeClr val="tx2"/>
                </a:solidFill>
                <a:effectLst>
                  <a:outerShdw blurRad="38100" dist="38100" dir="2700000" algn="tl">
                    <a:srgbClr val="000000">
                      <a:alpha val="43137"/>
                    </a:srgbClr>
                  </a:outerShdw>
                </a:effectLst>
                <a:latin typeface="+mj-lt"/>
                <a:ea typeface="+mj-ea"/>
                <a:cs typeface="+mj-cs"/>
              </a:rPr>
              <a:t>Влияние природы взаимодействия</a:t>
            </a:r>
            <a:endParaRPr lang="en-US" sz="3600" dirty="0" smtClean="0">
              <a:solidFill>
                <a:schemeClr val="tx2"/>
              </a:solidFill>
              <a:effectLst>
                <a:outerShdw blurRad="38100" dist="38100" dir="2700000" algn="tl">
                  <a:srgbClr val="000000">
                    <a:alpha val="43137"/>
                  </a:srgbClr>
                </a:outerShdw>
              </a:effectLst>
              <a:latin typeface="+mj-lt"/>
              <a:ea typeface="+mj-ea"/>
              <a:cs typeface="+mj-cs"/>
            </a:endParaRPr>
          </a:p>
        </p:txBody>
      </p:sp>
      <p:sp>
        <p:nvSpPr>
          <p:cNvPr id="10" name="Text Box 157"/>
          <p:cNvSpPr txBox="1">
            <a:spLocks noChangeArrowheads="1"/>
          </p:cNvSpPr>
          <p:nvPr/>
        </p:nvSpPr>
        <p:spPr bwMode="auto">
          <a:xfrm>
            <a:off x="395536" y="992317"/>
            <a:ext cx="2016224" cy="923330"/>
          </a:xfrm>
          <a:prstGeom prst="rect">
            <a:avLst/>
          </a:prstGeom>
          <a:noFill/>
          <a:ln w="9525">
            <a:noFill/>
            <a:miter lim="800000"/>
            <a:headEnd/>
            <a:tailEnd/>
          </a:ln>
          <a:effectLst/>
        </p:spPr>
        <p:txBody>
          <a:bodyPr wrap="square">
            <a:spAutoFit/>
          </a:bodyPr>
          <a:lstStyle/>
          <a:p>
            <a:r>
              <a:rPr lang="ru-RU" dirty="0" smtClean="0"/>
              <a:t>Стандартные объемные взаимодействия</a:t>
            </a:r>
            <a:endParaRPr lang="ru-RU" dirty="0"/>
          </a:p>
        </p:txBody>
      </p:sp>
      <p:sp>
        <p:nvSpPr>
          <p:cNvPr id="11" name="Text Box 157"/>
          <p:cNvSpPr txBox="1">
            <a:spLocks noChangeArrowheads="1"/>
          </p:cNvSpPr>
          <p:nvPr/>
        </p:nvSpPr>
        <p:spPr bwMode="auto">
          <a:xfrm>
            <a:off x="359291" y="3142709"/>
            <a:ext cx="2016224" cy="646331"/>
          </a:xfrm>
          <a:prstGeom prst="rect">
            <a:avLst/>
          </a:prstGeom>
          <a:solidFill>
            <a:schemeClr val="bg1"/>
          </a:solidFill>
          <a:ln w="9525">
            <a:noFill/>
            <a:miter lim="800000"/>
            <a:headEnd/>
            <a:tailEnd/>
          </a:ln>
          <a:effectLst/>
        </p:spPr>
        <p:txBody>
          <a:bodyPr wrap="square">
            <a:spAutoFit/>
          </a:bodyPr>
          <a:lstStyle/>
          <a:p>
            <a:r>
              <a:rPr lang="ru-RU" dirty="0" smtClean="0"/>
              <a:t>Насыщающиеся взаимодействия</a:t>
            </a:r>
            <a:endParaRPr lang="ru-RU"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a:xfrm>
            <a:off x="539552" y="100390"/>
            <a:ext cx="8100392" cy="1143000"/>
          </a:xfrm>
          <a:prstGeom prst="rect">
            <a:avLst/>
          </a:prstGeom>
        </p:spPr>
        <p:txBody>
          <a:bodyPr>
            <a:noAutofit/>
          </a:bodyPr>
          <a:lstStyle/>
          <a:p>
            <a:pPr lvl="0" algn="ctr">
              <a:spcBef>
                <a:spcPct val="0"/>
              </a:spcBef>
            </a:pPr>
            <a:r>
              <a:rPr lang="ru-RU" sz="3600" dirty="0" smtClean="0">
                <a:solidFill>
                  <a:schemeClr val="tx2"/>
                </a:solidFill>
                <a:effectLst>
                  <a:outerShdw blurRad="38100" dist="38100" dir="2700000" algn="tl">
                    <a:srgbClr val="000000">
                      <a:alpha val="43137"/>
                    </a:srgbClr>
                  </a:outerShdw>
                </a:effectLst>
                <a:latin typeface="+mj-lt"/>
                <a:ea typeface="+mj-ea"/>
                <a:cs typeface="+mj-cs"/>
              </a:rPr>
              <a:t>Влияние структуры последовательности</a:t>
            </a:r>
            <a:endParaRPr lang="en-US" sz="3600" dirty="0" smtClean="0">
              <a:solidFill>
                <a:schemeClr val="tx2"/>
              </a:solidFill>
              <a:effectLst>
                <a:outerShdw blurRad="38100" dist="38100" dir="2700000" algn="tl">
                  <a:srgbClr val="000000">
                    <a:alpha val="43137"/>
                  </a:srgbClr>
                </a:outerShdw>
              </a:effectLst>
              <a:latin typeface="+mj-lt"/>
              <a:ea typeface="+mj-ea"/>
              <a:cs typeface="+mj-cs"/>
            </a:endParaRPr>
          </a:p>
        </p:txBody>
      </p:sp>
      <p:pic>
        <p:nvPicPr>
          <p:cNvPr id="11" name="Рисунок 10"/>
          <p:cNvPicPr>
            <a:picLocks noChangeAspect="1"/>
          </p:cNvPicPr>
          <p:nvPr/>
        </p:nvPicPr>
        <p:blipFill rotWithShape="1">
          <a:blip r:embed="rId2" cstate="print"/>
          <a:srcRect t="7377"/>
          <a:stretch/>
        </p:blipFill>
        <p:spPr>
          <a:xfrm>
            <a:off x="677148" y="1779037"/>
            <a:ext cx="7964003" cy="2909545"/>
          </a:xfrm>
          <a:prstGeom prst="rect">
            <a:avLst/>
          </a:prstGeom>
        </p:spPr>
      </p:pic>
      <p:sp>
        <p:nvSpPr>
          <p:cNvPr id="12" name="Прямоугольник 11"/>
          <p:cNvSpPr/>
          <p:nvPr/>
        </p:nvSpPr>
        <p:spPr>
          <a:xfrm>
            <a:off x="4238252" y="1281021"/>
            <a:ext cx="488199" cy="4042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733169" y="1289298"/>
            <a:ext cx="245444" cy="4042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TextBox 14"/>
          <p:cNvSpPr txBox="1"/>
          <p:nvPr/>
        </p:nvSpPr>
        <p:spPr>
          <a:xfrm>
            <a:off x="345831" y="4829090"/>
            <a:ext cx="8690665" cy="400110"/>
          </a:xfrm>
          <a:prstGeom prst="rect">
            <a:avLst/>
          </a:prstGeom>
          <a:noFill/>
        </p:spPr>
        <p:txBody>
          <a:bodyPr wrap="square" rtlCol="0">
            <a:spAutoFit/>
          </a:bodyPr>
          <a:lstStyle/>
          <a:p>
            <a:pPr algn="ctr"/>
            <a:r>
              <a:rPr lang="ru-RU" sz="2000" dirty="0" smtClean="0"/>
              <a:t>Последовательность</a:t>
            </a:r>
            <a:r>
              <a:rPr lang="en-US" sz="2000" dirty="0" smtClean="0"/>
              <a:t>: </a:t>
            </a:r>
            <a:r>
              <a:rPr lang="en-US" sz="2000" dirty="0">
                <a:solidFill>
                  <a:srgbClr val="00B050"/>
                </a:solidFill>
              </a:rPr>
              <a:t>1000A</a:t>
            </a:r>
            <a:r>
              <a:rPr lang="en-US" sz="2000" dirty="0"/>
              <a:t>-100B-(</a:t>
            </a:r>
            <a:r>
              <a:rPr lang="en-US" sz="2000" dirty="0">
                <a:solidFill>
                  <a:srgbClr val="00B050"/>
                </a:solidFill>
              </a:rPr>
              <a:t>100A</a:t>
            </a:r>
            <a:r>
              <a:rPr lang="en-US" sz="2000" dirty="0"/>
              <a:t>-10B)</a:t>
            </a:r>
            <a:r>
              <a:rPr lang="en-US" sz="1200" dirty="0"/>
              <a:t>10</a:t>
            </a:r>
            <a:r>
              <a:rPr lang="en-US" sz="2000" dirty="0"/>
              <a:t>-100B-</a:t>
            </a:r>
            <a:r>
              <a:rPr lang="en-US" sz="2000" dirty="0">
                <a:solidFill>
                  <a:srgbClr val="00B050"/>
                </a:solidFill>
              </a:rPr>
              <a:t>1000A</a:t>
            </a:r>
            <a:endParaRPr lang="ru-RU" sz="2000" dirty="0">
              <a:solidFill>
                <a:srgbClr val="00B050"/>
              </a:solidFill>
            </a:endParaRPr>
          </a:p>
        </p:txBody>
      </p:sp>
      <p:sp>
        <p:nvSpPr>
          <p:cNvPr id="16" name="TextBox 15"/>
          <p:cNvSpPr txBox="1"/>
          <p:nvPr/>
        </p:nvSpPr>
        <p:spPr>
          <a:xfrm>
            <a:off x="5076056" y="1329272"/>
            <a:ext cx="2753965" cy="461665"/>
          </a:xfrm>
          <a:prstGeom prst="rect">
            <a:avLst/>
          </a:prstGeom>
          <a:solidFill>
            <a:schemeClr val="bg1"/>
          </a:solidFill>
        </p:spPr>
        <p:txBody>
          <a:bodyPr wrap="square" rtlCol="0">
            <a:spAutoFit/>
          </a:bodyPr>
          <a:lstStyle/>
          <a:p>
            <a:r>
              <a:rPr lang="ru-RU" sz="2400" dirty="0" smtClean="0">
                <a:latin typeface="Trebuchet MS" panose="020B0603020202020204" pitchFamily="34" charset="0"/>
              </a:rPr>
              <a:t>Карта расстояний</a:t>
            </a:r>
            <a:endParaRPr lang="ru-RU" sz="2400" dirty="0">
              <a:latin typeface="Trebuchet MS" panose="020B0603020202020204" pitchFamily="34" charset="0"/>
            </a:endParaRPr>
          </a:p>
        </p:txBody>
      </p:sp>
      <p:sp>
        <p:nvSpPr>
          <p:cNvPr id="17" name="TextBox 16"/>
          <p:cNvSpPr txBox="1"/>
          <p:nvPr/>
        </p:nvSpPr>
        <p:spPr>
          <a:xfrm>
            <a:off x="978614" y="1302961"/>
            <a:ext cx="3259639" cy="461665"/>
          </a:xfrm>
          <a:prstGeom prst="rect">
            <a:avLst/>
          </a:prstGeom>
          <a:noFill/>
        </p:spPr>
        <p:txBody>
          <a:bodyPr wrap="square" rtlCol="0">
            <a:spAutoFit/>
          </a:bodyPr>
          <a:lstStyle/>
          <a:p>
            <a:r>
              <a:rPr lang="ru-RU" sz="2400" dirty="0" err="1" smtClean="0">
                <a:latin typeface="Trebuchet MS" panose="020B0603020202020204" pitchFamily="34" charset="0"/>
              </a:rPr>
              <a:t>конформация</a:t>
            </a:r>
            <a:endParaRPr lang="ru-RU" sz="2400" dirty="0">
              <a:latin typeface="Trebuchet MS" panose="020B0603020202020204" pitchFamily="34" charset="0"/>
            </a:endParaRPr>
          </a:p>
        </p:txBody>
      </p:sp>
      <p:sp>
        <p:nvSpPr>
          <p:cNvPr id="18" name="TextBox 17"/>
          <p:cNvSpPr txBox="1"/>
          <p:nvPr/>
        </p:nvSpPr>
        <p:spPr>
          <a:xfrm>
            <a:off x="107504" y="5872867"/>
            <a:ext cx="8964488" cy="707886"/>
          </a:xfrm>
          <a:prstGeom prst="rect">
            <a:avLst/>
          </a:prstGeom>
          <a:noFill/>
        </p:spPr>
        <p:txBody>
          <a:bodyPr wrap="square" rtlCol="0">
            <a:spAutoFit/>
          </a:bodyPr>
          <a:lstStyle/>
          <a:p>
            <a:pPr algn="ctr"/>
            <a:r>
              <a:rPr lang="ru-RU" sz="2000" dirty="0" smtClean="0">
                <a:solidFill>
                  <a:srgbClr val="FF0000"/>
                </a:solidFill>
                <a:latin typeface="Trebuchet MS" panose="020B0603020202020204" pitchFamily="34" charset="0"/>
              </a:rPr>
              <a:t>Внедрение небольшой доли коротких блоков дополнительно стабилизирует домены, действуя как ПАВ.</a:t>
            </a:r>
            <a:endParaRPr lang="ru-RU" sz="2000" dirty="0">
              <a:solidFill>
                <a:srgbClr val="FF0000"/>
              </a:solidFill>
              <a:latin typeface="Trebuchet MS" panose="020B0603020202020204" pitchFamily="34" charset="0"/>
            </a:endParaRPr>
          </a:p>
        </p:txBody>
      </p:sp>
      <p:sp>
        <p:nvSpPr>
          <p:cNvPr id="19" name="Прямоугольник 18"/>
          <p:cNvSpPr/>
          <p:nvPr/>
        </p:nvSpPr>
        <p:spPr>
          <a:xfrm>
            <a:off x="3563888" y="5309574"/>
            <a:ext cx="2582758" cy="369332"/>
          </a:xfrm>
          <a:prstGeom prst="rect">
            <a:avLst/>
          </a:prstGeom>
        </p:spPr>
        <p:txBody>
          <a:bodyPr wrap="none">
            <a:spAutoFit/>
          </a:bodyPr>
          <a:lstStyle/>
          <a:p>
            <a:r>
              <a:rPr lang="en-US" i="1" dirty="0"/>
              <a:t>Nucleus</a:t>
            </a:r>
            <a:r>
              <a:rPr lang="en-US" dirty="0"/>
              <a:t>, 7 (3), 319 (2016)</a:t>
            </a:r>
            <a:endParaRPr lang="ru-RU"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stretch>
            <a:fillRect/>
          </a:stretch>
        </p:blipFill>
        <p:spPr>
          <a:xfrm>
            <a:off x="4411561" y="668376"/>
            <a:ext cx="4572000" cy="2974923"/>
          </a:xfrm>
          <a:prstGeom prst="rect">
            <a:avLst/>
          </a:prstGeom>
        </p:spPr>
      </p:pic>
      <p:pic>
        <p:nvPicPr>
          <p:cNvPr id="4" name="Picture 1"/>
          <p:cNvPicPr>
            <a:picLocks noChangeAspect="1"/>
          </p:cNvPicPr>
          <p:nvPr/>
        </p:nvPicPr>
        <p:blipFill>
          <a:blip r:embed="rId3" cstate="print"/>
          <a:stretch>
            <a:fillRect/>
          </a:stretch>
        </p:blipFill>
        <p:spPr>
          <a:xfrm>
            <a:off x="179512" y="3442673"/>
            <a:ext cx="5256584" cy="3370703"/>
          </a:xfrm>
          <a:prstGeom prst="rect">
            <a:avLst/>
          </a:prstGeom>
        </p:spPr>
      </p:pic>
      <p:pic>
        <p:nvPicPr>
          <p:cNvPr id="5" name="Picture 4"/>
          <p:cNvPicPr>
            <a:picLocks noChangeAspect="1"/>
          </p:cNvPicPr>
          <p:nvPr/>
        </p:nvPicPr>
        <p:blipFill>
          <a:blip r:embed="rId4" cstate="print"/>
          <a:stretch>
            <a:fillRect/>
          </a:stretch>
        </p:blipFill>
        <p:spPr>
          <a:xfrm>
            <a:off x="467544" y="907514"/>
            <a:ext cx="3539354" cy="1944216"/>
          </a:xfrm>
          <a:prstGeom prst="rect">
            <a:avLst/>
          </a:prstGeom>
        </p:spPr>
      </p:pic>
      <p:sp>
        <p:nvSpPr>
          <p:cNvPr id="8" name="Rectangle 2"/>
          <p:cNvSpPr txBox="1">
            <a:spLocks noChangeArrowheads="1"/>
          </p:cNvSpPr>
          <p:nvPr/>
        </p:nvSpPr>
        <p:spPr>
          <a:xfrm>
            <a:off x="395536" y="125760"/>
            <a:ext cx="8100392" cy="1143000"/>
          </a:xfrm>
          <a:prstGeom prst="rect">
            <a:avLst/>
          </a:prstGeom>
        </p:spPr>
        <p:txBody>
          <a:bodyPr>
            <a:noAutofit/>
          </a:bodyPr>
          <a:lstStyle/>
          <a:p>
            <a:pPr lvl="0" algn="ctr">
              <a:spcBef>
                <a:spcPct val="0"/>
              </a:spcBef>
            </a:pPr>
            <a:r>
              <a:rPr lang="ru-RU" sz="2800" dirty="0" smtClean="0">
                <a:solidFill>
                  <a:schemeClr val="tx2"/>
                </a:solidFill>
                <a:effectLst>
                  <a:outerShdw blurRad="38100" dist="38100" dir="2700000" algn="tl">
                    <a:srgbClr val="000000">
                      <a:alpha val="43137"/>
                    </a:srgbClr>
                  </a:outerShdw>
                </a:effectLst>
                <a:latin typeface="+mj-lt"/>
                <a:ea typeface="+mj-ea"/>
                <a:cs typeface="+mj-cs"/>
              </a:rPr>
              <a:t>Взаимодействие с </a:t>
            </a:r>
            <a:r>
              <a:rPr lang="ru-RU" sz="2800" dirty="0" err="1" smtClean="0">
                <a:solidFill>
                  <a:schemeClr val="tx2"/>
                </a:solidFill>
                <a:effectLst>
                  <a:outerShdw blurRad="38100" dist="38100" dir="2700000" algn="tl">
                    <a:srgbClr val="000000">
                      <a:alpha val="43137"/>
                    </a:srgbClr>
                  </a:outerShdw>
                </a:effectLst>
                <a:latin typeface="+mj-lt"/>
                <a:ea typeface="+mj-ea"/>
                <a:cs typeface="+mj-cs"/>
              </a:rPr>
              <a:t>ламиной</a:t>
            </a:r>
            <a:r>
              <a:rPr lang="ru-RU" sz="2800" dirty="0" smtClean="0">
                <a:solidFill>
                  <a:schemeClr val="tx2"/>
                </a:solidFill>
                <a:effectLst>
                  <a:outerShdw blurRad="38100" dist="38100" dir="2700000" algn="tl">
                    <a:srgbClr val="000000">
                      <a:alpha val="43137"/>
                    </a:srgbClr>
                  </a:outerShdw>
                </a:effectLst>
                <a:latin typeface="+mj-lt"/>
                <a:ea typeface="+mj-ea"/>
                <a:cs typeface="+mj-cs"/>
              </a:rPr>
              <a:t> (клеточной мембраной)</a:t>
            </a:r>
            <a:endParaRPr lang="en-US" sz="2800" dirty="0" smtClean="0">
              <a:solidFill>
                <a:schemeClr val="tx2"/>
              </a:solidFill>
              <a:effectLst>
                <a:outerShdw blurRad="38100" dist="38100" dir="2700000" algn="tl">
                  <a:srgbClr val="000000">
                    <a:alpha val="43137"/>
                  </a:srgbClr>
                </a:outerShdw>
              </a:effectLst>
              <a:latin typeface="+mj-lt"/>
              <a:ea typeface="+mj-ea"/>
              <a:cs typeface="+mj-cs"/>
            </a:endParaRPr>
          </a:p>
        </p:txBody>
      </p:sp>
      <p:sp>
        <p:nvSpPr>
          <p:cNvPr id="2" name="Прямоугольник 1"/>
          <p:cNvSpPr/>
          <p:nvPr/>
        </p:nvSpPr>
        <p:spPr>
          <a:xfrm>
            <a:off x="4355976" y="620688"/>
            <a:ext cx="432048"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p:cNvSpPr/>
          <p:nvPr/>
        </p:nvSpPr>
        <p:spPr>
          <a:xfrm>
            <a:off x="5508104" y="4145012"/>
            <a:ext cx="3546420" cy="2308324"/>
          </a:xfrm>
          <a:prstGeom prst="rect">
            <a:avLst/>
          </a:prstGeom>
        </p:spPr>
        <p:txBody>
          <a:bodyPr wrap="none">
            <a:spAutoFit/>
          </a:bodyPr>
          <a:lstStyle/>
          <a:p>
            <a:r>
              <a:rPr lang="ru-RU" i="1" dirty="0" smtClean="0"/>
              <a:t>Около</a:t>
            </a:r>
            <a:r>
              <a:rPr lang="en-US" i="1" dirty="0" smtClean="0"/>
              <a:t> 30% </a:t>
            </a:r>
            <a:r>
              <a:rPr lang="ru-RU" i="1" dirty="0"/>
              <a:t> </a:t>
            </a:r>
            <a:r>
              <a:rPr lang="ru-RU" i="1" dirty="0" smtClean="0"/>
              <a:t>от всего хроматина</a:t>
            </a:r>
          </a:p>
          <a:p>
            <a:r>
              <a:rPr lang="ru-RU" i="1" dirty="0" smtClean="0"/>
              <a:t>Находится неподалеку от</a:t>
            </a:r>
          </a:p>
          <a:p>
            <a:r>
              <a:rPr lang="ru-RU" i="1" dirty="0"/>
              <a:t>п</a:t>
            </a:r>
            <a:r>
              <a:rPr lang="ru-RU" i="1" dirty="0" smtClean="0"/>
              <a:t>оверхности ядра</a:t>
            </a:r>
          </a:p>
          <a:p>
            <a:endParaRPr lang="ru-RU" i="1" dirty="0" smtClean="0"/>
          </a:p>
          <a:p>
            <a:r>
              <a:rPr lang="ru-RU" i="1" dirty="0" smtClean="0"/>
              <a:t>При этом домены намного более</a:t>
            </a:r>
          </a:p>
          <a:p>
            <a:r>
              <a:rPr lang="ru-RU" i="1" dirty="0" smtClean="0"/>
              <a:t>плотные и плоские, что дает</a:t>
            </a:r>
          </a:p>
          <a:p>
            <a:r>
              <a:rPr lang="ru-RU" i="1" dirty="0"/>
              <a:t>д</a:t>
            </a:r>
            <a:r>
              <a:rPr lang="ru-RU" i="1" dirty="0" smtClean="0"/>
              <a:t>ополнительный объем</a:t>
            </a:r>
          </a:p>
          <a:p>
            <a:r>
              <a:rPr lang="ru-RU" i="1" dirty="0"/>
              <a:t>а</a:t>
            </a:r>
            <a:r>
              <a:rPr lang="ru-RU" i="1" dirty="0" smtClean="0"/>
              <a:t>ктивно работающим генам</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116632" y="-12680"/>
            <a:ext cx="8100392" cy="1143000"/>
          </a:xfrm>
          <a:prstGeom prst="rect">
            <a:avLst/>
          </a:prstGeom>
        </p:spPr>
        <p:txBody>
          <a:bodyPr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4000" b="0" i="0" u="none" strike="noStrike" kern="1200" cap="none" spc="0" normalizeH="0" baseline="0" noProof="0" dirty="0" err="1" smtClean="0">
                <a:ln>
                  <a:noFill/>
                </a:ln>
                <a:solidFill>
                  <a:schemeClr val="tx2"/>
                </a:solidFill>
                <a:effectLst>
                  <a:outerShdw blurRad="38100" dist="38100" dir="2700000" algn="tl">
                    <a:srgbClr val="000000">
                      <a:alpha val="43137"/>
                    </a:srgbClr>
                  </a:outerShdw>
                </a:effectLst>
                <a:uLnTx/>
                <a:uFillTx/>
                <a:latin typeface="+mj-lt"/>
                <a:ea typeface="+mj-ea"/>
                <a:cs typeface="+mj-cs"/>
              </a:rPr>
              <a:t>Микрогели</a:t>
            </a:r>
            <a:r>
              <a:rPr lang="ru-RU" sz="4000" dirty="0" smtClean="0">
                <a:solidFill>
                  <a:schemeClr val="tx2"/>
                </a:solidFill>
                <a:effectLst>
                  <a:outerShdw blurRad="38100" dist="38100" dir="2700000" algn="tl">
                    <a:srgbClr val="000000">
                      <a:alpha val="43137"/>
                    </a:srgbClr>
                  </a:outerShdw>
                </a:effectLst>
                <a:latin typeface="+mj-lt"/>
                <a:ea typeface="+mj-ea"/>
                <a:cs typeface="+mj-cs"/>
              </a:rPr>
              <a:t>: что это? </a:t>
            </a:r>
            <a:endParaRPr lang="ru-RU" sz="4000" dirty="0">
              <a:solidFill>
                <a:schemeClr val="tx2"/>
              </a:solidFill>
              <a:effectLst>
                <a:outerShdw blurRad="38100" dist="38100" dir="2700000" algn="tl">
                  <a:srgbClr val="000000">
                    <a:alpha val="43137"/>
                  </a:srgbClr>
                </a:outerShdw>
              </a:effectLst>
              <a:latin typeface="+mj-lt"/>
              <a:ea typeface="+mj-ea"/>
              <a:cs typeface="+mj-cs"/>
            </a:endParaRPr>
          </a:p>
        </p:txBody>
      </p:sp>
      <p:grpSp>
        <p:nvGrpSpPr>
          <p:cNvPr id="2" name="Group 21"/>
          <p:cNvGrpSpPr/>
          <p:nvPr/>
        </p:nvGrpSpPr>
        <p:grpSpPr>
          <a:xfrm>
            <a:off x="1187624" y="1140398"/>
            <a:ext cx="7128792" cy="4752528"/>
            <a:chOff x="1792611" y="1891709"/>
            <a:chExt cx="3429000" cy="2312581"/>
          </a:xfrm>
        </p:grpSpPr>
        <p:pic>
          <p:nvPicPr>
            <p:cNvPr id="7" name="Picture 23"/>
            <p:cNvPicPr>
              <a:picLocks noChangeAspect="1"/>
            </p:cNvPicPr>
            <p:nvPr/>
          </p:nvPicPr>
          <p:blipFill rotWithShape="1">
            <a:blip r:embed="rId2" cstate="print"/>
            <a:srcRect l="3803" r="3836" b="20113"/>
            <a:stretch/>
          </p:blipFill>
          <p:spPr>
            <a:xfrm>
              <a:off x="1792611" y="1891709"/>
              <a:ext cx="3429000" cy="2312581"/>
            </a:xfrm>
            <a:prstGeom prst="rect">
              <a:avLst/>
            </a:prstGeom>
          </p:spPr>
        </p:pic>
        <p:sp>
          <p:nvSpPr>
            <p:cNvPr id="8" name="TextBox 7"/>
            <p:cNvSpPr txBox="1"/>
            <p:nvPr/>
          </p:nvSpPr>
          <p:spPr>
            <a:xfrm rot="1218937">
              <a:off x="2550213" y="3101361"/>
              <a:ext cx="1546084" cy="254599"/>
            </a:xfrm>
            <a:prstGeom prst="rect">
              <a:avLst/>
            </a:prstGeom>
            <a:noFill/>
          </p:spPr>
          <p:txBody>
            <a:bodyPr wrap="square" rtlCol="0">
              <a:spAutoFit/>
            </a:bodyPr>
            <a:lstStyle/>
            <a:p>
              <a:pPr>
                <a:spcAft>
                  <a:spcPts val="1200"/>
                </a:spcAft>
              </a:pPr>
              <a:r>
                <a:rPr lang="en-US" sz="2800" b="1" dirty="0" err="1" smtClean="0">
                  <a:solidFill>
                    <a:schemeClr val="tx2"/>
                  </a:solidFill>
                </a:rPr>
                <a:t>Microgels</a:t>
              </a:r>
              <a:endParaRPr lang="en-US" sz="2800" b="1" dirty="0">
                <a:solidFill>
                  <a:schemeClr val="tx2"/>
                </a:solidFill>
              </a:endParaRPr>
            </a:p>
          </p:txBody>
        </p:sp>
      </p:grpSp>
      <p:sp>
        <p:nvSpPr>
          <p:cNvPr id="9" name="Rectangle 2"/>
          <p:cNvSpPr txBox="1">
            <a:spLocks noChangeArrowheads="1"/>
          </p:cNvSpPr>
          <p:nvPr/>
        </p:nvSpPr>
        <p:spPr>
          <a:xfrm>
            <a:off x="159735" y="5715000"/>
            <a:ext cx="8984265" cy="1143000"/>
          </a:xfrm>
          <a:prstGeom prst="rect">
            <a:avLst/>
          </a:prstGeom>
        </p:spPr>
        <p:txBody>
          <a:bodyPr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ru-RU" sz="2800" dirty="0" smtClean="0">
                <a:solidFill>
                  <a:srgbClr val="FF0000"/>
                </a:solidFill>
                <a:latin typeface="Arial Narrow" panose="020B0606020202030204" pitchFamily="34" charset="0"/>
                <a:ea typeface="+mj-ea"/>
                <a:cs typeface="+mj-cs"/>
              </a:rPr>
              <a:t>Не вполне ясна их внутренняя структура и от чего она зависит.</a:t>
            </a:r>
            <a:endParaRPr kumimoji="0" lang="ru-RU" sz="2800" b="0" i="0" u="none" strike="noStrike" kern="1200" cap="none" spc="0" normalizeH="0" baseline="0" noProof="0" dirty="0" smtClean="0">
              <a:ln>
                <a:noFill/>
              </a:ln>
              <a:solidFill>
                <a:srgbClr val="FF0000"/>
              </a:solidFill>
              <a:uLnTx/>
              <a:uFillTx/>
              <a:latin typeface="Arial Narrow" panose="020B0606020202030204" pitchFamily="34" charset="0"/>
              <a:ea typeface="+mj-ea"/>
              <a:cs typeface="+mj-c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648072" y="125760"/>
            <a:ext cx="8100392" cy="1143000"/>
          </a:xfrm>
          <a:prstGeom prst="rect">
            <a:avLst/>
          </a:prstGeom>
        </p:spPr>
        <p:txBody>
          <a:bodyPr anchor="ctr">
            <a:normAutofit fontScale="92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4000" b="0"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rPr>
              <a:t>Моделирование химической реакции полимеризации</a:t>
            </a:r>
          </a:p>
        </p:txBody>
      </p:sp>
      <p:pic>
        <p:nvPicPr>
          <p:cNvPr id="6146" name="Picture 2" descr="C:\Users\drdieselal\Desktop\Modeling\статьи\статья сополимеризация\ответы\Fig1.tif"/>
          <p:cNvPicPr>
            <a:picLocks noChangeAspect="1" noChangeArrowheads="1"/>
          </p:cNvPicPr>
          <p:nvPr/>
        </p:nvPicPr>
        <p:blipFill>
          <a:blip r:embed="rId2" cstate="print"/>
          <a:srcRect/>
          <a:stretch>
            <a:fillRect/>
          </a:stretch>
        </p:blipFill>
        <p:spPr bwMode="auto">
          <a:xfrm>
            <a:off x="1263164" y="1151891"/>
            <a:ext cx="6909236" cy="4293333"/>
          </a:xfrm>
          <a:prstGeom prst="rect">
            <a:avLst/>
          </a:prstGeom>
          <a:noFill/>
        </p:spPr>
      </p:pic>
      <p:sp>
        <p:nvSpPr>
          <p:cNvPr id="7" name="TextBox 6"/>
          <p:cNvSpPr txBox="1"/>
          <p:nvPr/>
        </p:nvSpPr>
        <p:spPr>
          <a:xfrm>
            <a:off x="683568" y="5589240"/>
            <a:ext cx="7416824" cy="830997"/>
          </a:xfrm>
          <a:prstGeom prst="rect">
            <a:avLst/>
          </a:prstGeom>
          <a:noFill/>
        </p:spPr>
        <p:txBody>
          <a:bodyPr wrap="square" rtlCol="0">
            <a:spAutoFit/>
          </a:bodyPr>
          <a:lstStyle/>
          <a:p>
            <a:pPr algn="ctr"/>
            <a:r>
              <a:rPr lang="ru-RU" sz="2400" dirty="0" smtClean="0"/>
              <a:t>Всего в системе несколько типов частиц: мономеры, </a:t>
            </a:r>
            <a:r>
              <a:rPr lang="ru-RU" sz="2400" dirty="0" err="1" smtClean="0"/>
              <a:t>сшиватели</a:t>
            </a:r>
            <a:r>
              <a:rPr lang="ru-RU" sz="2400" dirty="0" smtClean="0"/>
              <a:t>, инициаторы.</a:t>
            </a:r>
            <a:endParaRPr lang="ru-RU" sz="24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
          <p:cNvSpPr txBox="1">
            <a:spLocks noChangeArrowheads="1"/>
          </p:cNvSpPr>
          <p:nvPr/>
        </p:nvSpPr>
        <p:spPr>
          <a:xfrm>
            <a:off x="432048" y="-174616"/>
            <a:ext cx="8100392" cy="1143000"/>
          </a:xfrm>
          <a:prstGeom prst="rect">
            <a:avLst/>
          </a:prstGeom>
        </p:spPr>
        <p:txBody>
          <a:bodyPr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ru-RU" sz="3200" noProof="0" dirty="0" smtClean="0">
                <a:solidFill>
                  <a:schemeClr val="tx2"/>
                </a:solidFill>
                <a:effectLst>
                  <a:outerShdw blurRad="38100" dist="38100" dir="2700000" algn="tl">
                    <a:srgbClr val="000000">
                      <a:alpha val="43137"/>
                    </a:srgbClr>
                  </a:outerShdw>
                </a:effectLst>
                <a:latin typeface="+mj-lt"/>
                <a:ea typeface="+mj-ea"/>
                <a:cs typeface="+mj-cs"/>
              </a:rPr>
              <a:t>Процесс синтеза </a:t>
            </a:r>
            <a:r>
              <a:rPr lang="ru-RU" sz="3200" noProof="0" dirty="0" err="1" smtClean="0">
                <a:solidFill>
                  <a:schemeClr val="tx2"/>
                </a:solidFill>
                <a:effectLst>
                  <a:outerShdw blurRad="38100" dist="38100" dir="2700000" algn="tl">
                    <a:srgbClr val="000000">
                      <a:alpha val="43137"/>
                    </a:srgbClr>
                  </a:outerShdw>
                </a:effectLst>
                <a:latin typeface="+mj-lt"/>
                <a:ea typeface="+mj-ea"/>
                <a:cs typeface="+mj-cs"/>
              </a:rPr>
              <a:t>микрогелей</a:t>
            </a:r>
            <a:r>
              <a:rPr lang="ru-RU" sz="3200" noProof="0" dirty="0" smtClean="0">
                <a:solidFill>
                  <a:schemeClr val="tx2"/>
                </a:solidFill>
                <a:effectLst>
                  <a:outerShdw blurRad="38100" dist="38100" dir="2700000" algn="tl">
                    <a:srgbClr val="000000">
                      <a:alpha val="43137"/>
                    </a:srgbClr>
                  </a:outerShdw>
                </a:effectLst>
                <a:latin typeface="+mj-lt"/>
                <a:ea typeface="+mj-ea"/>
                <a:cs typeface="+mj-cs"/>
              </a:rPr>
              <a:t> в д</a:t>
            </a:r>
            <a:r>
              <a:rPr kumimoji="0" lang="ru-RU" sz="3200" b="0"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rPr>
              <a:t>инамике</a:t>
            </a:r>
          </a:p>
        </p:txBody>
      </p:sp>
      <p:pic>
        <p:nvPicPr>
          <p:cNvPr id="19"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871" r="6223"/>
          <a:stretch/>
        </p:blipFill>
        <p:spPr bwMode="auto">
          <a:xfrm>
            <a:off x="607317" y="883988"/>
            <a:ext cx="2590800" cy="2929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570" t="5428" r="13982" b="15408"/>
          <a:stretch/>
        </p:blipFill>
        <p:spPr bwMode="auto">
          <a:xfrm>
            <a:off x="3933388" y="1149546"/>
            <a:ext cx="1484718" cy="1631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079" t="2488" r="11831" b="1842"/>
          <a:stretch/>
        </p:blipFill>
        <p:spPr bwMode="auto">
          <a:xfrm>
            <a:off x="6428808" y="1111230"/>
            <a:ext cx="1542627" cy="17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17"/>
          <p:cNvSpPr txBox="1"/>
          <p:nvPr/>
        </p:nvSpPr>
        <p:spPr>
          <a:xfrm>
            <a:off x="35496" y="3911618"/>
            <a:ext cx="3554900" cy="1089529"/>
          </a:xfrm>
          <a:prstGeom prst="rect">
            <a:avLst/>
          </a:prstGeom>
          <a:noFill/>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pPr>
            <a:r>
              <a:rPr lang="ru-RU" sz="2400" dirty="0" smtClean="0"/>
              <a:t>Начальная конфигурация: все равномерно растворено</a:t>
            </a:r>
            <a:endParaRPr lang="en-US" sz="2400" dirty="0"/>
          </a:p>
        </p:txBody>
      </p:sp>
      <p:sp>
        <p:nvSpPr>
          <p:cNvPr id="23" name="TextBox 18"/>
          <p:cNvSpPr txBox="1"/>
          <p:nvPr/>
        </p:nvSpPr>
        <p:spPr>
          <a:xfrm>
            <a:off x="3419872" y="2800777"/>
            <a:ext cx="2590800" cy="424732"/>
          </a:xfrm>
          <a:prstGeom prst="rect">
            <a:avLst/>
          </a:prstGeom>
          <a:noFill/>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pPr>
            <a:r>
              <a:rPr lang="en-US" sz="2400" dirty="0"/>
              <a:t>100M steps</a:t>
            </a:r>
          </a:p>
        </p:txBody>
      </p:sp>
      <p:sp>
        <p:nvSpPr>
          <p:cNvPr id="24" name="TextBox 19"/>
          <p:cNvSpPr txBox="1"/>
          <p:nvPr/>
        </p:nvSpPr>
        <p:spPr>
          <a:xfrm>
            <a:off x="5941640" y="2791591"/>
            <a:ext cx="2590800" cy="424732"/>
          </a:xfrm>
          <a:prstGeom prst="rect">
            <a:avLst/>
          </a:prstGeom>
          <a:noFill/>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pPr>
            <a:r>
              <a:rPr lang="en-US" sz="2400" dirty="0"/>
              <a:t>800M steps</a:t>
            </a:r>
          </a:p>
        </p:txBody>
      </p:sp>
      <p:sp>
        <p:nvSpPr>
          <p:cNvPr id="25" name="Right Arrow 3"/>
          <p:cNvSpPr/>
          <p:nvPr/>
        </p:nvSpPr>
        <p:spPr>
          <a:xfrm>
            <a:off x="2987670" y="1715958"/>
            <a:ext cx="895258" cy="380514"/>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Right Arrow 20"/>
          <p:cNvSpPr/>
          <p:nvPr/>
        </p:nvSpPr>
        <p:spPr>
          <a:xfrm>
            <a:off x="5468566" y="1788428"/>
            <a:ext cx="777551" cy="362423"/>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7" name="image2.png"/>
          <p:cNvPicPr/>
          <p:nvPr/>
        </p:nvPicPr>
        <p:blipFill>
          <a:blip r:embed="rId5"/>
          <a:srcRect/>
          <a:stretch>
            <a:fillRect/>
          </a:stretch>
        </p:blipFill>
        <p:spPr>
          <a:xfrm>
            <a:off x="3944262" y="3502016"/>
            <a:ext cx="4234815" cy="3242945"/>
          </a:xfrm>
          <a:prstGeom prst="rect">
            <a:avLst/>
          </a:prstGeom>
          <a:ln/>
        </p:spPr>
      </p:pic>
      <p:sp>
        <p:nvSpPr>
          <p:cNvPr id="29" name="TextBox 18"/>
          <p:cNvSpPr txBox="1"/>
          <p:nvPr/>
        </p:nvSpPr>
        <p:spPr>
          <a:xfrm rot="16200000">
            <a:off x="2582048" y="4721627"/>
            <a:ext cx="2590800" cy="424732"/>
          </a:xfrm>
          <a:prstGeom prst="rect">
            <a:avLst/>
          </a:prstGeom>
          <a:noFill/>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pPr>
            <a:r>
              <a:rPr lang="en-US" sz="2400" dirty="0" smtClean="0"/>
              <a:t>Conversion</a:t>
            </a:r>
            <a:endParaRPr lang="en-US" sz="2400" dirty="0"/>
          </a:p>
        </p:txBody>
      </p:sp>
      <p:cxnSp>
        <p:nvCxnSpPr>
          <p:cNvPr id="3" name="Скругленная соединительная линия 2"/>
          <p:cNvCxnSpPr/>
          <p:nvPr/>
        </p:nvCxnSpPr>
        <p:spPr>
          <a:xfrm rot="16200000" flipH="1">
            <a:off x="3575229" y="3440338"/>
            <a:ext cx="3600397" cy="1273467"/>
          </a:xfrm>
          <a:prstGeom prst="curvedConnector3">
            <a:avLst>
              <a:gd name="adj1" fmla="val 99975"/>
            </a:avLst>
          </a:prstGeom>
          <a:ln>
            <a:tailEnd type="triangle"/>
          </a:ln>
        </p:spPr>
        <p:style>
          <a:lnRef idx="2">
            <a:schemeClr val="accent2"/>
          </a:lnRef>
          <a:fillRef idx="0">
            <a:schemeClr val="accent2"/>
          </a:fillRef>
          <a:effectRef idx="1">
            <a:schemeClr val="accent2"/>
          </a:effectRef>
          <a:fontRef idx="minor">
            <a:schemeClr val="tx1"/>
          </a:fontRef>
        </p:style>
      </p:cxnSp>
      <p:sp>
        <p:nvSpPr>
          <p:cNvPr id="30" name="TextBox 18"/>
          <p:cNvSpPr txBox="1"/>
          <p:nvPr/>
        </p:nvSpPr>
        <p:spPr>
          <a:xfrm>
            <a:off x="3489105" y="765408"/>
            <a:ext cx="2590800" cy="424732"/>
          </a:xfrm>
          <a:prstGeom prst="rect">
            <a:avLst/>
          </a:prstGeom>
          <a:noFill/>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pPr>
            <a:r>
              <a:rPr lang="ru-RU" sz="2400" dirty="0"/>
              <a:t>З</a:t>
            </a:r>
            <a:r>
              <a:rPr lang="ru-RU" sz="2400" dirty="0" smtClean="0"/>
              <a:t>ародыш</a:t>
            </a:r>
            <a:endParaRPr lang="en-US" sz="2400" dirty="0"/>
          </a:p>
        </p:txBody>
      </p:sp>
      <p:sp>
        <p:nvSpPr>
          <p:cNvPr id="31" name="TextBox 18"/>
          <p:cNvSpPr txBox="1"/>
          <p:nvPr/>
        </p:nvSpPr>
        <p:spPr>
          <a:xfrm>
            <a:off x="5857341" y="799178"/>
            <a:ext cx="2590800" cy="424732"/>
          </a:xfrm>
          <a:prstGeom prst="rect">
            <a:avLst/>
          </a:prstGeom>
          <a:noFill/>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pPr>
            <a:r>
              <a:rPr lang="ru-RU" sz="2400" dirty="0" smtClean="0"/>
              <a:t>Готовая частицы</a:t>
            </a:r>
            <a:endParaRPr lang="en-US" sz="2400" dirty="0"/>
          </a:p>
        </p:txBody>
      </p:sp>
      <p:sp>
        <p:nvSpPr>
          <p:cNvPr id="34" name="Дуга 33"/>
          <p:cNvSpPr/>
          <p:nvPr/>
        </p:nvSpPr>
        <p:spPr>
          <a:xfrm>
            <a:off x="7100751" y="1864169"/>
            <a:ext cx="1365977" cy="1873216"/>
          </a:xfrm>
          <a:prstGeom prst="arc">
            <a:avLst>
              <a:gd name="adj1" fmla="val 16200000"/>
              <a:gd name="adj2" fmla="val 5474916"/>
            </a:avLst>
          </a:prstGeom>
          <a:ln>
            <a:tailEnd type="triangle"/>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ru-RU"/>
          </a:p>
        </p:txBody>
      </p:sp>
      <p:sp>
        <p:nvSpPr>
          <p:cNvPr id="37" name="TextBox 17"/>
          <p:cNvSpPr txBox="1"/>
          <p:nvPr/>
        </p:nvSpPr>
        <p:spPr>
          <a:xfrm>
            <a:off x="240338" y="5589240"/>
            <a:ext cx="3637110" cy="1200329"/>
          </a:xfrm>
          <a:prstGeom prst="rect">
            <a:avLst/>
          </a:prstGeom>
          <a:noFill/>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pPr>
            <a:r>
              <a:rPr lang="ru-RU" sz="2000" dirty="0" smtClean="0">
                <a:solidFill>
                  <a:schemeClr val="tx2"/>
                </a:solidFill>
              </a:rPr>
              <a:t>В реальном лабораторном эксперименте этот процесс идет от нескольких минут до нескольких дней</a:t>
            </a:r>
            <a:endParaRPr lang="en-US" sz="2000" dirty="0">
              <a:solidFill>
                <a:schemeClr val="tx2"/>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340" y="4581128"/>
            <a:ext cx="4930140" cy="1760220"/>
          </a:xfrm>
          <a:prstGeom prst="rect">
            <a:avLst/>
          </a:prstGeom>
        </p:spPr>
      </p:pic>
      <p:sp>
        <p:nvSpPr>
          <p:cNvPr id="6" name="Slide Number Placeholder 1"/>
          <p:cNvSpPr>
            <a:spLocks noGrp="1"/>
          </p:cNvSpPr>
          <p:nvPr>
            <p:ph type="sldNum" sz="quarter" idx="12"/>
          </p:nvPr>
        </p:nvSpPr>
        <p:spPr>
          <a:xfrm>
            <a:off x="8610600" y="6356352"/>
            <a:ext cx="2743200" cy="365125"/>
          </a:xfrm>
        </p:spPr>
        <p:txBody>
          <a:bodyPr/>
          <a:lstStyle/>
          <a:p>
            <a:fld id="{84719939-8CA3-4EDE-ACF1-0B06FA35B6DB}" type="slidenum">
              <a:rPr lang="ru-RU" smtClean="0"/>
              <a:pPr/>
              <a:t>17</a:t>
            </a:fld>
            <a:endParaRPr lang="ru-RU"/>
          </a:p>
        </p:txBody>
      </p:sp>
      <p:sp>
        <p:nvSpPr>
          <p:cNvPr id="11" name="TextBox 10"/>
          <p:cNvSpPr txBox="1"/>
          <p:nvPr/>
        </p:nvSpPr>
        <p:spPr>
          <a:xfrm>
            <a:off x="179512" y="591209"/>
            <a:ext cx="3180230" cy="400110"/>
          </a:xfrm>
          <a:prstGeom prst="rect">
            <a:avLst/>
          </a:prstGeom>
          <a:noFill/>
        </p:spPr>
        <p:txBody>
          <a:bodyPr wrap="none" rtlCol="0">
            <a:spAutoFit/>
          </a:bodyPr>
          <a:lstStyle/>
          <a:p>
            <a:r>
              <a:rPr lang="ru-RU" sz="2000" dirty="0" smtClean="0"/>
              <a:t>Влияние констант реакции:</a:t>
            </a:r>
            <a:endParaRPr lang="en-US" sz="2000" dirty="0"/>
          </a:p>
        </p:txBody>
      </p:sp>
      <p:sp>
        <p:nvSpPr>
          <p:cNvPr id="12" name="Номер слайда 3"/>
          <p:cNvSpPr txBox="1">
            <a:spLocks/>
          </p:cNvSpPr>
          <p:nvPr/>
        </p:nvSpPr>
        <p:spPr>
          <a:xfrm>
            <a:off x="0" y="116632"/>
            <a:ext cx="755576" cy="476672"/>
          </a:xfrm>
          <a:prstGeom prst="rect">
            <a:avLst/>
          </a:prstGeom>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fld id="{725C68B6-61C2-468F-89AB-4B9F7531AA68}" type="slidenum">
              <a:rPr kumimoji="0" lang="ru-RU" sz="4000" b="0" i="0" u="none" strike="noStrike" kern="1200" cap="none" spc="0" normalizeH="0" baseline="0" noProof="0" smtClean="0">
                <a:ln>
                  <a:noFill/>
                </a:ln>
                <a:solidFill>
                  <a:schemeClr val="bg2">
                    <a:shade val="50000"/>
                    <a:satMod val="200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ru-RU" sz="4000" b="0" i="0" u="none" strike="noStrike" kern="1200" cap="none" spc="0" normalizeH="0" baseline="0" noProof="0" dirty="0">
              <a:ln>
                <a:noFill/>
              </a:ln>
              <a:solidFill>
                <a:schemeClr val="bg2">
                  <a:shade val="50000"/>
                  <a:satMod val="200000"/>
                </a:schemeClr>
              </a:solidFill>
              <a:effectLst/>
              <a:uLnTx/>
              <a:uFillTx/>
              <a:latin typeface="+mn-lt"/>
              <a:ea typeface="+mn-ea"/>
              <a:cs typeface="+mn-cs"/>
            </a:endParaRPr>
          </a:p>
        </p:txBody>
      </p:sp>
      <p:sp>
        <p:nvSpPr>
          <p:cNvPr id="13" name="Rectangle 2"/>
          <p:cNvSpPr txBox="1">
            <a:spLocks noChangeArrowheads="1"/>
          </p:cNvSpPr>
          <p:nvPr/>
        </p:nvSpPr>
        <p:spPr>
          <a:xfrm>
            <a:off x="1008112" y="-306288"/>
            <a:ext cx="8100392" cy="1143000"/>
          </a:xfrm>
          <a:prstGeom prst="rect">
            <a:avLst/>
          </a:prstGeom>
        </p:spPr>
        <p:txBody>
          <a:bodyPr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3200" b="0"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rPr>
              <a:t>Структура</a:t>
            </a:r>
            <a:r>
              <a:rPr kumimoji="0" lang="ru-RU" sz="3200" b="0" i="0" u="none" strike="noStrike" kern="1200" cap="none" spc="0" normalizeH="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rPr>
              <a:t> </a:t>
            </a:r>
            <a:r>
              <a:rPr kumimoji="0" lang="ru-RU" sz="3200" b="0" i="0" u="none" strike="noStrike" kern="1200" cap="none" spc="0" normalizeH="0" noProof="0" dirty="0" err="1" smtClean="0">
                <a:ln>
                  <a:noFill/>
                </a:ln>
                <a:solidFill>
                  <a:schemeClr val="tx2"/>
                </a:solidFill>
                <a:effectLst>
                  <a:outerShdw blurRad="38100" dist="38100" dir="2700000" algn="tl">
                    <a:srgbClr val="000000">
                      <a:alpha val="43137"/>
                    </a:srgbClr>
                  </a:outerShdw>
                </a:effectLst>
                <a:uLnTx/>
                <a:uFillTx/>
                <a:latin typeface="+mj-lt"/>
                <a:ea typeface="+mj-ea"/>
                <a:cs typeface="+mj-cs"/>
              </a:rPr>
              <a:t>микрогелей</a:t>
            </a:r>
            <a:endParaRPr kumimoji="0" lang="ru-RU" sz="3200" b="0"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endParaRPr>
          </a:p>
        </p:txBody>
      </p:sp>
      <p:graphicFrame>
        <p:nvGraphicFramePr>
          <p:cNvPr id="3" name="Объект 2"/>
          <p:cNvGraphicFramePr>
            <a:graphicFrameLocks noChangeAspect="1"/>
          </p:cNvGraphicFramePr>
          <p:nvPr>
            <p:extLst>
              <p:ext uri="{D42A27DB-BD31-4B8C-83A1-F6EECF244321}">
                <p14:modId xmlns:p14="http://schemas.microsoft.com/office/powerpoint/2010/main" val="2870897831"/>
              </p:ext>
            </p:extLst>
          </p:nvPr>
        </p:nvGraphicFramePr>
        <p:xfrm>
          <a:off x="251520" y="1007781"/>
          <a:ext cx="6419076" cy="4304207"/>
        </p:xfrm>
        <a:graphic>
          <a:graphicData uri="http://schemas.openxmlformats.org/presentationml/2006/ole">
            <mc:AlternateContent xmlns:mc="http://schemas.openxmlformats.org/markup-compatibility/2006">
              <mc:Choice xmlns:v="urn:schemas-microsoft-com:vml" Requires="v">
                <p:oleObj spid="_x0000_s12333" name="Graph" r:id="rId4" imgW="5663051" imgH="3798842" progId="Origin50.Graph">
                  <p:embed/>
                </p:oleObj>
              </mc:Choice>
              <mc:Fallback>
                <p:oleObj name="Graph" r:id="rId4" imgW="5663051" imgH="3798842" progId="Origin50.Graph">
                  <p:embed/>
                  <p:pic>
                    <p:nvPicPr>
                      <p:cNvPr id="0" name="Object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1007781"/>
                        <a:ext cx="6419076" cy="4304207"/>
                      </a:xfrm>
                      <a:prstGeom prst="rect">
                        <a:avLst/>
                      </a:prstGeom>
                      <a:noFill/>
                    </p:spPr>
                  </p:pic>
                </p:oleObj>
              </mc:Fallback>
            </mc:AlternateContent>
          </a:graphicData>
        </a:graphic>
      </p:graphicFrame>
      <p:sp>
        <p:nvSpPr>
          <p:cNvPr id="14" name="TextBox 17"/>
          <p:cNvSpPr txBox="1"/>
          <p:nvPr/>
        </p:nvSpPr>
        <p:spPr>
          <a:xfrm>
            <a:off x="-19502" y="6381328"/>
            <a:ext cx="7903870" cy="424732"/>
          </a:xfrm>
          <a:prstGeom prst="rect">
            <a:avLst/>
          </a:prstGeom>
          <a:noFill/>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pPr>
            <a:r>
              <a:rPr lang="ru-RU" sz="2400" dirty="0" smtClean="0"/>
              <a:t>Возможно прямое сопоставление с данными рассеяния</a:t>
            </a:r>
            <a:endParaRPr lang="en-US" sz="2400" dirty="0"/>
          </a:p>
        </p:txBody>
      </p:sp>
      <p:pic>
        <p:nvPicPr>
          <p:cNvPr id="15" name="Рисунок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43191" y="2492896"/>
            <a:ext cx="2310877" cy="2085603"/>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Объект 1"/>
          <p:cNvGraphicFramePr>
            <a:graphicFrameLocks noChangeAspect="1"/>
          </p:cNvGraphicFramePr>
          <p:nvPr>
            <p:extLst>
              <p:ext uri="{D42A27DB-BD31-4B8C-83A1-F6EECF244321}">
                <p14:modId xmlns:p14="http://schemas.microsoft.com/office/powerpoint/2010/main" val="3383292347"/>
              </p:ext>
            </p:extLst>
          </p:nvPr>
        </p:nvGraphicFramePr>
        <p:xfrm>
          <a:off x="315693" y="2708920"/>
          <a:ext cx="4616504" cy="3567132"/>
        </p:xfrm>
        <a:graphic>
          <a:graphicData uri="http://schemas.openxmlformats.org/presentationml/2006/ole">
            <mc:AlternateContent xmlns:mc="http://schemas.openxmlformats.org/markup-compatibility/2006">
              <mc:Choice xmlns:v="urn:schemas-microsoft-com:vml" Requires="v">
                <p:oleObj spid="_x0000_s13469" name="Graph" r:id="rId3" imgW="4023360" imgH="3108960" progId="Origin50.Graph">
                  <p:embed/>
                </p:oleObj>
              </mc:Choice>
              <mc:Fallback>
                <p:oleObj name="Graph" r:id="rId3" imgW="4023360" imgH="3108960" progId="Origin50.Graph">
                  <p:embed/>
                  <p:pic>
                    <p:nvPicPr>
                      <p:cNvPr id="0" name="Picture 2"/>
                      <p:cNvPicPr>
                        <a:picLocks noChangeAspect="1" noChangeArrowheads="1"/>
                      </p:cNvPicPr>
                      <p:nvPr/>
                    </p:nvPicPr>
                    <p:blipFill>
                      <a:blip r:embed="rId4"/>
                      <a:srcRect/>
                      <a:stretch>
                        <a:fillRect/>
                      </a:stretch>
                    </p:blipFill>
                    <p:spPr bwMode="auto">
                      <a:xfrm>
                        <a:off x="315693" y="2708920"/>
                        <a:ext cx="4616504" cy="3567132"/>
                      </a:xfrm>
                      <a:prstGeom prst="rect">
                        <a:avLst/>
                      </a:prstGeom>
                      <a:solidFill>
                        <a:srgbClr val="FFFFFF"/>
                      </a:solidFill>
                    </p:spPr>
                  </p:pic>
                </p:oleObj>
              </mc:Fallback>
            </mc:AlternateContent>
          </a:graphicData>
        </a:graphic>
      </p:graphicFrame>
      <p:grpSp>
        <p:nvGrpSpPr>
          <p:cNvPr id="5" name="Group 3"/>
          <p:cNvGrpSpPr/>
          <p:nvPr/>
        </p:nvGrpSpPr>
        <p:grpSpPr>
          <a:xfrm>
            <a:off x="5652120" y="370076"/>
            <a:ext cx="3096344" cy="2338844"/>
            <a:chOff x="8446580" y="803196"/>
            <a:chExt cx="3264408" cy="2667000"/>
          </a:xfrm>
        </p:grpSpPr>
        <p:pic>
          <p:nvPicPr>
            <p:cNvPr id="6" name="Picture 4"/>
            <p:cNvPicPr>
              <a:picLocks noChangeAspect="1"/>
            </p:cNvPicPr>
            <p:nvPr/>
          </p:nvPicPr>
          <p:blipFill>
            <a:blip r:embed="rId5" cstate="print"/>
            <a:stretch>
              <a:fillRect/>
            </a:stretch>
          </p:blipFill>
          <p:spPr>
            <a:xfrm>
              <a:off x="8446580" y="803196"/>
              <a:ext cx="3264408" cy="2667000"/>
            </a:xfrm>
            <a:prstGeom prst="rect">
              <a:avLst/>
            </a:prstGeom>
          </p:spPr>
        </p:pic>
        <p:cxnSp>
          <p:nvCxnSpPr>
            <p:cNvPr id="7" name="Straight Arrow Connector 5"/>
            <p:cNvCxnSpPr/>
            <p:nvPr/>
          </p:nvCxnSpPr>
          <p:spPr>
            <a:xfrm>
              <a:off x="10896600" y="1107996"/>
              <a:ext cx="457200" cy="533400"/>
            </a:xfrm>
            <a:prstGeom prst="straightConnector1">
              <a:avLst/>
            </a:prstGeom>
            <a:ln w="57150">
              <a:solidFill>
                <a:schemeClr val="bg1"/>
              </a:solidFill>
              <a:headEnd type="triangle"/>
              <a:tailEnd type="triangle"/>
            </a:ln>
            <a:effectLst>
              <a:glow rad="101600">
                <a:srgbClr val="FFFFFF">
                  <a:alpha val="60000"/>
                </a:srgbClr>
              </a:glow>
            </a:effectLst>
          </p:spPr>
          <p:style>
            <a:lnRef idx="1">
              <a:schemeClr val="accent1"/>
            </a:lnRef>
            <a:fillRef idx="0">
              <a:schemeClr val="accent1"/>
            </a:fillRef>
            <a:effectRef idx="0">
              <a:schemeClr val="accent1"/>
            </a:effectRef>
            <a:fontRef idx="minor">
              <a:schemeClr val="tx1"/>
            </a:fontRef>
          </p:style>
        </p:cxnSp>
      </p:grpSp>
      <p:sp>
        <p:nvSpPr>
          <p:cNvPr id="15" name="Номер слайда 3"/>
          <p:cNvSpPr txBox="1">
            <a:spLocks/>
          </p:cNvSpPr>
          <p:nvPr/>
        </p:nvSpPr>
        <p:spPr>
          <a:xfrm>
            <a:off x="0" y="116632"/>
            <a:ext cx="755576" cy="476672"/>
          </a:xfrm>
          <a:prstGeom prst="rect">
            <a:avLst/>
          </a:prstGeom>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4000" b="0" i="0" u="none" strike="noStrike" kern="1200" cap="none" spc="0" normalizeH="0" baseline="0" noProof="0" dirty="0">
              <a:ln>
                <a:noFill/>
              </a:ln>
              <a:solidFill>
                <a:schemeClr val="bg2">
                  <a:shade val="50000"/>
                  <a:satMod val="200000"/>
                </a:schemeClr>
              </a:solidFill>
              <a:effectLst/>
              <a:uLnTx/>
              <a:uFillTx/>
              <a:latin typeface="+mn-lt"/>
              <a:ea typeface="+mn-ea"/>
              <a:cs typeface="+mn-cs"/>
            </a:endParaRPr>
          </a:p>
        </p:txBody>
      </p:sp>
      <p:graphicFrame>
        <p:nvGraphicFramePr>
          <p:cNvPr id="13315" name="Object 3"/>
          <p:cNvGraphicFramePr>
            <a:graphicFrameLocks noChangeAspect="1"/>
          </p:cNvGraphicFramePr>
          <p:nvPr>
            <p:extLst>
              <p:ext uri="{D42A27DB-BD31-4B8C-83A1-F6EECF244321}">
                <p14:modId xmlns:p14="http://schemas.microsoft.com/office/powerpoint/2010/main" val="3009661555"/>
              </p:ext>
            </p:extLst>
          </p:nvPr>
        </p:nvGraphicFramePr>
        <p:xfrm>
          <a:off x="141134" y="688101"/>
          <a:ext cx="2025030" cy="2025030"/>
        </p:xfrm>
        <a:graphic>
          <a:graphicData uri="http://schemas.openxmlformats.org/presentationml/2006/ole">
            <mc:AlternateContent xmlns:mc="http://schemas.openxmlformats.org/markup-compatibility/2006">
              <mc:Choice xmlns:v="urn:schemas-microsoft-com:vml" Requires="v">
                <p:oleObj spid="_x0000_s13470" r:id="rId6" imgW="6209524" imgH="6209524" progId="">
                  <p:embed/>
                </p:oleObj>
              </mc:Choice>
              <mc:Fallback>
                <p:oleObj r:id="rId6" imgW="6209524" imgH="6209524" progId="">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1134" y="688101"/>
                        <a:ext cx="2025030" cy="2025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316" name="Object 4"/>
          <p:cNvGraphicFramePr>
            <a:graphicFrameLocks noChangeAspect="1"/>
          </p:cNvGraphicFramePr>
          <p:nvPr>
            <p:extLst>
              <p:ext uri="{D42A27DB-BD31-4B8C-83A1-F6EECF244321}">
                <p14:modId xmlns:p14="http://schemas.microsoft.com/office/powerpoint/2010/main" val="1235267804"/>
              </p:ext>
            </p:extLst>
          </p:nvPr>
        </p:nvGraphicFramePr>
        <p:xfrm>
          <a:off x="2261392" y="688101"/>
          <a:ext cx="2168230" cy="2168230"/>
        </p:xfrm>
        <a:graphic>
          <a:graphicData uri="http://schemas.openxmlformats.org/presentationml/2006/ole">
            <mc:AlternateContent xmlns:mc="http://schemas.openxmlformats.org/markup-compatibility/2006">
              <mc:Choice xmlns:v="urn:schemas-microsoft-com:vml" Requires="v">
                <p:oleObj spid="_x0000_s13471" r:id="rId8" imgW="6209524" imgH="6209524" progId="">
                  <p:embed/>
                </p:oleObj>
              </mc:Choice>
              <mc:Fallback>
                <p:oleObj r:id="rId8" imgW="6209524" imgH="6209524" progId="">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61392" y="688101"/>
                        <a:ext cx="2168230" cy="2168230"/>
                      </a:xfrm>
                      <a:prstGeom prst="rect">
                        <a:avLst/>
                      </a:prstGeom>
                      <a:noFill/>
                      <a:ln>
                        <a:noFill/>
                      </a:ln>
                      <a:effectLst/>
                      <a:extLst/>
                    </p:spPr>
                  </p:pic>
                </p:oleObj>
              </mc:Fallback>
            </mc:AlternateContent>
          </a:graphicData>
        </a:graphic>
      </p:graphicFrame>
      <p:graphicFrame>
        <p:nvGraphicFramePr>
          <p:cNvPr id="13317" name="Object 5"/>
          <p:cNvGraphicFramePr>
            <a:graphicFrameLocks noChangeAspect="1"/>
          </p:cNvGraphicFramePr>
          <p:nvPr>
            <p:extLst>
              <p:ext uri="{D42A27DB-BD31-4B8C-83A1-F6EECF244321}">
                <p14:modId xmlns:p14="http://schemas.microsoft.com/office/powerpoint/2010/main" val="4122351901"/>
              </p:ext>
            </p:extLst>
          </p:nvPr>
        </p:nvGraphicFramePr>
        <p:xfrm>
          <a:off x="3868245" y="2357191"/>
          <a:ext cx="2088232" cy="2088232"/>
        </p:xfrm>
        <a:graphic>
          <a:graphicData uri="http://schemas.openxmlformats.org/presentationml/2006/ole">
            <mc:AlternateContent xmlns:mc="http://schemas.openxmlformats.org/markup-compatibility/2006">
              <mc:Choice xmlns:v="urn:schemas-microsoft-com:vml" Requires="v">
                <p:oleObj spid="_x0000_s13472" r:id="rId10" imgW="10603175" imgH="10603175" progId="">
                  <p:embed/>
                </p:oleObj>
              </mc:Choice>
              <mc:Fallback>
                <p:oleObj r:id="rId10" imgW="10603175" imgH="10603175" progId="">
                  <p:embed/>
                  <p:pic>
                    <p:nvPicPr>
                      <p:cNvPr id="0"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68245" y="2357191"/>
                        <a:ext cx="2088232"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3" name="Прямая со стрелкой 2"/>
          <p:cNvCxnSpPr/>
          <p:nvPr/>
        </p:nvCxnSpPr>
        <p:spPr>
          <a:xfrm flipH="1" flipV="1">
            <a:off x="1187624" y="2439342"/>
            <a:ext cx="576064" cy="12290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flipV="1">
            <a:off x="2588046" y="2856331"/>
            <a:ext cx="359775" cy="7340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p:cNvCxnSpPr/>
          <p:nvPr/>
        </p:nvCxnSpPr>
        <p:spPr>
          <a:xfrm flipV="1">
            <a:off x="3694942" y="3979158"/>
            <a:ext cx="517018" cy="2419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Rectangle 2"/>
          <p:cNvSpPr txBox="1">
            <a:spLocks noChangeArrowheads="1"/>
          </p:cNvSpPr>
          <p:nvPr/>
        </p:nvSpPr>
        <p:spPr>
          <a:xfrm>
            <a:off x="155654" y="-245690"/>
            <a:ext cx="6360562" cy="1143000"/>
          </a:xfrm>
          <a:prstGeom prst="rect">
            <a:avLst/>
          </a:prstGeom>
        </p:spPr>
        <p:txBody>
          <a:bodyPr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3200" b="0"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rPr>
              <a:t>Взаимопроникающие </a:t>
            </a:r>
            <a:r>
              <a:rPr kumimoji="0" lang="ru-RU" sz="3200" b="0" i="0" u="none" strike="noStrike" kern="1200" cap="none" spc="0" normalizeH="0" baseline="0" noProof="0" dirty="0" err="1" smtClean="0">
                <a:ln>
                  <a:noFill/>
                </a:ln>
                <a:solidFill>
                  <a:schemeClr val="tx2"/>
                </a:solidFill>
                <a:effectLst>
                  <a:outerShdw blurRad="38100" dist="38100" dir="2700000" algn="tl">
                    <a:srgbClr val="000000">
                      <a:alpha val="43137"/>
                    </a:srgbClr>
                  </a:outerShdw>
                </a:effectLst>
                <a:uLnTx/>
                <a:uFillTx/>
                <a:latin typeface="+mj-lt"/>
                <a:ea typeface="+mj-ea"/>
                <a:cs typeface="+mj-cs"/>
              </a:rPr>
              <a:t>микрогели</a:t>
            </a:r>
            <a:endParaRPr kumimoji="0" lang="ru-RU" sz="3200" b="0"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endParaRPr>
          </a:p>
        </p:txBody>
      </p:sp>
      <p:graphicFrame>
        <p:nvGraphicFramePr>
          <p:cNvPr id="32" name="Объект 31"/>
          <p:cNvGraphicFramePr>
            <a:graphicFrameLocks noChangeAspect="1"/>
          </p:cNvGraphicFramePr>
          <p:nvPr>
            <p:extLst>
              <p:ext uri="{D42A27DB-BD31-4B8C-83A1-F6EECF244321}">
                <p14:modId xmlns:p14="http://schemas.microsoft.com/office/powerpoint/2010/main" val="1911367270"/>
              </p:ext>
            </p:extLst>
          </p:nvPr>
        </p:nvGraphicFramePr>
        <p:xfrm>
          <a:off x="6032508" y="3140968"/>
          <a:ext cx="2597150" cy="2916237"/>
        </p:xfrm>
        <a:graphic>
          <a:graphicData uri="http://schemas.openxmlformats.org/presentationml/2006/ole">
            <mc:AlternateContent xmlns:mc="http://schemas.openxmlformats.org/markup-compatibility/2006">
              <mc:Choice xmlns:v="urn:schemas-microsoft-com:vml" Requires="v">
                <p:oleObj spid="_x0000_s13473" name="Graph" r:id="rId12" imgW="2597400" imgH="2916720" progId="Origin50.Graph">
                  <p:embed/>
                </p:oleObj>
              </mc:Choice>
              <mc:Fallback>
                <p:oleObj name="Graph" r:id="rId12" imgW="2597400" imgH="2916720" progId="Origin50.Graph">
                  <p:embed/>
                  <p:pic>
                    <p:nvPicPr>
                      <p:cNvPr id="0" name=""/>
                      <p:cNvPicPr/>
                      <p:nvPr/>
                    </p:nvPicPr>
                    <p:blipFill>
                      <a:blip r:embed="rId13"/>
                      <a:stretch>
                        <a:fillRect/>
                      </a:stretch>
                    </p:blipFill>
                    <p:spPr>
                      <a:xfrm>
                        <a:off x="6032508" y="3140968"/>
                        <a:ext cx="2597150" cy="2916237"/>
                      </a:xfrm>
                      <a:prstGeom prst="rect">
                        <a:avLst/>
                      </a:prstGeom>
                    </p:spPr>
                  </p:pic>
                </p:oleObj>
              </mc:Fallback>
            </mc:AlternateContent>
          </a:graphicData>
        </a:graphic>
      </p:graphicFrame>
      <p:sp>
        <p:nvSpPr>
          <p:cNvPr id="34" name="Прямоугольник 33"/>
          <p:cNvSpPr/>
          <p:nvPr/>
        </p:nvSpPr>
        <p:spPr>
          <a:xfrm>
            <a:off x="683568" y="6360964"/>
            <a:ext cx="2746906" cy="369332"/>
          </a:xfrm>
          <a:prstGeom prst="rect">
            <a:avLst/>
          </a:prstGeom>
        </p:spPr>
        <p:txBody>
          <a:bodyPr wrap="none">
            <a:spAutoFit/>
          </a:bodyPr>
          <a:lstStyle/>
          <a:p>
            <a:r>
              <a:rPr lang="en-US" i="1" dirty="0"/>
              <a:t>Soft Matter, </a:t>
            </a:r>
            <a:r>
              <a:rPr lang="en-US" b="1" i="1" dirty="0"/>
              <a:t>2018</a:t>
            </a:r>
            <a:r>
              <a:rPr lang="en-US" i="1" dirty="0"/>
              <a:t>, 14, 2777</a:t>
            </a:r>
            <a:endParaRPr lang="ru-RU"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
          <p:cNvSpPr txBox="1">
            <a:spLocks noChangeArrowheads="1"/>
          </p:cNvSpPr>
          <p:nvPr/>
        </p:nvSpPr>
        <p:spPr>
          <a:xfrm>
            <a:off x="114350" y="-76738"/>
            <a:ext cx="8984265" cy="1143000"/>
          </a:xfrm>
          <a:prstGeom prst="rect">
            <a:avLst/>
          </a:prstGeom>
        </p:spPr>
        <p:txBody>
          <a:bodyPr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ru-RU" sz="3200" dirty="0" smtClean="0">
                <a:solidFill>
                  <a:schemeClr val="tx2"/>
                </a:solidFill>
                <a:effectLst>
                  <a:outerShdw blurRad="38100" dist="38100" dir="2700000" algn="tl">
                    <a:srgbClr val="000000">
                      <a:alpha val="43137"/>
                    </a:srgbClr>
                  </a:outerShdw>
                </a:effectLst>
                <a:latin typeface="+mj-lt"/>
                <a:ea typeface="+mj-ea"/>
                <a:cs typeface="+mj-cs"/>
              </a:rPr>
              <a:t>Самоорганизация в процессе полимеризации</a:t>
            </a:r>
            <a:endParaRPr kumimoji="0" lang="ru-RU" sz="3200" b="0"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endParaRPr>
          </a:p>
        </p:txBody>
      </p:sp>
      <p:pic>
        <p:nvPicPr>
          <p:cNvPr id="3" name="Рисунок 2"/>
          <p:cNvPicPr>
            <a:picLocks noChangeAspect="1"/>
          </p:cNvPicPr>
          <p:nvPr/>
        </p:nvPicPr>
        <p:blipFill rotWithShape="1">
          <a:blip r:embed="rId3">
            <a:extLst>
              <a:ext uri="{28A0092B-C50C-407E-A947-70E740481C1C}">
                <a14:useLocalDpi xmlns:a14="http://schemas.microsoft.com/office/drawing/2010/main" val="0"/>
              </a:ext>
            </a:extLst>
          </a:blip>
          <a:srcRect b="64805"/>
          <a:stretch/>
        </p:blipFill>
        <p:spPr>
          <a:xfrm>
            <a:off x="2144271" y="692696"/>
            <a:ext cx="4924425" cy="1800200"/>
          </a:xfrm>
          <a:prstGeom prst="rect">
            <a:avLst/>
          </a:prstGeom>
        </p:spPr>
      </p:pic>
      <p:pic>
        <p:nvPicPr>
          <p:cNvPr id="4" name="Рисунок 3"/>
          <p:cNvPicPr>
            <a:picLocks noChangeAspect="1"/>
          </p:cNvPicPr>
          <p:nvPr/>
        </p:nvPicPr>
        <p:blipFill>
          <a:blip r:embed="rId4"/>
          <a:stretch>
            <a:fillRect/>
          </a:stretch>
        </p:blipFill>
        <p:spPr>
          <a:xfrm>
            <a:off x="2051720" y="2924944"/>
            <a:ext cx="4893505" cy="3257107"/>
          </a:xfrm>
          <a:prstGeom prst="rect">
            <a:avLst/>
          </a:prstGeom>
        </p:spPr>
      </p:pic>
      <p:sp>
        <p:nvSpPr>
          <p:cNvPr id="5" name="Rectangle 2"/>
          <p:cNvSpPr txBox="1">
            <a:spLocks noChangeArrowheads="1"/>
          </p:cNvSpPr>
          <p:nvPr/>
        </p:nvSpPr>
        <p:spPr>
          <a:xfrm>
            <a:off x="196247" y="5958408"/>
            <a:ext cx="8984265" cy="1143000"/>
          </a:xfrm>
          <a:prstGeom prst="rect">
            <a:avLst/>
          </a:prstGeom>
        </p:spPr>
        <p:txBody>
          <a:bodyPr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ru-RU" sz="2800" dirty="0" smtClean="0">
                <a:solidFill>
                  <a:srgbClr val="FF0000"/>
                </a:solidFill>
                <a:latin typeface="Arial Narrow" panose="020B0606020202030204" pitchFamily="34" charset="0"/>
                <a:ea typeface="+mj-ea"/>
                <a:cs typeface="+mj-cs"/>
              </a:rPr>
              <a:t>А что будет не в бесконечно разбавленном растворе?</a:t>
            </a:r>
            <a:endParaRPr kumimoji="0" lang="ru-RU" sz="2800" b="0" i="0" u="none" strike="noStrike" kern="1200" cap="none" spc="0" normalizeH="0" baseline="0" noProof="0" dirty="0" smtClean="0">
              <a:ln>
                <a:noFill/>
              </a:ln>
              <a:solidFill>
                <a:srgbClr val="FF0000"/>
              </a:solidFill>
              <a:uLnTx/>
              <a:uFillTx/>
              <a:latin typeface="Arial Narrow" panose="020B0606020202030204" pitchFamily="34" charset="0"/>
              <a:ea typeface="+mj-ea"/>
              <a:cs typeface="+mj-c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2"/>
          <p:cNvSpPr txBox="1">
            <a:spLocks/>
          </p:cNvSpPr>
          <p:nvPr/>
        </p:nvSpPr>
        <p:spPr>
          <a:xfrm>
            <a:off x="0" y="692696"/>
            <a:ext cx="9144000" cy="4351338"/>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2800" b="0" i="0" u="none" strike="noStrike" kern="1200" cap="none" spc="0" normalizeH="0" baseline="0" noProof="0" dirty="0" smtClean="0">
                <a:ln>
                  <a:noFill/>
                </a:ln>
                <a:solidFill>
                  <a:schemeClr val="tx1">
                    <a:tint val="75000"/>
                  </a:schemeClr>
                </a:solidFill>
                <a:effectLst/>
                <a:uLnTx/>
                <a:uFillTx/>
                <a:latin typeface="+mn-lt"/>
                <a:ea typeface="+mn-ea"/>
                <a:cs typeface="+mn-cs"/>
              </a:rPr>
              <a:t>Экспоненциальный рост вычислительных мощностей</a:t>
            </a:r>
            <a:r>
              <a:rPr kumimoji="0" lang="ru-RU" sz="2800" b="0" i="0" u="none" strike="noStrike" kern="1200" cap="none" spc="0" normalizeH="0" noProof="0" dirty="0" smtClean="0">
                <a:ln>
                  <a:noFill/>
                </a:ln>
                <a:solidFill>
                  <a:schemeClr val="tx1">
                    <a:tint val="75000"/>
                  </a:schemeClr>
                </a:solidFill>
                <a:effectLst/>
                <a:uLnTx/>
                <a:uFillTx/>
                <a:latin typeface="+mn-lt"/>
                <a:ea typeface="+mn-ea"/>
                <a:cs typeface="+mn-cs"/>
              </a:rPr>
              <a:t> + большие данные + машинное обучение</a:t>
            </a:r>
            <a:endParaRPr kumimoji="0" lang="ru-RU" sz="28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6" name="TextBox 5"/>
          <p:cNvSpPr txBox="1"/>
          <p:nvPr/>
        </p:nvSpPr>
        <p:spPr>
          <a:xfrm>
            <a:off x="253692" y="5741528"/>
            <a:ext cx="8890308" cy="830997"/>
          </a:xfrm>
          <a:prstGeom prst="rect">
            <a:avLst/>
          </a:prstGeom>
          <a:noFill/>
        </p:spPr>
        <p:txBody>
          <a:bodyPr wrap="square" rtlCol="0">
            <a:spAutoFit/>
          </a:bodyPr>
          <a:lstStyle/>
          <a:p>
            <a:r>
              <a:rPr lang="en-US" sz="2400" i="1" dirty="0">
                <a:solidFill>
                  <a:srgbClr val="FF0000"/>
                </a:solidFill>
              </a:rPr>
              <a:t>In </a:t>
            </a:r>
            <a:r>
              <a:rPr lang="en-US" sz="2400" i="1" dirty="0" err="1">
                <a:solidFill>
                  <a:srgbClr val="FF0000"/>
                </a:solidFill>
              </a:rPr>
              <a:t>silico</a:t>
            </a:r>
            <a:r>
              <a:rPr lang="en-US" sz="2400" i="1" dirty="0">
                <a:solidFill>
                  <a:srgbClr val="FF0000"/>
                </a:solidFill>
              </a:rPr>
              <a:t> </a:t>
            </a:r>
            <a:r>
              <a:rPr lang="ru-RU" sz="2400" i="1" dirty="0" smtClean="0"/>
              <a:t>(лат.) означает проведение виртуальных экспериментов с заранее неизвестным результатом</a:t>
            </a:r>
            <a:endParaRPr lang="ru-RU" sz="2400" dirty="0"/>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3" y="1990854"/>
            <a:ext cx="5184576" cy="3400487"/>
          </a:xfrm>
          <a:prstGeom prst="rect">
            <a:avLst/>
          </a:prstGeo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1148" y="1844824"/>
            <a:ext cx="3581478" cy="3526378"/>
          </a:xfrm>
          <a:prstGeom prst="rect">
            <a:avLst/>
          </a:prstGeom>
        </p:spPr>
      </p:pic>
      <p:sp>
        <p:nvSpPr>
          <p:cNvPr id="10" name="Rectangle 2"/>
          <p:cNvSpPr txBox="1">
            <a:spLocks noChangeArrowheads="1"/>
          </p:cNvSpPr>
          <p:nvPr/>
        </p:nvSpPr>
        <p:spPr>
          <a:xfrm>
            <a:off x="827584" y="53752"/>
            <a:ext cx="8316416" cy="1143000"/>
          </a:xfrm>
          <a:prstGeom prst="rect">
            <a:avLst/>
          </a:prstGeom>
        </p:spPr>
        <p:txBody>
          <a:bodyPr>
            <a:normAutofit/>
          </a:bodyPr>
          <a:lstStyle/>
          <a:p>
            <a:pPr algn="ctr">
              <a:lnSpc>
                <a:spcPct val="70000"/>
              </a:lnSpc>
            </a:pPr>
            <a:r>
              <a:rPr lang="ru-RU" sz="4000" dirty="0" smtClean="0">
                <a:solidFill>
                  <a:schemeClr val="tx2"/>
                </a:solidFill>
                <a:effectLst>
                  <a:outerShdw blurRad="38100" dist="38100" dir="2700000" algn="tl">
                    <a:srgbClr val="000000">
                      <a:alpha val="43137"/>
                    </a:srgbClr>
                  </a:outerShdw>
                </a:effectLst>
                <a:ea typeface="Gulim" pitchFamily="34" charset="-127"/>
              </a:rPr>
              <a:t>Введение</a:t>
            </a:r>
            <a:endParaRPr lang="en-US" sz="4000" dirty="0">
              <a:solidFill>
                <a:schemeClr val="tx2"/>
              </a:solidFill>
              <a:effectLst>
                <a:outerShdw blurRad="38100" dist="38100" dir="2700000" algn="tl">
                  <a:srgbClr val="000000">
                    <a:alpha val="43137"/>
                  </a:srgbClr>
                </a:outerShdw>
              </a:effectLst>
            </a:endParaRPr>
          </a:p>
        </p:txBody>
      </p:sp>
      <p:sp>
        <p:nvSpPr>
          <p:cNvPr id="11" name="Номер слайда 3"/>
          <p:cNvSpPr txBox="1">
            <a:spLocks/>
          </p:cNvSpPr>
          <p:nvPr/>
        </p:nvSpPr>
        <p:spPr>
          <a:xfrm>
            <a:off x="0" y="116632"/>
            <a:ext cx="395536" cy="476672"/>
          </a:xfrm>
          <a:prstGeom prst="rect">
            <a:avLst/>
          </a:prstGeom>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4000" b="0" i="0" u="none" strike="noStrike" kern="1200" cap="none" spc="0" normalizeH="0" baseline="0" noProof="0" dirty="0">
              <a:ln>
                <a:noFill/>
              </a:ln>
              <a:solidFill>
                <a:schemeClr val="bg2">
                  <a:shade val="50000"/>
                  <a:satMod val="200000"/>
                </a:schemeClr>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1">
            <a:extLst>
              <a:ext uri="{FF2B5EF4-FFF2-40B4-BE49-F238E27FC236}">
                <a16:creationId xmlns:a16="http://schemas.microsoft.com/office/drawing/2014/main" id="{FF745422-88DF-482E-9271-2505482319DC}"/>
              </a:ext>
            </a:extLst>
          </p:cNvPr>
          <p:cNvSpPr>
            <a:spLocks noChangeArrowheads="1"/>
          </p:cNvSpPr>
          <p:nvPr/>
        </p:nvSpPr>
        <p:spPr bwMode="auto">
          <a:xfrm flipV="1">
            <a:off x="6544155" y="4868837"/>
            <a:ext cx="459025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18" name="Прямоугольник 17">
            <a:extLst>
              <a:ext uri="{FF2B5EF4-FFF2-40B4-BE49-F238E27FC236}">
                <a16:creationId xmlns:a16="http://schemas.microsoft.com/office/drawing/2014/main" id="{D1A1652F-205D-412A-8AA4-547FD33710E9}"/>
              </a:ext>
            </a:extLst>
          </p:cNvPr>
          <p:cNvSpPr/>
          <p:nvPr/>
        </p:nvSpPr>
        <p:spPr>
          <a:xfrm>
            <a:off x="232993" y="6237312"/>
            <a:ext cx="8679398" cy="462168"/>
          </a:xfrm>
          <a:prstGeom prst="rect">
            <a:avLst/>
          </a:prstGeom>
        </p:spPr>
        <p:txBody>
          <a:bodyPr wrap="square">
            <a:spAutoFit/>
          </a:bodyPr>
          <a:lstStyle/>
          <a:p>
            <a:r>
              <a:rPr lang="ru-RU" sz="2400" dirty="0" smtClean="0">
                <a:solidFill>
                  <a:srgbClr val="FF0000"/>
                </a:solidFill>
                <a:latin typeface="Arial Narrow" panose="020B0606020202030204" pitchFamily="34" charset="0"/>
              </a:rPr>
              <a:t>Обнаружены новые фазы в области концентрированного раствора!</a:t>
            </a:r>
            <a:endParaRPr lang="en-US" sz="2400" dirty="0">
              <a:solidFill>
                <a:srgbClr val="FF0000"/>
              </a:solidFill>
              <a:latin typeface="Arial Narrow" panose="020B0606020202030204" pitchFamily="34" charset="0"/>
            </a:endParaRPr>
          </a:p>
        </p:txBody>
      </p:sp>
      <p:grpSp>
        <p:nvGrpSpPr>
          <p:cNvPr id="3" name="Группа 2"/>
          <p:cNvGrpSpPr/>
          <p:nvPr/>
        </p:nvGrpSpPr>
        <p:grpSpPr>
          <a:xfrm>
            <a:off x="970443" y="764704"/>
            <a:ext cx="9434205" cy="5934776"/>
            <a:chOff x="107504" y="736338"/>
            <a:chExt cx="9434205" cy="5934776"/>
          </a:xfrm>
        </p:grpSpPr>
        <p:sp>
          <p:nvSpPr>
            <p:cNvPr id="4" name="Rectangle 2"/>
            <p:cNvSpPr>
              <a:spLocks noChangeArrowheads="1"/>
            </p:cNvSpPr>
            <p:nvPr/>
          </p:nvSpPr>
          <p:spPr bwMode="auto">
            <a:xfrm>
              <a:off x="309717" y="264702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5" name="Объект 4"/>
            <p:cNvGraphicFramePr>
              <a:graphicFrameLocks noChangeAspect="1"/>
            </p:cNvGraphicFramePr>
            <p:nvPr>
              <p:extLst>
                <p:ext uri="{D42A27DB-BD31-4B8C-83A1-F6EECF244321}">
                  <p14:modId xmlns:p14="http://schemas.microsoft.com/office/powerpoint/2010/main" val="1198926760"/>
                </p:ext>
              </p:extLst>
            </p:nvPr>
          </p:nvGraphicFramePr>
          <p:xfrm>
            <a:off x="107504" y="1141876"/>
            <a:ext cx="6683076" cy="5529238"/>
          </p:xfrm>
          <a:graphic>
            <a:graphicData uri="http://schemas.openxmlformats.org/presentationml/2006/ole">
              <mc:AlternateContent xmlns:mc="http://schemas.openxmlformats.org/markup-compatibility/2006">
                <mc:Choice xmlns:v="urn:schemas-microsoft-com:vml" Requires="v">
                  <p:oleObj spid="_x0000_s15396" name="Graph" r:id="rId4" imgW="4216320" imgH="3859920" progId="Origin50.Graph">
                    <p:embed/>
                  </p:oleObj>
                </mc:Choice>
                <mc:Fallback>
                  <p:oleObj name="Graph" r:id="rId4" imgW="4216320" imgH="3859920" progId="Origin50.Graph">
                    <p:embed/>
                    <p:pic>
                      <p:nvPicPr>
                        <p:cNvPr id="0" name="Object 2"/>
                        <p:cNvPicPr>
                          <a:picLocks noChangeAspect="1" noChangeArrowheads="1"/>
                        </p:cNvPicPr>
                        <p:nvPr/>
                      </p:nvPicPr>
                      <p:blipFill>
                        <a:blip r:embed="rId5"/>
                        <a:srcRect/>
                        <a:stretch>
                          <a:fillRect/>
                        </a:stretch>
                      </p:blipFill>
                      <p:spPr bwMode="auto">
                        <a:xfrm>
                          <a:off x="107504" y="1141876"/>
                          <a:ext cx="6683076" cy="5529238"/>
                        </a:xfrm>
                        <a:prstGeom prst="rect">
                          <a:avLst/>
                        </a:prstGeom>
                        <a:noFill/>
                        <a:extLst/>
                      </p:spPr>
                    </p:pic>
                  </p:oleObj>
                </mc:Fallback>
              </mc:AlternateContent>
            </a:graphicData>
          </a:graphic>
        </p:graphicFrame>
        <p:sp>
          <p:nvSpPr>
            <p:cNvPr id="7" name="Rectangle 11"/>
            <p:cNvSpPr>
              <a:spLocks noChangeArrowheads="1"/>
            </p:cNvSpPr>
            <p:nvPr/>
          </p:nvSpPr>
          <p:spPr bwMode="auto">
            <a:xfrm flipV="1">
              <a:off x="2457052" y="3906495"/>
              <a:ext cx="70846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20" name="Рисунок 19">
              <a:extLst>
                <a:ext uri="{FF2B5EF4-FFF2-40B4-BE49-F238E27FC236}">
                  <a16:creationId xmlns:a16="http://schemas.microsoft.com/office/drawing/2014/main" id="{62DE17BD-DE6C-4ADB-A1AE-6C9AC068204E}"/>
                </a:ext>
              </a:extLst>
            </p:cNvPr>
            <p:cNvPicPr/>
            <p:nvPr/>
          </p:nvPicPr>
          <p:blipFill rotWithShape="1">
            <a:blip r:embed="rId6"/>
            <a:srcRect l="8747" t="15094" r="19515" b="9333"/>
            <a:stretch/>
          </p:blipFill>
          <p:spPr bwMode="auto">
            <a:xfrm>
              <a:off x="4848731" y="736338"/>
              <a:ext cx="2301298" cy="2194026"/>
            </a:xfrm>
            <a:prstGeom prst="rect">
              <a:avLst/>
            </a:prstGeom>
            <a:noFill/>
            <a:ln w="9525">
              <a:noFill/>
              <a:miter lim="800000"/>
              <a:headEnd/>
              <a:tailEnd/>
            </a:ln>
          </p:spPr>
        </p:pic>
        <p:pic>
          <p:nvPicPr>
            <p:cNvPr id="24" name="Рисунок 23">
              <a:extLst>
                <a:ext uri="{FF2B5EF4-FFF2-40B4-BE49-F238E27FC236}">
                  <a16:creationId xmlns:a16="http://schemas.microsoft.com/office/drawing/2014/main" id="{1E0E33BE-8BEC-4AD2-8AE2-3BE94C62A87B}"/>
                </a:ext>
              </a:extLst>
            </p:cNvPr>
            <p:cNvPicPr/>
            <p:nvPr/>
          </p:nvPicPr>
          <p:blipFill>
            <a:blip r:embed="rId7"/>
            <a:srcRect/>
            <a:stretch>
              <a:fillRect/>
            </a:stretch>
          </p:blipFill>
          <p:spPr bwMode="auto">
            <a:xfrm>
              <a:off x="6012160" y="3573016"/>
              <a:ext cx="2037292" cy="2054499"/>
            </a:xfrm>
            <a:prstGeom prst="rect">
              <a:avLst/>
            </a:prstGeom>
            <a:noFill/>
            <a:ln w="9525">
              <a:noFill/>
              <a:miter lim="800000"/>
              <a:headEnd/>
              <a:tailEnd/>
            </a:ln>
          </p:spPr>
        </p:pic>
        <p:sp>
          <p:nvSpPr>
            <p:cNvPr id="2" name="Стрелка вверх 1"/>
            <p:cNvSpPr/>
            <p:nvPr/>
          </p:nvSpPr>
          <p:spPr>
            <a:xfrm>
              <a:off x="6372200" y="3068960"/>
              <a:ext cx="418380" cy="40997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3" name="Rectangle 2"/>
          <p:cNvSpPr txBox="1">
            <a:spLocks noChangeArrowheads="1"/>
          </p:cNvSpPr>
          <p:nvPr/>
        </p:nvSpPr>
        <p:spPr>
          <a:xfrm>
            <a:off x="35496" y="-197600"/>
            <a:ext cx="8984265" cy="1143000"/>
          </a:xfrm>
          <a:prstGeom prst="rect">
            <a:avLst/>
          </a:prstGeom>
        </p:spPr>
        <p:txBody>
          <a:bodyPr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ru-RU" sz="3200" dirty="0" smtClean="0">
                <a:solidFill>
                  <a:schemeClr val="tx2"/>
                </a:solidFill>
                <a:effectLst>
                  <a:outerShdw blurRad="38100" dist="38100" dir="2700000" algn="tl">
                    <a:srgbClr val="000000">
                      <a:alpha val="43137"/>
                    </a:srgbClr>
                  </a:outerShdw>
                </a:effectLst>
                <a:latin typeface="+mj-lt"/>
                <a:ea typeface="+mj-ea"/>
                <a:cs typeface="+mj-cs"/>
              </a:rPr>
              <a:t>Самоорганизация в процессе полимеризации</a:t>
            </a:r>
            <a:endParaRPr kumimoji="0" lang="ru-RU" sz="3200" b="0"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p:nvPr/>
        </p:nvGrpSpPr>
        <p:grpSpPr>
          <a:xfrm>
            <a:off x="998003" y="980728"/>
            <a:ext cx="7462430" cy="3384376"/>
            <a:chOff x="998003" y="980728"/>
            <a:chExt cx="7462430" cy="3844572"/>
          </a:xfrm>
        </p:grpSpPr>
        <p:pic>
          <p:nvPicPr>
            <p:cNvPr id="10" name="Рисунок 9" descr="C:\Users\drdiesel\Desktop\Modelling\DPD_NPT\restarts for graph\phase\2\35\Capture.PNG"/>
            <p:cNvPicPr/>
            <p:nvPr/>
          </p:nvPicPr>
          <p:blipFill>
            <a:blip r:embed="rId3" cstate="print"/>
            <a:srcRect l="12618" r="4464"/>
            <a:stretch>
              <a:fillRect/>
            </a:stretch>
          </p:blipFill>
          <p:spPr bwMode="auto">
            <a:xfrm>
              <a:off x="998003" y="1480855"/>
              <a:ext cx="3312368" cy="3344445"/>
            </a:xfrm>
            <a:prstGeom prst="rect">
              <a:avLst/>
            </a:prstGeom>
            <a:noFill/>
            <a:ln w="9525">
              <a:noFill/>
              <a:miter lim="800000"/>
              <a:headEnd/>
              <a:tailEnd/>
            </a:ln>
          </p:spPr>
        </p:pic>
        <p:pic>
          <p:nvPicPr>
            <p:cNvPr id="11" name="Рисунок 10" descr="C:\Users\drdiesel\Desktop\Modelling\DPD_NPT\restarts for graph\phase\2fix\95\Capture.PNG"/>
            <p:cNvPicPr/>
            <p:nvPr/>
          </p:nvPicPr>
          <p:blipFill>
            <a:blip r:embed="rId4" cstate="print"/>
            <a:srcRect/>
            <a:stretch>
              <a:fillRect/>
            </a:stretch>
          </p:blipFill>
          <p:spPr bwMode="auto">
            <a:xfrm>
              <a:off x="4860032" y="2852936"/>
              <a:ext cx="2081676" cy="1972364"/>
            </a:xfrm>
            <a:prstGeom prst="rect">
              <a:avLst/>
            </a:prstGeom>
            <a:noFill/>
            <a:ln w="9525">
              <a:noFill/>
              <a:miter lim="800000"/>
              <a:headEnd/>
              <a:tailEnd/>
            </a:ln>
          </p:spPr>
        </p:pic>
        <p:cxnSp>
          <p:nvCxnSpPr>
            <p:cNvPr id="12" name="Прямая со стрелкой 11"/>
            <p:cNvCxnSpPr/>
            <p:nvPr/>
          </p:nvCxnSpPr>
          <p:spPr>
            <a:xfrm flipV="1">
              <a:off x="4211960" y="2420888"/>
              <a:ext cx="576064" cy="25972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13" name="Picture 1"/>
            <p:cNvPicPr>
              <a:picLocks noChangeAspect="1" noChangeArrowheads="1"/>
            </p:cNvPicPr>
            <p:nvPr/>
          </p:nvPicPr>
          <p:blipFill>
            <a:blip r:embed="rId5" cstate="print"/>
            <a:srcRect/>
            <a:stretch>
              <a:fillRect/>
            </a:stretch>
          </p:blipFill>
          <p:spPr bwMode="auto">
            <a:xfrm>
              <a:off x="4879234" y="980728"/>
              <a:ext cx="1853006" cy="1886609"/>
            </a:xfrm>
            <a:prstGeom prst="rect">
              <a:avLst/>
            </a:prstGeom>
            <a:noFill/>
            <a:ln w="9525">
              <a:noFill/>
              <a:miter lim="800000"/>
              <a:headEnd/>
              <a:tailEnd/>
            </a:ln>
          </p:spPr>
        </p:pic>
        <p:cxnSp>
          <p:nvCxnSpPr>
            <p:cNvPr id="14" name="Прямая со стрелкой 13"/>
            <p:cNvCxnSpPr/>
            <p:nvPr/>
          </p:nvCxnSpPr>
          <p:spPr>
            <a:xfrm>
              <a:off x="4355976" y="3861048"/>
              <a:ext cx="504056" cy="14401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15" name="Picture 1"/>
            <p:cNvPicPr>
              <a:picLocks noChangeAspect="1" noChangeArrowheads="1"/>
            </p:cNvPicPr>
            <p:nvPr/>
          </p:nvPicPr>
          <p:blipFill>
            <a:blip r:embed="rId6" cstate="print"/>
            <a:srcRect/>
            <a:stretch>
              <a:fillRect/>
            </a:stretch>
          </p:blipFill>
          <p:spPr bwMode="auto">
            <a:xfrm>
              <a:off x="6948264" y="2924944"/>
              <a:ext cx="1502321" cy="1513583"/>
            </a:xfrm>
            <a:prstGeom prst="rect">
              <a:avLst/>
            </a:prstGeom>
            <a:noFill/>
            <a:ln w="9525">
              <a:noFill/>
              <a:miter lim="800000"/>
              <a:headEnd/>
              <a:tailEnd/>
            </a:ln>
          </p:spPr>
        </p:pic>
        <p:pic>
          <p:nvPicPr>
            <p:cNvPr id="16" name="Picture 2"/>
            <p:cNvPicPr>
              <a:picLocks noChangeAspect="1" noChangeArrowheads="1"/>
            </p:cNvPicPr>
            <p:nvPr/>
          </p:nvPicPr>
          <p:blipFill>
            <a:blip r:embed="rId7" cstate="print"/>
            <a:srcRect/>
            <a:stretch>
              <a:fillRect/>
            </a:stretch>
          </p:blipFill>
          <p:spPr bwMode="auto">
            <a:xfrm>
              <a:off x="6804248" y="1124744"/>
              <a:ext cx="1656185" cy="1670734"/>
            </a:xfrm>
            <a:prstGeom prst="rect">
              <a:avLst/>
            </a:prstGeom>
            <a:noFill/>
            <a:ln w="9525">
              <a:noFill/>
              <a:miter lim="800000"/>
              <a:headEnd/>
              <a:tailEnd/>
            </a:ln>
          </p:spPr>
        </p:pic>
      </p:grpSp>
      <p:pic>
        <p:nvPicPr>
          <p:cNvPr id="39937" name="Рисунок 3"/>
          <p:cNvPicPr>
            <a:picLocks noChangeAspect="1" noChangeArrowheads="1"/>
          </p:cNvPicPr>
          <p:nvPr/>
        </p:nvPicPr>
        <p:blipFill>
          <a:blip r:embed="rId8" cstate="print"/>
          <a:srcRect/>
          <a:stretch>
            <a:fillRect/>
          </a:stretch>
        </p:blipFill>
        <p:spPr bwMode="auto">
          <a:xfrm>
            <a:off x="1619672" y="4843094"/>
            <a:ext cx="6172878" cy="1844477"/>
          </a:xfrm>
          <a:prstGeom prst="rect">
            <a:avLst/>
          </a:prstGeom>
          <a:noFill/>
          <a:ln w="9525">
            <a:noFill/>
            <a:miter lim="800000"/>
            <a:headEnd/>
            <a:tailEnd/>
          </a:ln>
        </p:spPr>
      </p:pic>
      <p:sp>
        <p:nvSpPr>
          <p:cNvPr id="18" name="Rectangle 2"/>
          <p:cNvSpPr txBox="1">
            <a:spLocks noChangeArrowheads="1"/>
          </p:cNvSpPr>
          <p:nvPr/>
        </p:nvSpPr>
        <p:spPr>
          <a:xfrm>
            <a:off x="360041" y="218651"/>
            <a:ext cx="8100392" cy="1143000"/>
          </a:xfrm>
          <a:prstGeom prst="rect">
            <a:avLst/>
          </a:prstGeom>
        </p:spPr>
        <p:txBody>
          <a:bodyPr anchor="ctr">
            <a:normAutofit fontScale="92500" lnSpcReduction="10000"/>
          </a:bodyPr>
          <a:lstStyle/>
          <a:p>
            <a:pPr lvl="0">
              <a:spcBef>
                <a:spcPct val="0"/>
              </a:spcBef>
              <a:defRPr/>
            </a:pPr>
            <a:r>
              <a:rPr lang="ru-RU" sz="4000" dirty="0" err="1" smtClean="0">
                <a:solidFill>
                  <a:schemeClr val="tx2"/>
                </a:solidFill>
                <a:effectLst>
                  <a:outerShdw blurRad="38100" dist="38100" dir="2700000" algn="tl">
                    <a:srgbClr val="000000">
                      <a:alpha val="43137"/>
                    </a:srgbClr>
                  </a:outerShdw>
                </a:effectLst>
                <a:latin typeface="+mj-lt"/>
                <a:ea typeface="+mj-ea"/>
                <a:cs typeface="+mj-cs"/>
              </a:rPr>
              <a:t>Микрофазное</a:t>
            </a:r>
            <a:r>
              <a:rPr lang="ru-RU" sz="4000" dirty="0" smtClean="0">
                <a:solidFill>
                  <a:schemeClr val="tx2"/>
                </a:solidFill>
                <a:effectLst>
                  <a:outerShdw blurRad="38100" dist="38100" dir="2700000" algn="tl">
                    <a:srgbClr val="000000">
                      <a:alpha val="43137"/>
                    </a:srgbClr>
                  </a:outerShdw>
                </a:effectLst>
                <a:latin typeface="+mj-lt"/>
                <a:ea typeface="+mj-ea"/>
                <a:cs typeface="+mj-cs"/>
              </a:rPr>
              <a:t> расслоение в </a:t>
            </a:r>
            <a:r>
              <a:rPr lang="ru-RU" sz="4000" dirty="0" err="1" smtClean="0">
                <a:solidFill>
                  <a:schemeClr val="tx2"/>
                </a:solidFill>
                <a:effectLst>
                  <a:outerShdw blurRad="38100" dist="38100" dir="2700000" algn="tl">
                    <a:srgbClr val="000000">
                      <a:alpha val="43137"/>
                    </a:srgbClr>
                  </a:outerShdw>
                </a:effectLst>
                <a:latin typeface="+mj-lt"/>
                <a:ea typeface="+mj-ea"/>
                <a:cs typeface="+mj-cs"/>
              </a:rPr>
              <a:t>блоксополимерах</a:t>
            </a:r>
            <a:endParaRPr lang="en-US" sz="4000" dirty="0" smtClean="0">
              <a:solidFill>
                <a:schemeClr val="tx2"/>
              </a:solidFill>
              <a:effectLst>
                <a:outerShdw blurRad="38100" dist="38100" dir="2700000" algn="tl">
                  <a:srgbClr val="000000">
                    <a:alpha val="43137"/>
                  </a:srgbClr>
                </a:outerShdw>
              </a:effectLst>
              <a:latin typeface="+mj-lt"/>
              <a:ea typeface="+mj-ea"/>
              <a:cs typeface="+mj-c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251520" y="-171400"/>
            <a:ext cx="8892480" cy="1143000"/>
          </a:xfrm>
          <a:prstGeom prst="rect">
            <a:avLst/>
          </a:prstGeom>
        </p:spPr>
        <p:txBody>
          <a:bodyPr anchor="ctr">
            <a:normAutofit fontScale="92500"/>
          </a:bodyPr>
          <a:lstStyle/>
          <a:p>
            <a:pPr lvl="0">
              <a:spcBef>
                <a:spcPct val="0"/>
              </a:spcBef>
              <a:defRPr/>
            </a:pPr>
            <a:r>
              <a:rPr lang="ru-RU" sz="4000" dirty="0" smtClean="0">
                <a:solidFill>
                  <a:schemeClr val="tx2"/>
                </a:solidFill>
                <a:effectLst>
                  <a:outerShdw blurRad="38100" dist="38100" dir="2700000" algn="tl">
                    <a:srgbClr val="000000">
                      <a:alpha val="43137"/>
                    </a:srgbClr>
                  </a:outerShdw>
                </a:effectLst>
                <a:latin typeface="+mj-lt"/>
                <a:ea typeface="+mj-ea"/>
                <a:cs typeface="+mj-cs"/>
              </a:rPr>
              <a:t>Визуализация </a:t>
            </a:r>
            <a:r>
              <a:rPr lang="ru-RU" sz="4000" dirty="0" err="1" smtClean="0">
                <a:solidFill>
                  <a:schemeClr val="tx2"/>
                </a:solidFill>
                <a:effectLst>
                  <a:outerShdw blurRad="38100" dist="38100" dir="2700000" algn="tl">
                    <a:srgbClr val="000000">
                      <a:alpha val="43137"/>
                    </a:srgbClr>
                  </a:outerShdw>
                </a:effectLst>
                <a:latin typeface="+mj-lt"/>
                <a:ea typeface="+mj-ea"/>
                <a:cs typeface="+mj-cs"/>
              </a:rPr>
              <a:t>микрофазного</a:t>
            </a:r>
            <a:r>
              <a:rPr lang="ru-RU" sz="4000" dirty="0" smtClean="0">
                <a:solidFill>
                  <a:schemeClr val="tx2"/>
                </a:solidFill>
                <a:effectLst>
                  <a:outerShdw blurRad="38100" dist="38100" dir="2700000" algn="tl">
                    <a:srgbClr val="000000">
                      <a:alpha val="43137"/>
                    </a:srgbClr>
                  </a:outerShdw>
                </a:effectLst>
                <a:latin typeface="+mj-lt"/>
                <a:ea typeface="+mj-ea"/>
                <a:cs typeface="+mj-cs"/>
              </a:rPr>
              <a:t> расслоения</a:t>
            </a:r>
            <a:endParaRPr lang="en-US" sz="4000" dirty="0" smtClean="0">
              <a:solidFill>
                <a:schemeClr val="tx2"/>
              </a:solidFill>
              <a:effectLst>
                <a:outerShdw blurRad="38100" dist="38100" dir="2700000" algn="tl">
                  <a:srgbClr val="000000">
                    <a:alpha val="43137"/>
                  </a:srgbClr>
                </a:outerShdw>
              </a:effectLst>
              <a:latin typeface="+mj-lt"/>
              <a:ea typeface="+mj-ea"/>
              <a:cs typeface="+mj-cs"/>
            </a:endParaRPr>
          </a:p>
        </p:txBody>
      </p:sp>
      <p:pic>
        <p:nvPicPr>
          <p:cNvPr id="2" name="2222_transcode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0659" r="19894"/>
          <a:stretch/>
        </p:blipFill>
        <p:spPr>
          <a:xfrm>
            <a:off x="1403648" y="764704"/>
            <a:ext cx="6349699" cy="6008199"/>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70"/>
          <p:cNvSpPr txBox="1">
            <a:spLocks noChangeArrowheads="1"/>
          </p:cNvSpPr>
          <p:nvPr/>
        </p:nvSpPr>
        <p:spPr bwMode="auto">
          <a:xfrm>
            <a:off x="539552" y="4902259"/>
            <a:ext cx="8172400" cy="830997"/>
          </a:xfrm>
          <a:prstGeom prst="rect">
            <a:avLst/>
          </a:prstGeom>
          <a:noFill/>
          <a:ln w="9525">
            <a:noFill/>
            <a:miter lim="800000"/>
            <a:headEnd/>
            <a:tailEnd/>
          </a:ln>
        </p:spPr>
        <p:txBody>
          <a:bodyPr wrap="square">
            <a:spAutoFit/>
          </a:bodyPr>
          <a:lstStyle/>
          <a:p>
            <a:pPr algn="ctr"/>
            <a:r>
              <a:rPr lang="ru-RU" sz="2400" dirty="0" smtClean="0"/>
              <a:t>Заряженные блоки стремятся отделиться от незаряженных, чтобы увеличить корреляции со своими </a:t>
            </a:r>
            <a:r>
              <a:rPr lang="ru-RU" sz="2400" dirty="0" err="1" smtClean="0"/>
              <a:t>противоионами</a:t>
            </a:r>
            <a:endParaRPr lang="en-US" sz="2400" dirty="0"/>
          </a:p>
        </p:txBody>
      </p:sp>
      <p:sp>
        <p:nvSpPr>
          <p:cNvPr id="19" name="Rectangle 2"/>
          <p:cNvSpPr txBox="1">
            <a:spLocks noChangeArrowheads="1"/>
          </p:cNvSpPr>
          <p:nvPr/>
        </p:nvSpPr>
        <p:spPr>
          <a:xfrm>
            <a:off x="1008112" y="-27384"/>
            <a:ext cx="8100392" cy="1143000"/>
          </a:xfrm>
          <a:prstGeom prst="rect">
            <a:avLst/>
          </a:prstGeom>
        </p:spPr>
        <p:txBody>
          <a:bodyPr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sz="4000" b="0"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rPr>
              <a:t>Влияние</a:t>
            </a:r>
            <a:r>
              <a:rPr kumimoji="0" lang="ru-RU" sz="4000" b="0" i="0" u="none" strike="noStrike" kern="1200" cap="none" spc="0" normalizeH="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rPr>
              <a:t> имеющихся зарядов</a:t>
            </a:r>
            <a:endParaRPr kumimoji="0" lang="ru-RU" sz="4000" b="0"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endParaRPr>
          </a:p>
        </p:txBody>
      </p:sp>
      <p:grpSp>
        <p:nvGrpSpPr>
          <p:cNvPr id="5" name="Группа 4"/>
          <p:cNvGrpSpPr/>
          <p:nvPr/>
        </p:nvGrpSpPr>
        <p:grpSpPr>
          <a:xfrm>
            <a:off x="787728" y="1202312"/>
            <a:ext cx="7632848" cy="3438492"/>
            <a:chOff x="1259632" y="908720"/>
            <a:chExt cx="7632848" cy="3438492"/>
          </a:xfrm>
        </p:grpSpPr>
        <p:pic>
          <p:nvPicPr>
            <p:cNvPr id="4" name="Picture 18"/>
            <p:cNvPicPr>
              <a:picLocks noChangeAspect="1" noChangeArrowheads="1"/>
            </p:cNvPicPr>
            <p:nvPr/>
          </p:nvPicPr>
          <p:blipFill>
            <a:blip r:embed="rId3" cstate="print"/>
            <a:srcRect t="6773"/>
            <a:stretch>
              <a:fillRect/>
            </a:stretch>
          </p:blipFill>
          <p:spPr bwMode="auto">
            <a:xfrm>
              <a:off x="1259632" y="908720"/>
              <a:ext cx="4392488" cy="1538745"/>
            </a:xfrm>
            <a:prstGeom prst="rect">
              <a:avLst/>
            </a:prstGeom>
            <a:noFill/>
            <a:ln w="9525">
              <a:noFill/>
              <a:miter lim="800000"/>
              <a:headEnd/>
              <a:tailEnd/>
            </a:ln>
          </p:spPr>
        </p:pic>
        <p:grpSp>
          <p:nvGrpSpPr>
            <p:cNvPr id="2" name="Группа 69"/>
            <p:cNvGrpSpPr>
              <a:grpSpLocks/>
            </p:cNvGrpSpPr>
            <p:nvPr/>
          </p:nvGrpSpPr>
          <p:grpSpPr bwMode="auto">
            <a:xfrm>
              <a:off x="4067944" y="2708920"/>
              <a:ext cx="4824536" cy="1638292"/>
              <a:chOff x="15841811" y="15697721"/>
              <a:chExt cx="14401652" cy="4892217"/>
            </a:xfrm>
          </p:grpSpPr>
          <p:pic>
            <p:nvPicPr>
              <p:cNvPr id="9" name="Picture 20"/>
              <p:cNvPicPr>
                <a:picLocks noChangeAspect="1" noChangeArrowheads="1"/>
              </p:cNvPicPr>
              <p:nvPr/>
            </p:nvPicPr>
            <p:blipFill>
              <a:blip r:embed="rId4" cstate="print"/>
              <a:srcRect/>
              <a:stretch>
                <a:fillRect/>
              </a:stretch>
            </p:blipFill>
            <p:spPr bwMode="auto">
              <a:xfrm>
                <a:off x="15882439" y="15697721"/>
                <a:ext cx="14361024" cy="4892217"/>
              </a:xfrm>
              <a:prstGeom prst="rect">
                <a:avLst/>
              </a:prstGeom>
              <a:noFill/>
              <a:ln w="9525">
                <a:noFill/>
                <a:miter lim="800000"/>
                <a:headEnd/>
                <a:tailEnd/>
              </a:ln>
            </p:spPr>
          </p:pic>
          <p:sp>
            <p:nvSpPr>
              <p:cNvPr id="10" name="Овал 9"/>
              <p:cNvSpPr/>
              <p:nvPr/>
            </p:nvSpPr>
            <p:spPr>
              <a:xfrm>
                <a:off x="15841811" y="16633825"/>
                <a:ext cx="3888432" cy="3888432"/>
              </a:xfrm>
              <a:prstGeom prst="ellipse">
                <a:avLst/>
              </a:prstGeom>
              <a:gradFill>
                <a:gsLst>
                  <a:gs pos="0">
                    <a:schemeClr val="accent3">
                      <a:alpha val="35000"/>
                    </a:schemeClr>
                  </a:gs>
                  <a:gs pos="80000">
                    <a:schemeClr val="bg1"/>
                  </a:gs>
                  <a:gs pos="100000">
                    <a:schemeClr val="bg1">
                      <a:alpha val="0"/>
                    </a:schemeClr>
                  </a:gs>
                </a:gsLst>
                <a:path path="circl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grpSp>
        <p:cxnSp>
          <p:nvCxnSpPr>
            <p:cNvPr id="21" name="Прямая со стрелкой 20"/>
            <p:cNvCxnSpPr/>
            <p:nvPr/>
          </p:nvCxnSpPr>
          <p:spPr>
            <a:xfrm>
              <a:off x="2339752" y="2447465"/>
              <a:ext cx="1440160" cy="86932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sp>
        <p:nvSpPr>
          <p:cNvPr id="13" name="Rectangle 2"/>
          <p:cNvSpPr txBox="1">
            <a:spLocks noChangeArrowheads="1"/>
          </p:cNvSpPr>
          <p:nvPr/>
        </p:nvSpPr>
        <p:spPr>
          <a:xfrm>
            <a:off x="196247" y="5526360"/>
            <a:ext cx="8984265" cy="1143000"/>
          </a:xfrm>
          <a:prstGeom prst="rect">
            <a:avLst/>
          </a:prstGeom>
        </p:spPr>
        <p:txBody>
          <a:bodyPr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ru-RU" sz="2400" noProof="0" dirty="0" smtClean="0">
                <a:solidFill>
                  <a:srgbClr val="FF0000"/>
                </a:solidFill>
                <a:latin typeface="Arial Narrow" panose="020B0606020202030204" pitchFamily="34" charset="0"/>
                <a:ea typeface="+mj-ea"/>
                <a:cs typeface="+mj-cs"/>
              </a:rPr>
              <a:t>Невозможно достаточно корректно аналитически описать этот процесс.</a:t>
            </a:r>
            <a:endParaRPr kumimoji="0" lang="ru-RU" sz="2400" b="0" i="0" u="none" strike="noStrike" kern="1200" cap="none" spc="0" normalizeH="0" baseline="0" noProof="0" dirty="0" smtClean="0">
              <a:ln>
                <a:noFill/>
              </a:ln>
              <a:solidFill>
                <a:srgbClr val="FF0000"/>
              </a:solidFill>
              <a:uLnTx/>
              <a:uFillTx/>
              <a:latin typeface="Arial Narrow" panose="020B0606020202030204" pitchFamily="34" charset="0"/>
              <a:ea typeface="+mj-ea"/>
              <a:cs typeface="+mj-cs"/>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79512" y="-90264"/>
            <a:ext cx="8100392" cy="1143000"/>
          </a:xfrm>
          <a:prstGeom prst="rect">
            <a:avLst/>
          </a:prstGeom>
        </p:spPr>
        <p:txBody>
          <a:bodyPr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ru-RU" sz="3200" b="0"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rPr>
              <a:t>Электростатические взаимодействия:</a:t>
            </a:r>
            <a:r>
              <a:rPr kumimoji="0" lang="ru-RU" sz="3200" b="0" i="0" u="none" strike="noStrike" kern="1200" cap="none" spc="0" normalizeH="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rPr>
              <a:t> неожиданные проблемы</a:t>
            </a:r>
            <a:endParaRPr kumimoji="0" lang="ru-RU" sz="3200" b="0"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endParaRPr>
          </a:p>
        </p:txBody>
      </p:sp>
      <p:graphicFrame>
        <p:nvGraphicFramePr>
          <p:cNvPr id="35842" name="Object 2"/>
          <p:cNvGraphicFramePr>
            <a:graphicFrameLocks noChangeAspect="1"/>
          </p:cNvGraphicFramePr>
          <p:nvPr>
            <p:extLst>
              <p:ext uri="{D42A27DB-BD31-4B8C-83A1-F6EECF244321}">
                <p14:modId xmlns:p14="http://schemas.microsoft.com/office/powerpoint/2010/main" val="607636050"/>
              </p:ext>
            </p:extLst>
          </p:nvPr>
        </p:nvGraphicFramePr>
        <p:xfrm>
          <a:off x="1691680" y="1007763"/>
          <a:ext cx="6264696" cy="4793634"/>
        </p:xfrm>
        <a:graphic>
          <a:graphicData uri="http://schemas.openxmlformats.org/presentationml/2006/ole">
            <mc:AlternateContent xmlns:mc="http://schemas.openxmlformats.org/markup-compatibility/2006">
              <mc:Choice xmlns:v="urn:schemas-microsoft-com:vml" Requires="v">
                <p:oleObj spid="_x0000_s2079" name="Graph" r:id="rId4" imgW="3920760" imgH="3000960" progId="Origin50.Graph">
                  <p:embed/>
                </p:oleObj>
              </mc:Choice>
              <mc:Fallback>
                <p:oleObj name="Graph" r:id="rId4" imgW="3920760" imgH="3000960" progId="Origin50.Graph">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1680" y="1007763"/>
                        <a:ext cx="6264696" cy="4793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TextBox 9"/>
          <p:cNvSpPr txBox="1"/>
          <p:nvPr/>
        </p:nvSpPr>
        <p:spPr>
          <a:xfrm>
            <a:off x="1403648" y="5961474"/>
            <a:ext cx="7272808" cy="707886"/>
          </a:xfrm>
          <a:prstGeom prst="rect">
            <a:avLst/>
          </a:prstGeom>
          <a:noFill/>
        </p:spPr>
        <p:txBody>
          <a:bodyPr wrap="square" rtlCol="0">
            <a:spAutoFit/>
          </a:bodyPr>
          <a:lstStyle/>
          <a:p>
            <a:pPr algn="ctr"/>
            <a:r>
              <a:rPr lang="ru-RU" sz="2000" dirty="0" smtClean="0"/>
              <a:t>Точечные заряды бесконечно сближаются из за отсутствия жесткого исключенного объема</a:t>
            </a:r>
            <a:endParaRPr lang="ru-RU" sz="20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79512" y="-153143"/>
            <a:ext cx="8100392" cy="1143000"/>
          </a:xfrm>
          <a:prstGeom prst="rect">
            <a:avLst/>
          </a:prstGeom>
        </p:spPr>
        <p:txBody>
          <a:bodyPr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sz="3600" b="0"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rPr>
              <a:t>Как выбрать оптимальную функцию?</a:t>
            </a:r>
            <a:endParaRPr kumimoji="0" lang="ru-RU" sz="3600" b="0"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endParaRPr>
          </a:p>
        </p:txBody>
      </p:sp>
      <p:sp>
        <p:nvSpPr>
          <p:cNvPr id="6246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62465" name="Object 1"/>
          <p:cNvGraphicFramePr>
            <a:graphicFrameLocks noChangeAspect="1"/>
          </p:cNvGraphicFramePr>
          <p:nvPr/>
        </p:nvGraphicFramePr>
        <p:xfrm>
          <a:off x="2987824" y="836712"/>
          <a:ext cx="4245002" cy="1512168"/>
        </p:xfrm>
        <a:graphic>
          <a:graphicData uri="http://schemas.openxmlformats.org/presentationml/2006/ole">
            <mc:AlternateContent xmlns:mc="http://schemas.openxmlformats.org/markup-compatibility/2006">
              <mc:Choice xmlns:v="urn:schemas-microsoft-com:vml" Requires="v">
                <p:oleObj spid="_x0000_s9276" name="Equation" r:id="rId3" imgW="2387600" imgH="863600" progId="Equation.DSMT4">
                  <p:embed/>
                </p:oleObj>
              </mc:Choice>
              <mc:Fallback>
                <p:oleObj name="Equation" r:id="rId3" imgW="2387600" imgH="8636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824" y="836712"/>
                        <a:ext cx="4245002" cy="15121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246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62467" name="Object 3"/>
          <p:cNvGraphicFramePr>
            <a:graphicFrameLocks noChangeAspect="1"/>
          </p:cNvGraphicFramePr>
          <p:nvPr/>
        </p:nvGraphicFramePr>
        <p:xfrm>
          <a:off x="1907704" y="2537520"/>
          <a:ext cx="5628968" cy="4320480"/>
        </p:xfrm>
        <a:graphic>
          <a:graphicData uri="http://schemas.openxmlformats.org/presentationml/2006/ole">
            <mc:AlternateContent xmlns:mc="http://schemas.openxmlformats.org/markup-compatibility/2006">
              <mc:Choice xmlns:v="urn:schemas-microsoft-com:vml" Requires="v">
                <p:oleObj spid="_x0000_s9277" name="Graph" r:id="rId5" imgW="2937679" imgH="2252244" progId="Origin50.Graph">
                  <p:embed/>
                </p:oleObj>
              </mc:Choice>
              <mc:Fallback>
                <p:oleObj name="Graph" r:id="rId5" imgW="2937679" imgH="2252244" progId="Origin50.Graph">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7704" y="2537520"/>
                        <a:ext cx="5628968" cy="43204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a:spLocks noGrp="1"/>
          </p:cNvSpPr>
          <p:nvPr>
            <p:ph type="title"/>
          </p:nvPr>
        </p:nvSpPr>
        <p:spPr>
          <a:xfrm>
            <a:off x="251520" y="-27384"/>
            <a:ext cx="8290168" cy="1143000"/>
          </a:xfrm>
        </p:spPr>
        <p:txBody>
          <a:bodyPr>
            <a:noAutofit/>
          </a:bodyPr>
          <a:lstStyle/>
          <a:p>
            <a:pPr algn="l"/>
            <a:r>
              <a:rPr lang="ru-RU" sz="3200" dirty="0" smtClean="0">
                <a:solidFill>
                  <a:schemeClr val="tx2"/>
                </a:solidFill>
                <a:effectLst>
                  <a:outerShdw blurRad="38100" dist="38100" dir="2700000" algn="tl">
                    <a:srgbClr val="000000">
                      <a:alpha val="43137"/>
                    </a:srgbClr>
                  </a:outerShdw>
                </a:effectLst>
              </a:rPr>
              <a:t>Расчет дальнодействующих электростатических взаимодействий: </a:t>
            </a:r>
            <a:r>
              <a:rPr lang="en-US" sz="3200" dirty="0" smtClean="0">
                <a:solidFill>
                  <a:srgbClr val="FF0000"/>
                </a:solidFill>
                <a:effectLst>
                  <a:outerShdw blurRad="38100" dist="38100" dir="2700000" algn="tl">
                    <a:srgbClr val="000000">
                      <a:alpha val="43137"/>
                    </a:srgbClr>
                  </a:outerShdw>
                </a:effectLst>
              </a:rPr>
              <a:t>PPPM</a:t>
            </a:r>
            <a:endParaRPr lang="ru-RU" sz="3200" dirty="0">
              <a:solidFill>
                <a:srgbClr val="FF0000"/>
              </a:solidFill>
              <a:effectLst>
                <a:outerShdw blurRad="38100" dist="38100" dir="2700000" algn="tl">
                  <a:srgbClr val="000000">
                    <a:alpha val="43137"/>
                  </a:srgbClr>
                </a:outerShdw>
              </a:effectLst>
            </a:endParaRPr>
          </a:p>
        </p:txBody>
      </p:sp>
      <p:sp>
        <p:nvSpPr>
          <p:cNvPr id="327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32769" name="Object 1"/>
          <p:cNvGraphicFramePr>
            <a:graphicFrameLocks noChangeAspect="1"/>
          </p:cNvGraphicFramePr>
          <p:nvPr>
            <p:extLst>
              <p:ext uri="{D42A27DB-BD31-4B8C-83A1-F6EECF244321}">
                <p14:modId xmlns:p14="http://schemas.microsoft.com/office/powerpoint/2010/main" val="1612264261"/>
              </p:ext>
            </p:extLst>
          </p:nvPr>
        </p:nvGraphicFramePr>
        <p:xfrm>
          <a:off x="755576" y="1663933"/>
          <a:ext cx="4043969" cy="864096"/>
        </p:xfrm>
        <a:graphic>
          <a:graphicData uri="http://schemas.openxmlformats.org/presentationml/2006/ole">
            <mc:AlternateContent xmlns:mc="http://schemas.openxmlformats.org/markup-compatibility/2006">
              <mc:Choice xmlns:v="urn:schemas-microsoft-com:vml" Requires="v">
                <p:oleObj spid="_x0000_s8284" name="Equation" r:id="rId3" imgW="1117600" imgH="241300" progId="Equation.DSMT4">
                  <p:embed/>
                </p:oleObj>
              </mc:Choice>
              <mc:Fallback>
                <p:oleObj name="Equation" r:id="rId3" imgW="1117600" imgH="2413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1663933"/>
                        <a:ext cx="4043969" cy="8640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2771" name="Object 3"/>
          <p:cNvGraphicFramePr>
            <a:graphicFrameLocks noChangeAspect="1"/>
          </p:cNvGraphicFramePr>
          <p:nvPr/>
        </p:nvGraphicFramePr>
        <p:xfrm>
          <a:off x="611559" y="2996952"/>
          <a:ext cx="4517073" cy="3456384"/>
        </p:xfrm>
        <a:graphic>
          <a:graphicData uri="http://schemas.openxmlformats.org/presentationml/2006/ole">
            <mc:AlternateContent xmlns:mc="http://schemas.openxmlformats.org/markup-compatibility/2006">
              <mc:Choice xmlns:v="urn:schemas-microsoft-com:vml" Requires="v">
                <p:oleObj spid="_x0000_s8285" name="Graph" r:id="rId5" imgW="3920760" imgH="3000960" progId="Origin50.Graph">
                  <p:embed/>
                </p:oleObj>
              </mc:Choice>
              <mc:Fallback>
                <p:oleObj name="Graph" r:id="rId5" imgW="3920760" imgH="3000960" progId="Origin50.Graph">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559" y="2996952"/>
                        <a:ext cx="4517073"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2772" name="Picture 4"/>
          <p:cNvPicPr>
            <a:picLocks noChangeAspect="1" noChangeArrowheads="1"/>
          </p:cNvPicPr>
          <p:nvPr/>
        </p:nvPicPr>
        <p:blipFill>
          <a:blip r:embed="rId7" cstate="print"/>
          <a:srcRect/>
          <a:stretch>
            <a:fillRect/>
          </a:stretch>
        </p:blipFill>
        <p:spPr bwMode="auto">
          <a:xfrm>
            <a:off x="5220072" y="3284984"/>
            <a:ext cx="3528392" cy="3528392"/>
          </a:xfrm>
          <a:prstGeom prst="rect">
            <a:avLst/>
          </a:prstGeom>
          <a:noFill/>
          <a:ln w="9525">
            <a:noFill/>
            <a:miter lim="800000"/>
            <a:headEnd/>
            <a:tailEnd/>
          </a:ln>
        </p:spPr>
      </p:pic>
      <p:sp>
        <p:nvSpPr>
          <p:cNvPr id="12" name="TextBox 11"/>
          <p:cNvSpPr txBox="1"/>
          <p:nvPr/>
        </p:nvSpPr>
        <p:spPr>
          <a:xfrm>
            <a:off x="5292080" y="2204864"/>
            <a:ext cx="3312368" cy="646331"/>
          </a:xfrm>
          <a:prstGeom prst="rect">
            <a:avLst/>
          </a:prstGeom>
          <a:noFill/>
        </p:spPr>
        <p:txBody>
          <a:bodyPr wrap="square" rtlCol="0">
            <a:spAutoFit/>
          </a:bodyPr>
          <a:lstStyle/>
          <a:p>
            <a:pPr algn="ctr"/>
            <a:r>
              <a:rPr lang="en-US" dirty="0" smtClean="0"/>
              <a:t>Long-range part is solved on a lattice</a:t>
            </a:r>
            <a:endParaRPr lang="ru-RU" dirty="0"/>
          </a:p>
        </p:txBody>
      </p:sp>
      <p:sp>
        <p:nvSpPr>
          <p:cNvPr id="327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32773" name="Object 5"/>
          <p:cNvGraphicFramePr>
            <a:graphicFrameLocks noChangeAspect="1"/>
          </p:cNvGraphicFramePr>
          <p:nvPr/>
        </p:nvGraphicFramePr>
        <p:xfrm>
          <a:off x="5796136" y="2703158"/>
          <a:ext cx="2592288" cy="622149"/>
        </p:xfrm>
        <a:graphic>
          <a:graphicData uri="http://schemas.openxmlformats.org/presentationml/2006/ole">
            <mc:AlternateContent xmlns:mc="http://schemas.openxmlformats.org/markup-compatibility/2006">
              <mc:Choice xmlns:v="urn:schemas-microsoft-com:vml" Requires="v">
                <p:oleObj spid="_x0000_s8286" name="Equation" r:id="rId8" imgW="952087" imgH="228501" progId="Equation.DSMT4">
                  <p:embed/>
                </p:oleObj>
              </mc:Choice>
              <mc:Fallback>
                <p:oleObj name="Equation" r:id="rId8" imgW="952087" imgH="228501" progId="Equation.DSMT4">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96136" y="2703158"/>
                        <a:ext cx="2592288" cy="62214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4" cstate="print"/>
          <a:srcRect/>
          <a:stretch>
            <a:fillRect/>
          </a:stretch>
        </p:blipFill>
        <p:spPr bwMode="auto">
          <a:xfrm rot="5400000">
            <a:off x="6337234" y="2239830"/>
            <a:ext cx="3714956" cy="1340768"/>
          </a:xfrm>
          <a:prstGeom prst="rect">
            <a:avLst/>
          </a:prstGeom>
          <a:noFill/>
          <a:ln w="9525">
            <a:noFill/>
            <a:miter lim="800000"/>
            <a:headEnd/>
            <a:tailEnd/>
          </a:ln>
        </p:spPr>
      </p:pic>
      <p:sp>
        <p:nvSpPr>
          <p:cNvPr id="7" name="Rectangle 2"/>
          <p:cNvSpPr txBox="1">
            <a:spLocks noChangeArrowheads="1"/>
          </p:cNvSpPr>
          <p:nvPr/>
        </p:nvSpPr>
        <p:spPr>
          <a:xfrm>
            <a:off x="1008112" y="-90264"/>
            <a:ext cx="8100392" cy="1143000"/>
          </a:xfrm>
          <a:prstGeom prst="rect">
            <a:avLst/>
          </a:prstGeom>
        </p:spPr>
        <p:txBody>
          <a:bodyPr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sz="4000" b="0"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rPr>
              <a:t>Фазовая диаграмма</a:t>
            </a:r>
          </a:p>
        </p:txBody>
      </p:sp>
      <p:sp>
        <p:nvSpPr>
          <p:cNvPr id="9" name="Прямоугольник 8"/>
          <p:cNvSpPr/>
          <p:nvPr/>
        </p:nvSpPr>
        <p:spPr>
          <a:xfrm>
            <a:off x="7092280" y="4581128"/>
            <a:ext cx="1872208" cy="769441"/>
          </a:xfrm>
          <a:prstGeom prst="rect">
            <a:avLst/>
          </a:prstGeom>
        </p:spPr>
        <p:txBody>
          <a:bodyPr wrap="square">
            <a:spAutoFit/>
          </a:bodyPr>
          <a:lstStyle/>
          <a:p>
            <a:r>
              <a:rPr lang="en-US" sz="4400" i="1" dirty="0" smtClean="0">
                <a:latin typeface="Times New Roman" pitchFamily="18" charset="0"/>
                <a:cs typeface="Times New Roman" pitchFamily="18" charset="0"/>
              </a:rPr>
              <a:t>χ=0!</a:t>
            </a:r>
            <a:endParaRPr lang="ru-RU" sz="4400" dirty="0">
              <a:latin typeface="Times New Roman" pitchFamily="18" charset="0"/>
              <a:cs typeface="Times New Roman" pitchFamily="18" charset="0"/>
            </a:endParaRPr>
          </a:p>
        </p:txBody>
      </p:sp>
      <p:graphicFrame>
        <p:nvGraphicFramePr>
          <p:cNvPr id="83969" name="Object 1"/>
          <p:cNvGraphicFramePr>
            <a:graphicFrameLocks noChangeAspect="1"/>
          </p:cNvGraphicFramePr>
          <p:nvPr/>
        </p:nvGraphicFramePr>
        <p:xfrm>
          <a:off x="971600" y="764704"/>
          <a:ext cx="6264696" cy="4793634"/>
        </p:xfrm>
        <a:graphic>
          <a:graphicData uri="http://schemas.openxmlformats.org/presentationml/2006/ole">
            <mc:AlternateContent xmlns:mc="http://schemas.openxmlformats.org/markup-compatibility/2006">
              <mc:Choice xmlns:v="urn:schemas-microsoft-com:vml" Requires="v">
                <p:oleObj spid="_x0000_s5154" name="Graph" r:id="rId5" imgW="3920760" imgH="3000960" progId="Origin50.Graph">
                  <p:embed/>
                </p:oleObj>
              </mc:Choice>
              <mc:Fallback>
                <p:oleObj name="Graph" r:id="rId5" imgW="3920760" imgH="3000960" progId="Origin50.Graph">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600" y="764704"/>
                        <a:ext cx="6264696" cy="4793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TextBox 10"/>
          <p:cNvSpPr txBox="1"/>
          <p:nvPr/>
        </p:nvSpPr>
        <p:spPr>
          <a:xfrm>
            <a:off x="179512" y="5877272"/>
            <a:ext cx="8568952" cy="400110"/>
          </a:xfrm>
          <a:prstGeom prst="rect">
            <a:avLst/>
          </a:prstGeom>
          <a:noFill/>
        </p:spPr>
        <p:txBody>
          <a:bodyPr wrap="square" rtlCol="0">
            <a:spAutoFit/>
          </a:bodyPr>
          <a:lstStyle/>
          <a:p>
            <a:pPr algn="ctr"/>
            <a:r>
              <a:rPr lang="ru-RU" sz="2000" dirty="0" smtClean="0">
                <a:solidFill>
                  <a:srgbClr val="FF0000"/>
                </a:solidFill>
              </a:rPr>
              <a:t>Расслоение возможно даже если исходно (без зарядов) все было гомогенно</a:t>
            </a:r>
            <a:endParaRPr lang="ru-RU" sz="2000" dirty="0">
              <a:solidFill>
                <a:srgbClr val="FF000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1103441"/>
            <a:ext cx="7886700" cy="994172"/>
          </a:xfrm>
        </p:spPr>
        <p:txBody>
          <a:bodyPr>
            <a:normAutofit/>
          </a:bodyPr>
          <a:lstStyle/>
          <a:p>
            <a:r>
              <a:rPr lang="ru-RU" sz="2400" b="1" dirty="0" smtClean="0">
                <a:solidFill>
                  <a:srgbClr val="FF0000"/>
                </a:solidFill>
              </a:rPr>
              <a:t>Выводы</a:t>
            </a:r>
            <a:endParaRPr lang="ru-RU" sz="2400" b="1" dirty="0">
              <a:solidFill>
                <a:srgbClr val="FF0000"/>
              </a:solidFill>
            </a:endParaRPr>
          </a:p>
        </p:txBody>
      </p:sp>
      <p:sp>
        <p:nvSpPr>
          <p:cNvPr id="3" name="TextBox 2">
            <a:extLst>
              <a:ext uri="{FF2B5EF4-FFF2-40B4-BE49-F238E27FC236}">
                <a16:creationId xmlns:a16="http://schemas.microsoft.com/office/drawing/2014/main" id="{533A0481-8766-489E-84FB-F99DD3301144}"/>
              </a:ext>
            </a:extLst>
          </p:cNvPr>
          <p:cNvSpPr txBox="1"/>
          <p:nvPr/>
        </p:nvSpPr>
        <p:spPr>
          <a:xfrm>
            <a:off x="558595" y="1991032"/>
            <a:ext cx="7803740" cy="2862322"/>
          </a:xfrm>
          <a:prstGeom prst="rect">
            <a:avLst/>
          </a:prstGeom>
          <a:noFill/>
        </p:spPr>
        <p:txBody>
          <a:bodyPr wrap="square" rtlCol="0">
            <a:spAutoFit/>
          </a:bodyPr>
          <a:lstStyle/>
          <a:p>
            <a:pPr marL="342900" indent="-342900">
              <a:buAutoNum type="arabicPeriod"/>
            </a:pPr>
            <a:r>
              <a:rPr lang="en-US" sz="2000" i="1" dirty="0"/>
              <a:t>In </a:t>
            </a:r>
            <a:r>
              <a:rPr lang="en-US" sz="2000" i="1" dirty="0" err="1"/>
              <a:t>silico</a:t>
            </a:r>
            <a:r>
              <a:rPr lang="en-US" sz="2000" dirty="0"/>
              <a:t> </a:t>
            </a:r>
            <a:r>
              <a:rPr lang="ru-RU" sz="2000" dirty="0" smtClean="0"/>
              <a:t>методы дают гораздо более строгий ответ, чем аналитические приближения</a:t>
            </a:r>
            <a:r>
              <a:rPr lang="en-US" sz="2000" dirty="0" smtClean="0"/>
              <a:t>.</a:t>
            </a:r>
            <a:endParaRPr lang="en-US" sz="2000" dirty="0"/>
          </a:p>
          <a:p>
            <a:pPr marL="342900" indent="-342900">
              <a:buAutoNum type="arabicPeriod"/>
            </a:pPr>
            <a:endParaRPr lang="en-US" sz="2000" dirty="0"/>
          </a:p>
          <a:p>
            <a:pPr marL="342900" indent="-342900">
              <a:buAutoNum type="arabicPeriod"/>
            </a:pPr>
            <a:r>
              <a:rPr lang="en-US" sz="2000" i="1" dirty="0"/>
              <a:t>In </a:t>
            </a:r>
            <a:r>
              <a:rPr lang="en-US" sz="2000" i="1" dirty="0" err="1"/>
              <a:t>silico</a:t>
            </a:r>
            <a:r>
              <a:rPr lang="en-US" sz="2000" dirty="0"/>
              <a:t> </a:t>
            </a:r>
            <a:r>
              <a:rPr lang="ru-RU" sz="2000" dirty="0" smtClean="0"/>
              <a:t>методы гораздо проще интерпретировать, чем лабораторные эксперименты</a:t>
            </a:r>
            <a:r>
              <a:rPr lang="en-US" sz="2000" dirty="0" smtClean="0"/>
              <a:t>.</a:t>
            </a:r>
            <a:endParaRPr lang="en-US" sz="2000" dirty="0"/>
          </a:p>
          <a:p>
            <a:pPr marL="342900" indent="-342900">
              <a:buAutoNum type="arabicPeriod"/>
            </a:pPr>
            <a:endParaRPr lang="en-US" sz="2000" dirty="0"/>
          </a:p>
          <a:p>
            <a:pPr marL="342900" indent="-342900">
              <a:buAutoNum type="arabicPeriod"/>
            </a:pPr>
            <a:r>
              <a:rPr lang="ru-RU" sz="2000" dirty="0" smtClean="0"/>
              <a:t>Уже сейчас есть много примеров, когда </a:t>
            </a:r>
            <a:r>
              <a:rPr lang="en-US" sz="2000" i="1" dirty="0" smtClean="0"/>
              <a:t>in </a:t>
            </a:r>
            <a:r>
              <a:rPr lang="en-US" sz="2000" i="1" dirty="0" err="1"/>
              <a:t>silico</a:t>
            </a:r>
            <a:r>
              <a:rPr lang="en-US" sz="2000" dirty="0"/>
              <a:t> </a:t>
            </a:r>
            <a:r>
              <a:rPr lang="ru-RU" sz="2000" dirty="0" smtClean="0"/>
              <a:t>методики дают новые знания и </a:t>
            </a:r>
            <a:r>
              <a:rPr lang="ru-RU" sz="2000" dirty="0" smtClean="0">
                <a:solidFill>
                  <a:srgbClr val="FF0000"/>
                </a:solidFill>
              </a:rPr>
              <a:t>ведут за собой </a:t>
            </a:r>
            <a:r>
              <a:rPr lang="ru-RU" sz="2000" dirty="0" smtClean="0"/>
              <a:t>постановку новых лабораторных экспериментов и построение аналитического описания.</a:t>
            </a:r>
            <a:endParaRPr lang="en-US" sz="2000" dirty="0">
              <a:solidFill>
                <a:schemeClr val="tx2"/>
              </a:solidFill>
            </a:endParaRPr>
          </a:p>
        </p:txBody>
      </p:sp>
      <p:sp>
        <p:nvSpPr>
          <p:cNvPr id="4" name="Номер слайда 3">
            <a:extLst>
              <a:ext uri="{FF2B5EF4-FFF2-40B4-BE49-F238E27FC236}">
                <a16:creationId xmlns:a16="http://schemas.microsoft.com/office/drawing/2014/main" id="{1FEB9DEE-481E-4EF6-8457-950BCE7E52E9}"/>
              </a:ext>
            </a:extLst>
          </p:cNvPr>
          <p:cNvSpPr>
            <a:spLocks noGrp="1"/>
          </p:cNvSpPr>
          <p:nvPr>
            <p:ph type="sldNum" sz="quarter" idx="12"/>
          </p:nvPr>
        </p:nvSpPr>
        <p:spPr/>
        <p:txBody>
          <a:bodyPr/>
          <a:lstStyle/>
          <a:p>
            <a:fld id="{84719939-8CA3-4EDE-ACF1-0B06FA35B6DB}" type="slidenum">
              <a:rPr lang="ru-RU" smtClean="0"/>
              <a:t>28</a:t>
            </a:fld>
            <a:endParaRPr lang="ru-RU"/>
          </a:p>
        </p:txBody>
      </p:sp>
    </p:spTree>
    <p:extLst>
      <p:ext uri="{BB962C8B-B14F-4D97-AF65-F5344CB8AC3E}">
        <p14:creationId xmlns:p14="http://schemas.microsoft.com/office/powerpoint/2010/main" val="19084133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18058"/>
          </a:xfrm>
        </p:spPr>
        <p:txBody>
          <a:bodyPr>
            <a:noAutofit/>
          </a:bodyPr>
          <a:lstStyle/>
          <a:p>
            <a:r>
              <a:rPr lang="ru-RU" sz="2400" dirty="0" smtClean="0">
                <a:solidFill>
                  <a:srgbClr val="FF0000"/>
                </a:solidFill>
              </a:rPr>
              <a:t>Избранные публикации</a:t>
            </a:r>
            <a:br>
              <a:rPr lang="ru-RU" sz="2400" dirty="0" smtClean="0">
                <a:solidFill>
                  <a:srgbClr val="FF0000"/>
                </a:solidFill>
              </a:rPr>
            </a:br>
            <a:r>
              <a:rPr lang="ru-RU" sz="1800" dirty="0" smtClean="0">
                <a:solidFill>
                  <a:schemeClr val="tx2"/>
                </a:solidFill>
              </a:rPr>
              <a:t>из </a:t>
            </a:r>
            <a:r>
              <a:rPr lang="en-US" sz="1800" dirty="0" smtClean="0">
                <a:solidFill>
                  <a:schemeClr val="tx2"/>
                </a:solidFill>
              </a:rPr>
              <a:t>top25%, </a:t>
            </a:r>
            <a:r>
              <a:rPr lang="ru-RU" sz="1800" dirty="0" smtClean="0">
                <a:solidFill>
                  <a:schemeClr val="tx2"/>
                </a:solidFill>
              </a:rPr>
              <a:t>с благодарностями суперкомпьютеру, отмечены авторы с логинами</a:t>
            </a:r>
            <a:endParaRPr lang="ru-RU" sz="1800" dirty="0">
              <a:solidFill>
                <a:schemeClr val="tx2"/>
              </a:solidFil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2487481330"/>
              </p:ext>
            </p:extLst>
          </p:nvPr>
        </p:nvGraphicFramePr>
        <p:xfrm>
          <a:off x="22768" y="926770"/>
          <a:ext cx="8928992" cy="4656960"/>
        </p:xfrm>
        <a:graphic>
          <a:graphicData uri="http://schemas.openxmlformats.org/drawingml/2006/table">
            <a:tbl>
              <a:tblPr/>
              <a:tblGrid>
                <a:gridCol w="516784">
                  <a:extLst>
                    <a:ext uri="{9D8B030D-6E8A-4147-A177-3AD203B41FA5}">
                      <a16:colId xmlns:a16="http://schemas.microsoft.com/office/drawing/2014/main" val="635497164"/>
                    </a:ext>
                  </a:extLst>
                </a:gridCol>
                <a:gridCol w="8412208">
                  <a:extLst>
                    <a:ext uri="{9D8B030D-6E8A-4147-A177-3AD203B41FA5}">
                      <a16:colId xmlns:a16="http://schemas.microsoft.com/office/drawing/2014/main" val="877171074"/>
                    </a:ext>
                  </a:extLst>
                </a:gridCol>
              </a:tblGrid>
              <a:tr h="231254">
                <a:tc>
                  <a:txBody>
                    <a:bodyPr/>
                    <a:lstStyle/>
                    <a:p>
                      <a:pPr algn="ctr"/>
                      <a:r>
                        <a:rPr lang="ru-RU" sz="1200" dirty="0">
                          <a:latin typeface="Arial Narrow" panose="020B0606020202030204" pitchFamily="34" charset="0"/>
                        </a:rPr>
                        <a:t>[1] </a:t>
                      </a:r>
                    </a:p>
                  </a:txBody>
                  <a:tcPr marL="8259" marR="8259" marT="4130" marB="4130">
                    <a:lnL>
                      <a:noFill/>
                    </a:lnL>
                    <a:lnR>
                      <a:noFill/>
                    </a:lnR>
                    <a:lnT>
                      <a:noFill/>
                    </a:lnT>
                    <a:lnB>
                      <a:noFill/>
                    </a:lnB>
                  </a:tcPr>
                </a:tc>
                <a:tc>
                  <a:txBody>
                    <a:bodyPr/>
                    <a:lstStyle/>
                    <a:p>
                      <a:r>
                        <a:rPr lang="en-US" sz="1200" dirty="0">
                          <a:latin typeface="Arial Narrow" panose="020B0606020202030204" pitchFamily="34" charset="0"/>
                        </a:rPr>
                        <a:t>D. V. </a:t>
                      </a:r>
                      <a:r>
                        <a:rPr lang="en-US" sz="1200" dirty="0" err="1">
                          <a:latin typeface="Arial Narrow" panose="020B0606020202030204" pitchFamily="34" charset="0"/>
                        </a:rPr>
                        <a:t>Guseva</a:t>
                      </a:r>
                      <a:r>
                        <a:rPr lang="en-US" sz="1200" dirty="0">
                          <a:latin typeface="Arial Narrow" panose="020B0606020202030204" pitchFamily="34" charset="0"/>
                        </a:rPr>
                        <a:t>, </a:t>
                      </a:r>
                      <a:r>
                        <a:rPr lang="en-US" sz="1200" b="1" dirty="0">
                          <a:latin typeface="Arial Narrow" panose="020B0606020202030204" pitchFamily="34" charset="0"/>
                        </a:rPr>
                        <a:t>V. Y. </a:t>
                      </a:r>
                      <a:r>
                        <a:rPr lang="en-US" sz="1200" b="1" dirty="0" err="1">
                          <a:latin typeface="Arial Narrow" panose="020B0606020202030204" pitchFamily="34" charset="0"/>
                        </a:rPr>
                        <a:t>Rudyak</a:t>
                      </a:r>
                      <a:r>
                        <a:rPr lang="en-US" sz="1200" dirty="0">
                          <a:latin typeface="Arial Narrow" panose="020B0606020202030204" pitchFamily="34" charset="0"/>
                        </a:rPr>
                        <a:t>, P. V. </a:t>
                      </a:r>
                      <a:r>
                        <a:rPr lang="en-US" sz="1200" dirty="0" err="1">
                          <a:latin typeface="Arial Narrow" panose="020B0606020202030204" pitchFamily="34" charset="0"/>
                        </a:rPr>
                        <a:t>Komarov</a:t>
                      </a:r>
                      <a:r>
                        <a:rPr lang="en-US" sz="1200" dirty="0">
                          <a:latin typeface="Arial Narrow" panose="020B0606020202030204" pitchFamily="34" charset="0"/>
                        </a:rPr>
                        <a:t>, A. V. </a:t>
                      </a:r>
                      <a:r>
                        <a:rPr lang="en-US" sz="1200" dirty="0" err="1">
                          <a:latin typeface="Arial Narrow" panose="020B0606020202030204" pitchFamily="34" charset="0"/>
                        </a:rPr>
                        <a:t>Sulimov</a:t>
                      </a:r>
                      <a:r>
                        <a:rPr lang="en-US" sz="1200" dirty="0">
                          <a:latin typeface="Arial Narrow" panose="020B0606020202030204" pitchFamily="34" charset="0"/>
                        </a:rPr>
                        <a:t>, B. A. </a:t>
                      </a:r>
                      <a:r>
                        <a:rPr lang="en-US" sz="1200" dirty="0" err="1">
                          <a:latin typeface="Arial Narrow" panose="020B0606020202030204" pitchFamily="34" charset="0"/>
                        </a:rPr>
                        <a:t>Bulgakov</a:t>
                      </a:r>
                      <a:r>
                        <a:rPr lang="en-US" sz="1200" dirty="0">
                          <a:latin typeface="Arial Narrow" panose="020B0606020202030204" pitchFamily="34" charset="0"/>
                        </a:rPr>
                        <a:t>, and </a:t>
                      </a:r>
                      <a:r>
                        <a:rPr lang="en-US" sz="1200" b="1" dirty="0">
                          <a:latin typeface="Arial Narrow" panose="020B0606020202030204" pitchFamily="34" charset="0"/>
                        </a:rPr>
                        <a:t>A. V. </a:t>
                      </a:r>
                      <a:r>
                        <a:rPr lang="en-US" sz="1200" b="1" dirty="0" smtClean="0">
                          <a:latin typeface="Arial Narrow" panose="020B0606020202030204" pitchFamily="34" charset="0"/>
                        </a:rPr>
                        <a:t>Chertovich</a:t>
                      </a:r>
                      <a:r>
                        <a:rPr lang="ru-RU" sz="1200" dirty="0" smtClean="0">
                          <a:latin typeface="Arial Narrow" panose="020B0606020202030204" pitchFamily="34" charset="0"/>
                        </a:rPr>
                        <a:t>,</a:t>
                      </a:r>
                      <a:r>
                        <a:rPr lang="ru-RU" sz="1200" baseline="0" dirty="0" smtClean="0">
                          <a:latin typeface="Arial Narrow" panose="020B0606020202030204" pitchFamily="34" charset="0"/>
                        </a:rPr>
                        <a:t> </a:t>
                      </a:r>
                      <a:r>
                        <a:rPr lang="en-US" sz="1200" i="1" dirty="0" smtClean="0">
                          <a:latin typeface="Arial Narrow" panose="020B0606020202030204" pitchFamily="34" charset="0"/>
                        </a:rPr>
                        <a:t>Journal </a:t>
                      </a:r>
                      <a:r>
                        <a:rPr lang="en-US" sz="1200" i="1" dirty="0">
                          <a:latin typeface="Arial Narrow" panose="020B0606020202030204" pitchFamily="34" charset="0"/>
                        </a:rPr>
                        <a:t>of Polymer Science, Part B: Polymer Physics</a:t>
                      </a:r>
                      <a:r>
                        <a:rPr lang="en-US" sz="1200" dirty="0">
                          <a:latin typeface="Arial Narrow" panose="020B0606020202030204" pitchFamily="34" charset="0"/>
                        </a:rPr>
                        <a:t>, vol. 58, no. 5, pp. 362–374, 2018</a:t>
                      </a:r>
                      <a:r>
                        <a:rPr lang="en-US" sz="1200" dirty="0" smtClean="0">
                          <a:latin typeface="Arial Narrow" panose="020B0606020202030204" pitchFamily="34" charset="0"/>
                        </a:rPr>
                        <a:t>.</a:t>
                      </a:r>
                      <a:endParaRPr lang="en-US" sz="1200" dirty="0">
                        <a:latin typeface="Arial Narrow" panose="020B0606020202030204" pitchFamily="34" charset="0"/>
                      </a:endParaRPr>
                    </a:p>
                  </a:txBody>
                  <a:tcPr marL="8259" marR="8259" marT="4130" marB="4130">
                    <a:lnL>
                      <a:noFill/>
                    </a:lnL>
                    <a:lnR>
                      <a:noFill/>
                    </a:lnR>
                    <a:lnT>
                      <a:noFill/>
                    </a:lnT>
                    <a:lnB>
                      <a:noFill/>
                    </a:lnB>
                  </a:tcPr>
                </a:tc>
                <a:extLst>
                  <a:ext uri="{0D108BD9-81ED-4DB2-BD59-A6C34878D82A}">
                    <a16:rowId xmlns:a16="http://schemas.microsoft.com/office/drawing/2014/main" val="1031776578"/>
                  </a:ext>
                </a:extLst>
              </a:tr>
              <a:tr h="181699">
                <a:tc>
                  <a:txBody>
                    <a:bodyPr/>
                    <a:lstStyle/>
                    <a:p>
                      <a:pPr algn="ctr"/>
                      <a:r>
                        <a:rPr lang="ru-RU" sz="1200" dirty="0">
                          <a:latin typeface="Arial Narrow" panose="020B0606020202030204" pitchFamily="34" charset="0"/>
                        </a:rPr>
                        <a:t>[2] </a:t>
                      </a:r>
                    </a:p>
                  </a:txBody>
                  <a:tcPr marL="8259" marR="8259" marT="4130" marB="4130">
                    <a:lnL>
                      <a:noFill/>
                    </a:lnL>
                    <a:lnR>
                      <a:noFill/>
                    </a:lnR>
                    <a:lnT>
                      <a:noFill/>
                    </a:lnT>
                    <a:lnB>
                      <a:noFill/>
                    </a:lnB>
                  </a:tcPr>
                </a:tc>
                <a:tc>
                  <a:txBody>
                    <a:bodyPr/>
                    <a:lstStyle/>
                    <a:p>
                      <a:r>
                        <a:rPr lang="en-US" sz="1200" dirty="0">
                          <a:latin typeface="Arial Narrow" panose="020B0606020202030204" pitchFamily="34" charset="0"/>
                        </a:rPr>
                        <a:t>D. V. </a:t>
                      </a:r>
                      <a:r>
                        <a:rPr lang="en-US" sz="1200" dirty="0" err="1">
                          <a:latin typeface="Arial Narrow" panose="020B0606020202030204" pitchFamily="34" charset="0"/>
                        </a:rPr>
                        <a:t>Guseva</a:t>
                      </a:r>
                      <a:r>
                        <a:rPr lang="en-US" sz="1200" dirty="0">
                          <a:latin typeface="Arial Narrow" panose="020B0606020202030204" pitchFamily="34" charset="0"/>
                        </a:rPr>
                        <a:t>, </a:t>
                      </a:r>
                      <a:r>
                        <a:rPr lang="en-US" sz="1200" b="1" dirty="0">
                          <a:latin typeface="Arial Narrow" panose="020B0606020202030204" pitchFamily="34" charset="0"/>
                        </a:rPr>
                        <a:t>V. Y. </a:t>
                      </a:r>
                      <a:r>
                        <a:rPr lang="en-US" sz="1200" b="1" dirty="0" err="1">
                          <a:latin typeface="Arial Narrow" panose="020B0606020202030204" pitchFamily="34" charset="0"/>
                        </a:rPr>
                        <a:t>Rudyak</a:t>
                      </a:r>
                      <a:r>
                        <a:rPr lang="en-US" sz="1200" dirty="0">
                          <a:latin typeface="Arial Narrow" panose="020B0606020202030204" pitchFamily="34" charset="0"/>
                        </a:rPr>
                        <a:t>, P. V. </a:t>
                      </a:r>
                      <a:r>
                        <a:rPr lang="en-US" sz="1200" dirty="0" err="1">
                          <a:latin typeface="Arial Narrow" panose="020B0606020202030204" pitchFamily="34" charset="0"/>
                        </a:rPr>
                        <a:t>Komarov</a:t>
                      </a:r>
                      <a:r>
                        <a:rPr lang="en-US" sz="1200" dirty="0">
                          <a:latin typeface="Arial Narrow" panose="020B0606020202030204" pitchFamily="34" charset="0"/>
                        </a:rPr>
                        <a:t>, B. A. </a:t>
                      </a:r>
                      <a:r>
                        <a:rPr lang="en-US" sz="1200" dirty="0" err="1">
                          <a:latin typeface="Arial Narrow" panose="020B0606020202030204" pitchFamily="34" charset="0"/>
                        </a:rPr>
                        <a:t>Bulgakov</a:t>
                      </a:r>
                      <a:r>
                        <a:rPr lang="en-US" sz="1200" dirty="0">
                          <a:latin typeface="Arial Narrow" panose="020B0606020202030204" pitchFamily="34" charset="0"/>
                        </a:rPr>
                        <a:t>, A. V. </a:t>
                      </a:r>
                      <a:r>
                        <a:rPr lang="en-US" sz="1200" dirty="0" err="1">
                          <a:latin typeface="Arial Narrow" panose="020B0606020202030204" pitchFamily="34" charset="0"/>
                        </a:rPr>
                        <a:t>Babkin</a:t>
                      </a:r>
                      <a:r>
                        <a:rPr lang="en-US" sz="1200" dirty="0">
                          <a:latin typeface="Arial Narrow" panose="020B0606020202030204" pitchFamily="34" charset="0"/>
                        </a:rPr>
                        <a:t>, and </a:t>
                      </a:r>
                      <a:r>
                        <a:rPr lang="en-US" sz="1200" b="1" dirty="0">
                          <a:latin typeface="Arial Narrow" panose="020B0606020202030204" pitchFamily="34" charset="0"/>
                        </a:rPr>
                        <a:t>A. V. Chertovich</a:t>
                      </a:r>
                      <a:r>
                        <a:rPr lang="en-US" sz="1200" dirty="0">
                          <a:latin typeface="Arial Narrow" panose="020B0606020202030204" pitchFamily="34" charset="0"/>
                        </a:rPr>
                        <a:t>, </a:t>
                      </a:r>
                      <a:r>
                        <a:rPr lang="en-US" sz="1200" i="1" dirty="0" smtClean="0">
                          <a:latin typeface="Arial Narrow" panose="020B0606020202030204" pitchFamily="34" charset="0"/>
                        </a:rPr>
                        <a:t>Polymers</a:t>
                      </a:r>
                      <a:r>
                        <a:rPr lang="en-US" sz="1200" dirty="0">
                          <a:latin typeface="Arial Narrow" panose="020B0606020202030204" pitchFamily="34" charset="0"/>
                        </a:rPr>
                        <a:t>, vol. 10, p. 792, 2018</a:t>
                      </a:r>
                      <a:r>
                        <a:rPr lang="en-US" sz="1200" dirty="0" smtClean="0">
                          <a:latin typeface="Arial Narrow" panose="020B0606020202030204" pitchFamily="34" charset="0"/>
                        </a:rPr>
                        <a:t>.</a:t>
                      </a:r>
                      <a:endParaRPr lang="en-US" sz="1200" dirty="0">
                        <a:latin typeface="Arial Narrow" panose="020B0606020202030204" pitchFamily="34" charset="0"/>
                      </a:endParaRPr>
                    </a:p>
                  </a:txBody>
                  <a:tcPr marL="8259" marR="8259" marT="4130" marB="4130">
                    <a:lnL>
                      <a:noFill/>
                    </a:lnL>
                    <a:lnR>
                      <a:noFill/>
                    </a:lnR>
                    <a:lnT>
                      <a:noFill/>
                    </a:lnT>
                    <a:lnB>
                      <a:noFill/>
                    </a:lnB>
                  </a:tcPr>
                </a:tc>
                <a:extLst>
                  <a:ext uri="{0D108BD9-81ED-4DB2-BD59-A6C34878D82A}">
                    <a16:rowId xmlns:a16="http://schemas.microsoft.com/office/drawing/2014/main" val="3109641023"/>
                  </a:ext>
                </a:extLst>
              </a:tr>
              <a:tr h="132145">
                <a:tc>
                  <a:txBody>
                    <a:bodyPr/>
                    <a:lstStyle/>
                    <a:p>
                      <a:pPr algn="ctr"/>
                      <a:r>
                        <a:rPr lang="ru-RU" sz="1200" dirty="0">
                          <a:latin typeface="Arial Narrow" panose="020B0606020202030204" pitchFamily="34" charset="0"/>
                        </a:rPr>
                        <a:t>[3] </a:t>
                      </a:r>
                    </a:p>
                  </a:txBody>
                  <a:tcPr marL="8259" marR="8259" marT="4130" marB="4130">
                    <a:lnL>
                      <a:noFill/>
                    </a:lnL>
                    <a:lnR>
                      <a:noFill/>
                    </a:lnR>
                    <a:lnT>
                      <a:noFill/>
                    </a:lnT>
                    <a:lnB>
                      <a:noFill/>
                    </a:lnB>
                  </a:tcPr>
                </a:tc>
                <a:tc>
                  <a:txBody>
                    <a:bodyPr/>
                    <a:lstStyle/>
                    <a:p>
                      <a:r>
                        <a:rPr lang="en-US" sz="1200" dirty="0">
                          <a:latin typeface="Arial Narrow" panose="020B0606020202030204" pitchFamily="34" charset="0"/>
                        </a:rPr>
                        <a:t>R. </a:t>
                      </a:r>
                      <a:r>
                        <a:rPr lang="en-US" sz="1200" dirty="0" err="1">
                          <a:latin typeface="Arial Narrow" panose="020B0606020202030204" pitchFamily="34" charset="0"/>
                        </a:rPr>
                        <a:t>Shupanov</a:t>
                      </a:r>
                      <a:r>
                        <a:rPr lang="en-US" sz="1200" b="1" dirty="0">
                          <a:latin typeface="Arial Narrow" panose="020B0606020202030204" pitchFamily="34" charset="0"/>
                        </a:rPr>
                        <a:t>, A. Chertovich</a:t>
                      </a:r>
                      <a:r>
                        <a:rPr lang="en-US" sz="1200" dirty="0">
                          <a:latin typeface="Arial Narrow" panose="020B0606020202030204" pitchFamily="34" charset="0"/>
                        </a:rPr>
                        <a:t>, and P. Kos, </a:t>
                      </a:r>
                      <a:r>
                        <a:rPr lang="en-US" sz="1200" i="1" dirty="0" smtClean="0">
                          <a:latin typeface="Arial Narrow" panose="020B0606020202030204" pitchFamily="34" charset="0"/>
                        </a:rPr>
                        <a:t>Journal </a:t>
                      </a:r>
                      <a:r>
                        <a:rPr lang="en-US" sz="1200" i="1" dirty="0">
                          <a:latin typeface="Arial Narrow" panose="020B0606020202030204" pitchFamily="34" charset="0"/>
                        </a:rPr>
                        <a:t>of Computational Chemistry</a:t>
                      </a:r>
                      <a:r>
                        <a:rPr lang="en-US" sz="1200" dirty="0">
                          <a:latin typeface="Arial Narrow" panose="020B0606020202030204" pitchFamily="34" charset="0"/>
                        </a:rPr>
                        <a:t>, 2018</a:t>
                      </a:r>
                      <a:r>
                        <a:rPr lang="en-US" sz="1200" dirty="0" smtClean="0">
                          <a:latin typeface="Arial Narrow" panose="020B0606020202030204" pitchFamily="34" charset="0"/>
                        </a:rPr>
                        <a:t>.</a:t>
                      </a:r>
                      <a:endParaRPr lang="en-US" sz="1200" dirty="0">
                        <a:latin typeface="Arial Narrow" panose="020B0606020202030204" pitchFamily="34" charset="0"/>
                      </a:endParaRPr>
                    </a:p>
                  </a:txBody>
                  <a:tcPr marL="8259" marR="8259" marT="4130" marB="4130">
                    <a:lnL>
                      <a:noFill/>
                    </a:lnL>
                    <a:lnR>
                      <a:noFill/>
                    </a:lnR>
                    <a:lnT>
                      <a:noFill/>
                    </a:lnT>
                    <a:lnB>
                      <a:noFill/>
                    </a:lnB>
                  </a:tcPr>
                </a:tc>
                <a:extLst>
                  <a:ext uri="{0D108BD9-81ED-4DB2-BD59-A6C34878D82A}">
                    <a16:rowId xmlns:a16="http://schemas.microsoft.com/office/drawing/2014/main" val="3693762110"/>
                  </a:ext>
                </a:extLst>
              </a:tr>
              <a:tr h="132145">
                <a:tc>
                  <a:txBody>
                    <a:bodyPr/>
                    <a:lstStyle/>
                    <a:p>
                      <a:pPr algn="ctr"/>
                      <a:r>
                        <a:rPr lang="ru-RU" sz="1200" dirty="0">
                          <a:latin typeface="Arial Narrow" panose="020B0606020202030204" pitchFamily="34" charset="0"/>
                        </a:rPr>
                        <a:t>[4] </a:t>
                      </a:r>
                    </a:p>
                  </a:txBody>
                  <a:tcPr marL="8259" marR="8259" marT="4130" marB="4130">
                    <a:lnL>
                      <a:noFill/>
                    </a:lnL>
                    <a:lnR>
                      <a:noFill/>
                    </a:lnR>
                    <a:lnT>
                      <a:noFill/>
                    </a:lnT>
                    <a:lnB>
                      <a:noFill/>
                    </a:lnB>
                  </a:tcPr>
                </a:tc>
                <a:tc>
                  <a:txBody>
                    <a:bodyPr/>
                    <a:lstStyle/>
                    <a:p>
                      <a:r>
                        <a:rPr lang="en-US" sz="1200" b="1" dirty="0">
                          <a:latin typeface="Arial Narrow" panose="020B0606020202030204" pitchFamily="34" charset="0"/>
                        </a:rPr>
                        <a:t>V. Y. </a:t>
                      </a:r>
                      <a:r>
                        <a:rPr lang="en-US" sz="1200" b="1" dirty="0" err="1">
                          <a:latin typeface="Arial Narrow" panose="020B0606020202030204" pitchFamily="34" charset="0"/>
                        </a:rPr>
                        <a:t>Rudyak</a:t>
                      </a:r>
                      <a:r>
                        <a:rPr lang="en-US" sz="1200" b="1" dirty="0">
                          <a:latin typeface="Arial Narrow" panose="020B0606020202030204" pitchFamily="34" charset="0"/>
                        </a:rPr>
                        <a:t>, A. A. </a:t>
                      </a:r>
                      <a:r>
                        <a:rPr lang="en-US" sz="1200" b="1" dirty="0" err="1">
                          <a:latin typeface="Arial Narrow" panose="020B0606020202030204" pitchFamily="34" charset="0"/>
                        </a:rPr>
                        <a:t>Gavrilov</a:t>
                      </a:r>
                      <a:r>
                        <a:rPr lang="en-US" sz="1200" dirty="0">
                          <a:latin typeface="Arial Narrow" panose="020B0606020202030204" pitchFamily="34" charset="0"/>
                        </a:rPr>
                        <a:t>, E. Y. </a:t>
                      </a:r>
                      <a:r>
                        <a:rPr lang="en-US" sz="1200" dirty="0" err="1">
                          <a:latin typeface="Arial Narrow" panose="020B0606020202030204" pitchFamily="34" charset="0"/>
                        </a:rPr>
                        <a:t>Kozhunova</a:t>
                      </a:r>
                      <a:r>
                        <a:rPr lang="en-US" sz="1200" dirty="0">
                          <a:latin typeface="Arial Narrow" panose="020B0606020202030204" pitchFamily="34" charset="0"/>
                        </a:rPr>
                        <a:t>, and </a:t>
                      </a:r>
                      <a:r>
                        <a:rPr lang="en-US" sz="1200" b="1" dirty="0">
                          <a:latin typeface="Arial Narrow" panose="020B0606020202030204" pitchFamily="34" charset="0"/>
                        </a:rPr>
                        <a:t>A. V. Chertovich</a:t>
                      </a:r>
                      <a:r>
                        <a:rPr lang="en-US" sz="1200" dirty="0" smtClean="0">
                          <a:latin typeface="Arial Narrow" panose="020B0606020202030204" pitchFamily="34" charset="0"/>
                        </a:rPr>
                        <a:t>, </a:t>
                      </a:r>
                      <a:r>
                        <a:rPr lang="en-US" sz="1200" i="1" dirty="0">
                          <a:latin typeface="Arial Narrow" panose="020B0606020202030204" pitchFamily="34" charset="0"/>
                        </a:rPr>
                        <a:t>Soft Matter</a:t>
                      </a:r>
                      <a:r>
                        <a:rPr lang="en-US" sz="1200" dirty="0">
                          <a:latin typeface="Arial Narrow" panose="020B0606020202030204" pitchFamily="34" charset="0"/>
                        </a:rPr>
                        <a:t>, vol. 14, pp. 2777–2781, 2018</a:t>
                      </a:r>
                      <a:r>
                        <a:rPr lang="en-US" sz="1200" dirty="0" smtClean="0">
                          <a:latin typeface="Arial Narrow" panose="020B0606020202030204" pitchFamily="34" charset="0"/>
                        </a:rPr>
                        <a:t>.</a:t>
                      </a:r>
                    </a:p>
                  </a:txBody>
                  <a:tcPr marL="8259" marR="8259" marT="4130" marB="4130">
                    <a:lnL>
                      <a:noFill/>
                    </a:lnL>
                    <a:lnR>
                      <a:noFill/>
                    </a:lnR>
                    <a:lnT>
                      <a:noFill/>
                    </a:lnT>
                    <a:lnB>
                      <a:noFill/>
                    </a:lnB>
                  </a:tcPr>
                </a:tc>
                <a:extLst>
                  <a:ext uri="{0D108BD9-81ED-4DB2-BD59-A6C34878D82A}">
                    <a16:rowId xmlns:a16="http://schemas.microsoft.com/office/drawing/2014/main" val="2922824231"/>
                  </a:ext>
                </a:extLst>
              </a:tr>
              <a:tr h="181699">
                <a:tc>
                  <a:txBody>
                    <a:bodyPr/>
                    <a:lstStyle/>
                    <a:p>
                      <a:pPr algn="ctr"/>
                      <a:r>
                        <a:rPr lang="ru-RU" sz="1200" dirty="0">
                          <a:latin typeface="Arial Narrow" panose="020B0606020202030204" pitchFamily="34" charset="0"/>
                        </a:rPr>
                        <a:t>[5] </a:t>
                      </a:r>
                    </a:p>
                  </a:txBody>
                  <a:tcPr marL="8259" marR="8259" marT="4130" marB="4130">
                    <a:lnL>
                      <a:noFill/>
                    </a:lnL>
                    <a:lnR>
                      <a:noFill/>
                    </a:lnR>
                    <a:lnT>
                      <a:noFill/>
                    </a:lnT>
                    <a:lnB>
                      <a:noFill/>
                    </a:lnB>
                  </a:tcPr>
                </a:tc>
                <a:tc>
                  <a:txBody>
                    <a:bodyPr/>
                    <a:lstStyle/>
                    <a:p>
                      <a:r>
                        <a:rPr lang="en-US" sz="1200" dirty="0" smtClean="0">
                          <a:latin typeface="Arial Narrow" panose="020B0606020202030204" pitchFamily="34" charset="0"/>
                        </a:rPr>
                        <a:t>A.</a:t>
                      </a:r>
                      <a:r>
                        <a:rPr lang="en-US" sz="1200" baseline="0" dirty="0" smtClean="0">
                          <a:latin typeface="Arial Narrow" panose="020B0606020202030204" pitchFamily="34" charset="0"/>
                        </a:rPr>
                        <a:t> </a:t>
                      </a:r>
                      <a:r>
                        <a:rPr lang="en-US" sz="1200" dirty="0" err="1" smtClean="0">
                          <a:latin typeface="Arial Narrow" panose="020B0606020202030204" pitchFamily="34" charset="0"/>
                        </a:rPr>
                        <a:t>Kaznacheev</a:t>
                      </a:r>
                      <a:r>
                        <a:rPr lang="en-US" sz="1200" dirty="0" smtClean="0">
                          <a:latin typeface="Arial Narrow" panose="020B0606020202030204" pitchFamily="34" charset="0"/>
                        </a:rPr>
                        <a:t>,</a:t>
                      </a:r>
                      <a:r>
                        <a:rPr lang="en-US" sz="1200" baseline="0" dirty="0" smtClean="0">
                          <a:latin typeface="Arial Narrow" panose="020B0606020202030204" pitchFamily="34" charset="0"/>
                        </a:rPr>
                        <a:t> </a:t>
                      </a:r>
                      <a:r>
                        <a:rPr lang="en-US" sz="1200" baseline="0" dirty="0" err="1" smtClean="0">
                          <a:latin typeface="Arial Narrow" panose="020B0606020202030204" pitchFamily="34" charset="0"/>
                        </a:rPr>
                        <a:t>E.Pozhidaev</a:t>
                      </a:r>
                      <a:r>
                        <a:rPr lang="en-US" sz="1200" baseline="0" dirty="0" smtClean="0">
                          <a:latin typeface="Arial Narrow" panose="020B0606020202030204" pitchFamily="34" charset="0"/>
                        </a:rPr>
                        <a:t>, </a:t>
                      </a:r>
                      <a:r>
                        <a:rPr lang="en-US" sz="1200" b="1" dirty="0" err="1" smtClean="0">
                          <a:latin typeface="Arial Narrow" panose="020B0606020202030204" pitchFamily="34" charset="0"/>
                        </a:rPr>
                        <a:t>V.Rudyak</a:t>
                      </a:r>
                      <a:r>
                        <a:rPr lang="en-US" sz="1200" dirty="0" smtClean="0">
                          <a:latin typeface="Arial Narrow" panose="020B0606020202030204" pitchFamily="34" charset="0"/>
                        </a:rPr>
                        <a:t>, A. </a:t>
                      </a:r>
                      <a:r>
                        <a:rPr lang="en-US" sz="1200" dirty="0" err="1" smtClean="0">
                          <a:latin typeface="Arial Narrow" panose="020B0606020202030204" pitchFamily="34" charset="0"/>
                        </a:rPr>
                        <a:t>Emelyanenko</a:t>
                      </a:r>
                      <a:r>
                        <a:rPr lang="en-US" sz="1200" dirty="0" smtClean="0">
                          <a:latin typeface="Arial Narrow" panose="020B0606020202030204" pitchFamily="34" charset="0"/>
                        </a:rPr>
                        <a:t>, and </a:t>
                      </a:r>
                      <a:r>
                        <a:rPr lang="en-US" sz="1200" dirty="0" err="1" smtClean="0">
                          <a:latin typeface="Arial Narrow" panose="020B0606020202030204" pitchFamily="34" charset="0"/>
                        </a:rPr>
                        <a:t>A.Khokhlov</a:t>
                      </a:r>
                      <a:r>
                        <a:rPr lang="en-US" sz="1200" dirty="0" smtClean="0">
                          <a:latin typeface="Arial Narrow" panose="020B0606020202030204" pitchFamily="34" charset="0"/>
                        </a:rPr>
                        <a:t>, </a:t>
                      </a:r>
                      <a:r>
                        <a:rPr lang="en-US" sz="1200" i="1" dirty="0" smtClean="0">
                          <a:latin typeface="Arial Narrow" panose="020B0606020202030204" pitchFamily="34" charset="0"/>
                        </a:rPr>
                        <a:t>Physical Review E</a:t>
                      </a:r>
                      <a:r>
                        <a:rPr lang="en-US" sz="1200" dirty="0" smtClean="0">
                          <a:latin typeface="Arial Narrow" panose="020B0606020202030204" pitchFamily="34" charset="0"/>
                        </a:rPr>
                        <a:t>, vol. 97, no. 4, p. 042703, 2018. </a:t>
                      </a:r>
                      <a:endParaRPr lang="en-US" sz="1200" dirty="0">
                        <a:latin typeface="Arial Narrow" panose="020B0606020202030204" pitchFamily="34" charset="0"/>
                      </a:endParaRPr>
                    </a:p>
                  </a:txBody>
                  <a:tcPr marL="8259" marR="8259" marT="4130" marB="4130">
                    <a:lnL>
                      <a:noFill/>
                    </a:lnL>
                    <a:lnR>
                      <a:noFill/>
                    </a:lnR>
                    <a:lnT>
                      <a:noFill/>
                    </a:lnT>
                    <a:lnB>
                      <a:noFill/>
                    </a:lnB>
                  </a:tcPr>
                </a:tc>
                <a:extLst>
                  <a:ext uri="{0D108BD9-81ED-4DB2-BD59-A6C34878D82A}">
                    <a16:rowId xmlns:a16="http://schemas.microsoft.com/office/drawing/2014/main" val="1087745680"/>
                  </a:ext>
                </a:extLst>
              </a:tr>
              <a:tr h="132145">
                <a:tc>
                  <a:txBody>
                    <a:bodyPr/>
                    <a:lstStyle/>
                    <a:p>
                      <a:pPr algn="ctr"/>
                      <a:r>
                        <a:rPr lang="ru-RU" sz="1200" dirty="0">
                          <a:latin typeface="Arial Narrow" panose="020B0606020202030204" pitchFamily="34" charset="0"/>
                        </a:rPr>
                        <a:t>[6] </a:t>
                      </a:r>
                    </a:p>
                  </a:txBody>
                  <a:tcPr marL="8259" marR="8259" marT="4130" marB="4130">
                    <a:lnL>
                      <a:noFill/>
                    </a:lnL>
                    <a:lnR>
                      <a:noFill/>
                    </a:lnR>
                    <a:lnT>
                      <a:noFill/>
                    </a:lnT>
                    <a:lnB>
                      <a:noFill/>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Arial Narrow" panose="020B0606020202030204" pitchFamily="34" charset="0"/>
                        </a:rPr>
                        <a:t>A. A. </a:t>
                      </a:r>
                      <a:r>
                        <a:rPr lang="en-US" sz="1200" b="1" dirty="0" err="1" smtClean="0">
                          <a:latin typeface="Arial Narrow" panose="020B0606020202030204" pitchFamily="34" charset="0"/>
                        </a:rPr>
                        <a:t>Gavrilov</a:t>
                      </a:r>
                      <a:r>
                        <a:rPr lang="en-US" sz="1200" b="1" dirty="0" smtClean="0">
                          <a:latin typeface="Arial Narrow" panose="020B0606020202030204" pitchFamily="34" charset="0"/>
                        </a:rPr>
                        <a:t> </a:t>
                      </a:r>
                      <a:r>
                        <a:rPr lang="en-US" sz="1200" dirty="0" smtClean="0">
                          <a:latin typeface="Arial Narrow" panose="020B0606020202030204" pitchFamily="34" charset="0"/>
                        </a:rPr>
                        <a:t>and I. I. Potemkin, </a:t>
                      </a:r>
                      <a:r>
                        <a:rPr lang="en-US" sz="1200" i="1" dirty="0" smtClean="0">
                          <a:latin typeface="Arial Narrow" panose="020B0606020202030204" pitchFamily="34" charset="0"/>
                        </a:rPr>
                        <a:t>Soft Matter</a:t>
                      </a:r>
                      <a:r>
                        <a:rPr lang="en-US" sz="1200" dirty="0" smtClean="0">
                          <a:latin typeface="Arial Narrow" panose="020B0606020202030204" pitchFamily="34" charset="0"/>
                        </a:rPr>
                        <a:t>, vol. 14, no. 24, pp. 5098–5105, 2018.</a:t>
                      </a:r>
                      <a:endParaRPr lang="ru-RU" sz="1200" dirty="0" smtClean="0">
                        <a:latin typeface="Arial Narrow" panose="020B0606020202030204" pitchFamily="34" charset="0"/>
                      </a:endParaRPr>
                    </a:p>
                  </a:txBody>
                  <a:tcPr marL="8259" marR="8259" marT="4130" marB="4130">
                    <a:lnL>
                      <a:noFill/>
                    </a:lnL>
                    <a:lnR>
                      <a:noFill/>
                    </a:lnR>
                    <a:lnT>
                      <a:noFill/>
                    </a:lnT>
                    <a:lnB>
                      <a:noFill/>
                    </a:lnB>
                  </a:tcPr>
                </a:tc>
                <a:extLst>
                  <a:ext uri="{0D108BD9-81ED-4DB2-BD59-A6C34878D82A}">
                    <a16:rowId xmlns:a16="http://schemas.microsoft.com/office/drawing/2014/main" val="3781279149"/>
                  </a:ext>
                </a:extLst>
              </a:tr>
              <a:tr h="206476">
                <a:tc>
                  <a:txBody>
                    <a:bodyPr/>
                    <a:lstStyle/>
                    <a:p>
                      <a:pPr algn="ctr"/>
                      <a:r>
                        <a:rPr lang="en-US" sz="1200" dirty="0" smtClean="0">
                          <a:latin typeface="Arial Narrow" panose="020B0606020202030204" pitchFamily="34" charset="0"/>
                        </a:rPr>
                        <a:t>[7]</a:t>
                      </a:r>
                      <a:endParaRPr lang="ru-RU" sz="1200" dirty="0">
                        <a:latin typeface="Arial Narrow" panose="020B0606020202030204" pitchFamily="34" charset="0"/>
                      </a:endParaRPr>
                    </a:p>
                  </a:txBody>
                  <a:tcPr marL="8259" marR="8259" marT="4130" marB="4130">
                    <a:lnL>
                      <a:noFill/>
                    </a:lnL>
                    <a:lnR>
                      <a:noFill/>
                    </a:lnR>
                    <a:lnT>
                      <a:noFill/>
                    </a:lnT>
                    <a:lnB>
                      <a:noFill/>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Narrow" panose="020B0606020202030204" pitchFamily="34" charset="0"/>
                        </a:rPr>
                        <a:t>Y. D. </a:t>
                      </a:r>
                      <a:r>
                        <a:rPr lang="en-US" sz="1200" dirty="0" err="1" smtClean="0">
                          <a:latin typeface="Arial Narrow" panose="020B0606020202030204" pitchFamily="34" charset="0"/>
                        </a:rPr>
                        <a:t>Gordievskaya</a:t>
                      </a:r>
                      <a:r>
                        <a:rPr lang="en-US" sz="1200" dirty="0" smtClean="0">
                          <a:latin typeface="Arial Narrow" panose="020B0606020202030204" pitchFamily="34" charset="0"/>
                        </a:rPr>
                        <a:t>, </a:t>
                      </a:r>
                      <a:r>
                        <a:rPr lang="en-US" sz="1200" b="1" dirty="0" smtClean="0">
                          <a:latin typeface="Arial Narrow" panose="020B0606020202030204" pitchFamily="34" charset="0"/>
                        </a:rPr>
                        <a:t>A. A. </a:t>
                      </a:r>
                      <a:r>
                        <a:rPr lang="en-US" sz="1200" b="1" dirty="0" err="1" smtClean="0">
                          <a:latin typeface="Arial Narrow" panose="020B0606020202030204" pitchFamily="34" charset="0"/>
                        </a:rPr>
                        <a:t>Gavrilov</a:t>
                      </a:r>
                      <a:r>
                        <a:rPr lang="en-US" sz="1200" dirty="0" smtClean="0">
                          <a:latin typeface="Arial Narrow" panose="020B0606020202030204" pitchFamily="34" charset="0"/>
                        </a:rPr>
                        <a:t>, and E. Y. </a:t>
                      </a:r>
                      <a:r>
                        <a:rPr lang="en-US" sz="1200" dirty="0" err="1" smtClean="0">
                          <a:latin typeface="Arial Narrow" panose="020B0606020202030204" pitchFamily="34" charset="0"/>
                        </a:rPr>
                        <a:t>Kramarenko</a:t>
                      </a:r>
                      <a:r>
                        <a:rPr lang="en-US" sz="1200" dirty="0" smtClean="0">
                          <a:latin typeface="Arial Narrow" panose="020B0606020202030204" pitchFamily="34" charset="0"/>
                        </a:rPr>
                        <a:t>, </a:t>
                      </a:r>
                      <a:r>
                        <a:rPr lang="en-US" sz="1200" i="1" dirty="0" smtClean="0">
                          <a:latin typeface="Arial Narrow" panose="020B0606020202030204" pitchFamily="34" charset="0"/>
                        </a:rPr>
                        <a:t>Soft Matter</a:t>
                      </a:r>
                      <a:r>
                        <a:rPr lang="en-US" sz="1200" dirty="0" smtClean="0">
                          <a:latin typeface="Arial Narrow" panose="020B0606020202030204" pitchFamily="34" charset="0"/>
                        </a:rPr>
                        <a:t>, vol. 14, pp. 1474–1481, 2018.</a:t>
                      </a:r>
                    </a:p>
                  </a:txBody>
                  <a:tcPr marL="8259" marR="8259" marT="4130" marB="4130">
                    <a:lnL>
                      <a:noFill/>
                    </a:lnL>
                    <a:lnR>
                      <a:noFill/>
                    </a:lnR>
                    <a:lnT>
                      <a:noFill/>
                    </a:lnT>
                    <a:lnB>
                      <a:noFill/>
                    </a:lnB>
                  </a:tcPr>
                </a:tc>
                <a:extLst>
                  <a:ext uri="{0D108BD9-81ED-4DB2-BD59-A6C34878D82A}">
                    <a16:rowId xmlns:a16="http://schemas.microsoft.com/office/drawing/2014/main" val="620105722"/>
                  </a:ext>
                </a:extLst>
              </a:tr>
              <a:tr h="206476">
                <a:tc>
                  <a:txBody>
                    <a:bodyPr/>
                    <a:lstStyle/>
                    <a:p>
                      <a:pPr algn="ctr"/>
                      <a:r>
                        <a:rPr lang="en-US" sz="1200" dirty="0" smtClean="0">
                          <a:latin typeface="Arial Narrow" panose="020B0606020202030204" pitchFamily="34" charset="0"/>
                        </a:rPr>
                        <a:t>[8]</a:t>
                      </a:r>
                      <a:endParaRPr lang="ru-RU" sz="1200" dirty="0">
                        <a:latin typeface="Arial Narrow" panose="020B0606020202030204" pitchFamily="34" charset="0"/>
                      </a:endParaRPr>
                    </a:p>
                  </a:txBody>
                  <a:tcPr marL="8259" marR="8259" marT="4130" marB="4130">
                    <a:lnL>
                      <a:noFill/>
                    </a:lnL>
                    <a:lnR>
                      <a:noFill/>
                    </a:lnR>
                    <a:lnT>
                      <a:noFill/>
                    </a:lnT>
                    <a:lnB>
                      <a:noFill/>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Narrow" panose="020B0606020202030204" pitchFamily="34" charset="0"/>
                        </a:rPr>
                        <a:t>S. A. </a:t>
                      </a:r>
                      <a:r>
                        <a:rPr lang="en-US" sz="1200" dirty="0" err="1" smtClean="0">
                          <a:latin typeface="Arial Narrow" panose="020B0606020202030204" pitchFamily="34" charset="0"/>
                        </a:rPr>
                        <a:t>Shvetsov</a:t>
                      </a:r>
                      <a:r>
                        <a:rPr lang="en-US" sz="1200" dirty="0" smtClean="0">
                          <a:latin typeface="Arial Narrow" panose="020B0606020202030204" pitchFamily="34" charset="0"/>
                        </a:rPr>
                        <a:t>, </a:t>
                      </a:r>
                      <a:r>
                        <a:rPr lang="en-US" sz="1200" b="1" dirty="0" smtClean="0">
                          <a:latin typeface="Arial Narrow" panose="020B0606020202030204" pitchFamily="34" charset="0"/>
                        </a:rPr>
                        <a:t>V. Y. </a:t>
                      </a:r>
                      <a:r>
                        <a:rPr lang="en-US" sz="1200" b="1" dirty="0" err="1" smtClean="0">
                          <a:latin typeface="Arial Narrow" panose="020B0606020202030204" pitchFamily="34" charset="0"/>
                        </a:rPr>
                        <a:t>Rudyak</a:t>
                      </a:r>
                      <a:r>
                        <a:rPr lang="en-US" sz="1200" dirty="0" smtClean="0">
                          <a:latin typeface="Arial Narrow" panose="020B0606020202030204" pitchFamily="34" charset="0"/>
                        </a:rPr>
                        <a:t>, A. V. </a:t>
                      </a:r>
                      <a:r>
                        <a:rPr lang="en-US" sz="1200" dirty="0" err="1" smtClean="0">
                          <a:latin typeface="Arial Narrow" panose="020B0606020202030204" pitchFamily="34" charset="0"/>
                        </a:rPr>
                        <a:t>Emelyanenko</a:t>
                      </a:r>
                      <a:r>
                        <a:rPr lang="en-US" sz="1200" dirty="0" smtClean="0">
                          <a:latin typeface="Arial Narrow" panose="020B0606020202030204" pitchFamily="34" charset="0"/>
                        </a:rPr>
                        <a:t>, N. I. </a:t>
                      </a:r>
                      <a:r>
                        <a:rPr lang="en-US" sz="1200" dirty="0" err="1" smtClean="0">
                          <a:latin typeface="Arial Narrow" panose="020B0606020202030204" pitchFamily="34" charset="0"/>
                        </a:rPr>
                        <a:t>Boiko</a:t>
                      </a:r>
                      <a:r>
                        <a:rPr lang="en-US" sz="1200" dirty="0" smtClean="0">
                          <a:latin typeface="Arial Narrow" panose="020B0606020202030204" pitchFamily="34" charset="0"/>
                        </a:rPr>
                        <a:t>, Z. Yan-Song, L. </a:t>
                      </a:r>
                      <a:r>
                        <a:rPr lang="en-US" sz="1200" dirty="0" err="1" smtClean="0">
                          <a:latin typeface="Arial Narrow" panose="020B0606020202030204" pitchFamily="34" charset="0"/>
                        </a:rPr>
                        <a:t>Jui</a:t>
                      </a:r>
                      <a:r>
                        <a:rPr lang="en-US" sz="1200" dirty="0" smtClean="0">
                          <a:latin typeface="Arial Narrow" panose="020B0606020202030204" pitchFamily="34" charset="0"/>
                        </a:rPr>
                        <a:t>-Hsiang, and A. R. </a:t>
                      </a:r>
                      <a:r>
                        <a:rPr lang="en-US" sz="1200" dirty="0" err="1" smtClean="0">
                          <a:latin typeface="Arial Narrow" panose="020B0606020202030204" pitchFamily="34" charset="0"/>
                        </a:rPr>
                        <a:t>Khokhlov</a:t>
                      </a:r>
                      <a:r>
                        <a:rPr lang="en-US" sz="1200" dirty="0" smtClean="0">
                          <a:latin typeface="Arial Narrow" panose="020B0606020202030204" pitchFamily="34" charset="0"/>
                        </a:rPr>
                        <a:t>, </a:t>
                      </a:r>
                      <a:r>
                        <a:rPr lang="en-US" sz="1200" i="1" dirty="0" smtClean="0">
                          <a:latin typeface="Arial Narrow" panose="020B0606020202030204" pitchFamily="34" charset="0"/>
                        </a:rPr>
                        <a:t>Journal of Molecular Liquids</a:t>
                      </a:r>
                      <a:r>
                        <a:rPr lang="en-US" sz="1200" dirty="0" smtClean="0">
                          <a:latin typeface="Arial Narrow" panose="020B0606020202030204" pitchFamily="34" charset="0"/>
                        </a:rPr>
                        <a:t>, 2018.</a:t>
                      </a:r>
                    </a:p>
                  </a:txBody>
                  <a:tcPr marL="8259" marR="8259" marT="4130" marB="4130">
                    <a:lnL>
                      <a:noFill/>
                    </a:lnL>
                    <a:lnR>
                      <a:noFill/>
                    </a:lnR>
                    <a:lnT>
                      <a:noFill/>
                    </a:lnT>
                    <a:lnB>
                      <a:noFill/>
                    </a:lnB>
                  </a:tcPr>
                </a:tc>
                <a:extLst>
                  <a:ext uri="{0D108BD9-81ED-4DB2-BD59-A6C34878D82A}">
                    <a16:rowId xmlns:a16="http://schemas.microsoft.com/office/drawing/2014/main" val="3781154558"/>
                  </a:ext>
                </a:extLst>
              </a:tr>
              <a:tr h="206476">
                <a:tc>
                  <a:txBody>
                    <a:bodyPr/>
                    <a:lstStyle/>
                    <a:p>
                      <a:pPr algn="ctr"/>
                      <a:r>
                        <a:rPr lang="en-US" sz="1200" dirty="0" smtClean="0">
                          <a:latin typeface="Arial Narrow" panose="020B0606020202030204" pitchFamily="34" charset="0"/>
                        </a:rPr>
                        <a:t>[9]</a:t>
                      </a:r>
                      <a:endParaRPr lang="ru-RU" sz="1200" dirty="0">
                        <a:latin typeface="Arial Narrow" panose="020B0606020202030204" pitchFamily="34" charset="0"/>
                      </a:endParaRPr>
                    </a:p>
                  </a:txBody>
                  <a:tcPr marL="8259" marR="8259" marT="4130" marB="4130">
                    <a:lnL>
                      <a:noFill/>
                    </a:lnL>
                    <a:lnR>
                      <a:noFill/>
                    </a:lnR>
                    <a:lnT>
                      <a:noFill/>
                    </a:lnT>
                    <a:lnB>
                      <a:noFill/>
                    </a:lnB>
                  </a:tcPr>
                </a:tc>
                <a:tc>
                  <a:txBody>
                    <a:bodyPr/>
                    <a:lstStyle/>
                    <a:p>
                      <a:r>
                        <a:rPr lang="en-US" sz="1200" dirty="0" smtClean="0">
                          <a:latin typeface="Arial Narrow" panose="020B0606020202030204" pitchFamily="34" charset="0"/>
                        </a:rPr>
                        <a:t>M. N. </a:t>
                      </a:r>
                      <a:r>
                        <a:rPr lang="en-US" sz="1200" dirty="0" err="1" smtClean="0">
                          <a:latin typeface="Arial Narrow" panose="020B0606020202030204" pitchFamily="34" charset="0"/>
                        </a:rPr>
                        <a:t>Krakhalev</a:t>
                      </a:r>
                      <a:r>
                        <a:rPr lang="en-US" sz="1200" dirty="0" smtClean="0">
                          <a:latin typeface="Arial Narrow" panose="020B0606020202030204" pitchFamily="34" charset="0"/>
                        </a:rPr>
                        <a:t>, A. P. </a:t>
                      </a:r>
                      <a:r>
                        <a:rPr lang="en-US" sz="1200" dirty="0" err="1" smtClean="0">
                          <a:latin typeface="Arial Narrow" panose="020B0606020202030204" pitchFamily="34" charset="0"/>
                        </a:rPr>
                        <a:t>Gardymova</a:t>
                      </a:r>
                      <a:r>
                        <a:rPr lang="en-US" sz="1200" dirty="0" smtClean="0">
                          <a:latin typeface="Arial Narrow" panose="020B0606020202030204" pitchFamily="34" charset="0"/>
                        </a:rPr>
                        <a:t>, O. O. </a:t>
                      </a:r>
                      <a:r>
                        <a:rPr lang="en-US" sz="1200" dirty="0" err="1" smtClean="0">
                          <a:latin typeface="Arial Narrow" panose="020B0606020202030204" pitchFamily="34" charset="0"/>
                        </a:rPr>
                        <a:t>Prishchepa</a:t>
                      </a:r>
                      <a:r>
                        <a:rPr lang="en-US" sz="1200" dirty="0" smtClean="0">
                          <a:latin typeface="Arial Narrow" panose="020B0606020202030204" pitchFamily="34" charset="0"/>
                        </a:rPr>
                        <a:t>, </a:t>
                      </a:r>
                      <a:r>
                        <a:rPr lang="en-US" sz="1200" b="1" dirty="0" smtClean="0">
                          <a:latin typeface="Arial Narrow" panose="020B0606020202030204" pitchFamily="34" charset="0"/>
                        </a:rPr>
                        <a:t>V. Y. </a:t>
                      </a:r>
                      <a:r>
                        <a:rPr lang="en-US" sz="1200" b="1" dirty="0" err="1" smtClean="0">
                          <a:latin typeface="Arial Narrow" panose="020B0606020202030204" pitchFamily="34" charset="0"/>
                        </a:rPr>
                        <a:t>Rudyak</a:t>
                      </a:r>
                      <a:r>
                        <a:rPr lang="en-US" sz="1200" dirty="0" smtClean="0">
                          <a:latin typeface="Arial Narrow" panose="020B0606020202030204" pitchFamily="34" charset="0"/>
                        </a:rPr>
                        <a:t>, A. V. </a:t>
                      </a:r>
                      <a:r>
                        <a:rPr lang="en-US" sz="1200" dirty="0" err="1" smtClean="0">
                          <a:latin typeface="Arial Narrow" panose="020B0606020202030204" pitchFamily="34" charset="0"/>
                        </a:rPr>
                        <a:t>Emelyanenko</a:t>
                      </a:r>
                      <a:r>
                        <a:rPr lang="en-US" sz="1200" dirty="0" smtClean="0">
                          <a:latin typeface="Arial Narrow" panose="020B0606020202030204" pitchFamily="34" charset="0"/>
                        </a:rPr>
                        <a:t>, L. </a:t>
                      </a:r>
                      <a:r>
                        <a:rPr lang="en-US" sz="1200" dirty="0" err="1" smtClean="0">
                          <a:latin typeface="Arial Narrow" panose="020B0606020202030204" pitchFamily="34" charset="0"/>
                        </a:rPr>
                        <a:t>Jui</a:t>
                      </a:r>
                      <a:r>
                        <a:rPr lang="en-US" sz="1200" dirty="0" smtClean="0">
                          <a:latin typeface="Arial Narrow" panose="020B0606020202030204" pitchFamily="34" charset="0"/>
                        </a:rPr>
                        <a:t>-Hsiang, and V. Y. </a:t>
                      </a:r>
                      <a:r>
                        <a:rPr lang="en-US" sz="1200" dirty="0" err="1" smtClean="0">
                          <a:latin typeface="Arial Narrow" panose="020B0606020202030204" pitchFamily="34" charset="0"/>
                        </a:rPr>
                        <a:t>Zyryanov</a:t>
                      </a:r>
                      <a:r>
                        <a:rPr lang="en-US" sz="1200" dirty="0" smtClean="0">
                          <a:latin typeface="Arial Narrow" panose="020B0606020202030204" pitchFamily="34" charset="0"/>
                        </a:rPr>
                        <a:t>, </a:t>
                      </a:r>
                      <a:r>
                        <a:rPr lang="en-US" sz="1200" i="1" dirty="0" smtClean="0">
                          <a:latin typeface="Arial Narrow" panose="020B0606020202030204" pitchFamily="34" charset="0"/>
                        </a:rPr>
                        <a:t>Scientific reports</a:t>
                      </a:r>
                      <a:r>
                        <a:rPr lang="en-US" sz="1200" dirty="0" smtClean="0">
                          <a:latin typeface="Arial Narrow" panose="020B0606020202030204" pitchFamily="34" charset="0"/>
                        </a:rPr>
                        <a:t>, vol. 7, p. 14582, 2017.</a:t>
                      </a:r>
                      <a:endParaRPr lang="en-US" sz="1200" dirty="0">
                        <a:latin typeface="Arial Narrow" panose="020B0606020202030204" pitchFamily="34" charset="0"/>
                      </a:endParaRPr>
                    </a:p>
                  </a:txBody>
                  <a:tcPr marL="8259" marR="8259" marT="4130" marB="4130">
                    <a:lnL>
                      <a:noFill/>
                    </a:lnL>
                    <a:lnR>
                      <a:noFill/>
                    </a:lnR>
                    <a:lnT>
                      <a:noFill/>
                    </a:lnT>
                    <a:lnB>
                      <a:noFill/>
                    </a:lnB>
                  </a:tcPr>
                </a:tc>
                <a:extLst>
                  <a:ext uri="{0D108BD9-81ED-4DB2-BD59-A6C34878D82A}">
                    <a16:rowId xmlns:a16="http://schemas.microsoft.com/office/drawing/2014/main" val="1304507016"/>
                  </a:ext>
                </a:extLst>
              </a:tr>
              <a:tr h="181699">
                <a:tc>
                  <a:txBody>
                    <a:bodyPr/>
                    <a:lstStyle/>
                    <a:p>
                      <a:pPr algn="ctr"/>
                      <a:r>
                        <a:rPr lang="en-US" sz="1200" dirty="0" smtClean="0">
                          <a:latin typeface="Arial Narrow" panose="020B0606020202030204" pitchFamily="34" charset="0"/>
                        </a:rPr>
                        <a:t>[10]</a:t>
                      </a:r>
                      <a:endParaRPr lang="ru-RU" sz="1200" dirty="0">
                        <a:latin typeface="Arial Narrow" panose="020B0606020202030204" pitchFamily="34" charset="0"/>
                      </a:endParaRPr>
                    </a:p>
                  </a:txBody>
                  <a:tcPr marL="8259" marR="8259" marT="4130" marB="4130">
                    <a:lnL>
                      <a:noFill/>
                    </a:lnL>
                    <a:lnR>
                      <a:noFill/>
                    </a:lnR>
                    <a:lnT>
                      <a:noFill/>
                    </a:lnT>
                    <a:lnB>
                      <a:noFill/>
                    </a:lnB>
                  </a:tcPr>
                </a:tc>
                <a:tc>
                  <a:txBody>
                    <a:bodyPr/>
                    <a:lstStyle/>
                    <a:p>
                      <a:r>
                        <a:rPr lang="en-US" sz="1200" b="1" dirty="0" smtClean="0">
                          <a:latin typeface="Arial Narrow" panose="020B0606020202030204" pitchFamily="34" charset="0"/>
                        </a:rPr>
                        <a:t>V. Y. </a:t>
                      </a:r>
                      <a:r>
                        <a:rPr lang="en-US" sz="1200" b="1" dirty="0" err="1" smtClean="0">
                          <a:latin typeface="Arial Narrow" panose="020B0606020202030204" pitchFamily="34" charset="0"/>
                        </a:rPr>
                        <a:t>Rudyak</a:t>
                      </a:r>
                      <a:r>
                        <a:rPr lang="en-US" sz="1200" dirty="0" smtClean="0">
                          <a:latin typeface="Arial Narrow" panose="020B0606020202030204" pitchFamily="34" charset="0"/>
                        </a:rPr>
                        <a:t>, M. N. </a:t>
                      </a:r>
                      <a:r>
                        <a:rPr lang="en-US" sz="1200" dirty="0" err="1" smtClean="0">
                          <a:latin typeface="Arial Narrow" panose="020B0606020202030204" pitchFamily="34" charset="0"/>
                        </a:rPr>
                        <a:t>Krakhalev</a:t>
                      </a:r>
                      <a:r>
                        <a:rPr lang="en-US" sz="1200" dirty="0" smtClean="0">
                          <a:latin typeface="Arial Narrow" panose="020B0606020202030204" pitchFamily="34" charset="0"/>
                        </a:rPr>
                        <a:t>, V. S. </a:t>
                      </a:r>
                      <a:r>
                        <a:rPr lang="en-US" sz="1200" dirty="0" err="1" smtClean="0">
                          <a:latin typeface="Arial Narrow" panose="020B0606020202030204" pitchFamily="34" charset="0"/>
                        </a:rPr>
                        <a:t>Sutormin</a:t>
                      </a:r>
                      <a:r>
                        <a:rPr lang="en-US" sz="1200" dirty="0" smtClean="0">
                          <a:latin typeface="Arial Narrow" panose="020B0606020202030204" pitchFamily="34" charset="0"/>
                        </a:rPr>
                        <a:t>, O. O. </a:t>
                      </a:r>
                      <a:r>
                        <a:rPr lang="en-US" sz="1200" dirty="0" err="1" smtClean="0">
                          <a:latin typeface="Arial Narrow" panose="020B0606020202030204" pitchFamily="34" charset="0"/>
                        </a:rPr>
                        <a:t>Prishchepa</a:t>
                      </a:r>
                      <a:r>
                        <a:rPr lang="en-US" sz="1200" dirty="0" smtClean="0">
                          <a:latin typeface="Arial Narrow" panose="020B0606020202030204" pitchFamily="34" charset="0"/>
                        </a:rPr>
                        <a:t>, V. Y. </a:t>
                      </a:r>
                      <a:r>
                        <a:rPr lang="en-US" sz="1200" dirty="0" err="1" smtClean="0">
                          <a:latin typeface="Arial Narrow" panose="020B0606020202030204" pitchFamily="34" charset="0"/>
                        </a:rPr>
                        <a:t>Zyryanov</a:t>
                      </a:r>
                      <a:r>
                        <a:rPr lang="en-US" sz="1200" dirty="0" smtClean="0">
                          <a:latin typeface="Arial Narrow" panose="020B0606020202030204" pitchFamily="34" charset="0"/>
                        </a:rPr>
                        <a:t>, L. J-H, A. V. </a:t>
                      </a:r>
                      <a:r>
                        <a:rPr lang="en-US" sz="1200" dirty="0" err="1" smtClean="0">
                          <a:latin typeface="Arial Narrow" panose="020B0606020202030204" pitchFamily="34" charset="0"/>
                        </a:rPr>
                        <a:t>Emelyanenko</a:t>
                      </a:r>
                      <a:r>
                        <a:rPr lang="en-US" sz="1200" dirty="0" smtClean="0">
                          <a:latin typeface="Arial Narrow" panose="020B0606020202030204" pitchFamily="34" charset="0"/>
                        </a:rPr>
                        <a:t>, and A. R. </a:t>
                      </a:r>
                      <a:r>
                        <a:rPr lang="en-US" sz="1200" dirty="0" err="1" smtClean="0">
                          <a:latin typeface="Arial Narrow" panose="020B0606020202030204" pitchFamily="34" charset="0"/>
                        </a:rPr>
                        <a:t>Khokhlov</a:t>
                      </a:r>
                      <a:r>
                        <a:rPr lang="en-US" sz="1200" dirty="0" smtClean="0">
                          <a:latin typeface="Arial Narrow" panose="020B0606020202030204" pitchFamily="34" charset="0"/>
                        </a:rPr>
                        <a:t>, </a:t>
                      </a:r>
                      <a:r>
                        <a:rPr lang="en-US" sz="1200" i="1" dirty="0" smtClean="0">
                          <a:latin typeface="Arial Narrow" panose="020B0606020202030204" pitchFamily="34" charset="0"/>
                        </a:rPr>
                        <a:t>Physical Review</a:t>
                      </a:r>
                      <a:r>
                        <a:rPr lang="en-US" sz="1200" i="1" baseline="0" dirty="0" smtClean="0">
                          <a:latin typeface="Arial Narrow" panose="020B0606020202030204" pitchFamily="34" charset="0"/>
                        </a:rPr>
                        <a:t> </a:t>
                      </a:r>
                      <a:r>
                        <a:rPr lang="en-US" sz="1200" i="1" dirty="0" smtClean="0">
                          <a:latin typeface="Arial Narrow" panose="020B0606020202030204" pitchFamily="34" charset="0"/>
                        </a:rPr>
                        <a:t>E</a:t>
                      </a:r>
                      <a:r>
                        <a:rPr lang="en-US" sz="1200" dirty="0" smtClean="0">
                          <a:latin typeface="Arial Narrow" panose="020B0606020202030204" pitchFamily="34" charset="0"/>
                        </a:rPr>
                        <a:t>, vol. 96, pp. 052701–1–052701–5, 2017.</a:t>
                      </a:r>
                      <a:endParaRPr lang="en-US" sz="1200" dirty="0">
                        <a:latin typeface="Arial Narrow" panose="020B0606020202030204" pitchFamily="34" charset="0"/>
                      </a:endParaRPr>
                    </a:p>
                  </a:txBody>
                  <a:tcPr marL="8259" marR="8259" marT="4130" marB="4130">
                    <a:lnL>
                      <a:noFill/>
                    </a:lnL>
                    <a:lnR>
                      <a:noFill/>
                    </a:lnR>
                    <a:lnT>
                      <a:noFill/>
                    </a:lnT>
                    <a:lnB>
                      <a:noFill/>
                    </a:lnB>
                  </a:tcPr>
                </a:tc>
                <a:extLst>
                  <a:ext uri="{0D108BD9-81ED-4DB2-BD59-A6C34878D82A}">
                    <a16:rowId xmlns:a16="http://schemas.microsoft.com/office/drawing/2014/main" val="1889796395"/>
                  </a:ext>
                </a:extLst>
              </a:tr>
              <a:tr h="231254">
                <a:tc>
                  <a:txBody>
                    <a:bodyPr/>
                    <a:lstStyle/>
                    <a:p>
                      <a:pPr algn="ctr"/>
                      <a:r>
                        <a:rPr lang="en-US" sz="1200" dirty="0" smtClean="0">
                          <a:latin typeface="Arial Narrow" panose="020B0606020202030204" pitchFamily="34" charset="0"/>
                        </a:rPr>
                        <a:t>[11]</a:t>
                      </a:r>
                      <a:endParaRPr lang="ru-RU" sz="1200" dirty="0">
                        <a:latin typeface="Arial Narrow" panose="020B0606020202030204" pitchFamily="34" charset="0"/>
                      </a:endParaRPr>
                    </a:p>
                  </a:txBody>
                  <a:tcPr marL="8259" marR="8259" marT="4130" marB="4130">
                    <a:lnL>
                      <a:noFill/>
                    </a:lnL>
                    <a:lnR>
                      <a:noFill/>
                    </a:lnR>
                    <a:lnT>
                      <a:noFill/>
                    </a:lnT>
                    <a:lnB>
                      <a:noFill/>
                    </a:lnB>
                  </a:tcPr>
                </a:tc>
                <a:tc>
                  <a:txBody>
                    <a:bodyPr/>
                    <a:lstStyle/>
                    <a:p>
                      <a:r>
                        <a:rPr lang="en-US" sz="1200" b="1" dirty="0">
                          <a:latin typeface="Arial Narrow" panose="020B0606020202030204" pitchFamily="34" charset="0"/>
                        </a:rPr>
                        <a:t>A. A. </a:t>
                      </a:r>
                      <a:r>
                        <a:rPr lang="en-US" sz="1200" b="1" dirty="0" err="1">
                          <a:latin typeface="Arial Narrow" panose="020B0606020202030204" pitchFamily="34" charset="0"/>
                        </a:rPr>
                        <a:t>Gavrilov</a:t>
                      </a:r>
                      <a:r>
                        <a:rPr lang="en-US" sz="1200" b="1" dirty="0">
                          <a:latin typeface="Arial Narrow" panose="020B0606020202030204" pitchFamily="34" charset="0"/>
                        </a:rPr>
                        <a:t> and A. V. Chertovich</a:t>
                      </a:r>
                      <a:r>
                        <a:rPr lang="en-US" sz="1200" dirty="0">
                          <a:latin typeface="Arial Narrow" panose="020B0606020202030204" pitchFamily="34" charset="0"/>
                        </a:rPr>
                        <a:t>, </a:t>
                      </a:r>
                      <a:r>
                        <a:rPr lang="en-US" sz="1200" i="1" dirty="0" smtClean="0">
                          <a:latin typeface="Arial Narrow" panose="020B0606020202030204" pitchFamily="34" charset="0"/>
                        </a:rPr>
                        <a:t>Macromolecules</a:t>
                      </a:r>
                      <a:r>
                        <a:rPr lang="en-US" sz="1200" dirty="0">
                          <a:latin typeface="Arial Narrow" panose="020B0606020202030204" pitchFamily="34" charset="0"/>
                        </a:rPr>
                        <a:t>, vol. 50, no. 12, pp. 4677–4685, 2017</a:t>
                      </a:r>
                      <a:r>
                        <a:rPr lang="en-US" sz="1200" dirty="0" smtClean="0">
                          <a:latin typeface="Arial Narrow" panose="020B0606020202030204" pitchFamily="34" charset="0"/>
                        </a:rPr>
                        <a:t>.</a:t>
                      </a:r>
                      <a:endParaRPr lang="en-US" sz="1200" dirty="0">
                        <a:latin typeface="Arial Narrow" panose="020B0606020202030204" pitchFamily="34" charset="0"/>
                      </a:endParaRPr>
                    </a:p>
                  </a:txBody>
                  <a:tcPr marL="8259" marR="8259" marT="4130" marB="4130">
                    <a:lnL>
                      <a:noFill/>
                    </a:lnL>
                    <a:lnR>
                      <a:noFill/>
                    </a:lnR>
                    <a:lnT>
                      <a:noFill/>
                    </a:lnT>
                    <a:lnB>
                      <a:noFill/>
                    </a:lnB>
                  </a:tcPr>
                </a:tc>
                <a:extLst>
                  <a:ext uri="{0D108BD9-81ED-4DB2-BD59-A6C34878D82A}">
                    <a16:rowId xmlns:a16="http://schemas.microsoft.com/office/drawing/2014/main" val="1871666185"/>
                  </a:ext>
                </a:extLst>
              </a:tr>
              <a:tr h="231254">
                <a:tc>
                  <a:txBody>
                    <a:bodyPr/>
                    <a:lstStyle/>
                    <a:p>
                      <a:pPr algn="ctr"/>
                      <a:r>
                        <a:rPr lang="en-US" sz="1200" dirty="0" smtClean="0">
                          <a:latin typeface="Arial Narrow" panose="020B0606020202030204" pitchFamily="34" charset="0"/>
                        </a:rPr>
                        <a:t>[12]</a:t>
                      </a:r>
                      <a:endParaRPr lang="ru-RU" sz="1200" dirty="0">
                        <a:latin typeface="Arial Narrow" panose="020B0606020202030204" pitchFamily="34" charset="0"/>
                      </a:endParaRPr>
                    </a:p>
                  </a:txBody>
                  <a:tcPr marL="8259" marR="8259" marT="4130" marB="4130">
                    <a:lnL>
                      <a:noFill/>
                    </a:lnL>
                    <a:lnR>
                      <a:noFill/>
                    </a:lnR>
                    <a:lnT>
                      <a:noFill/>
                    </a:lnT>
                    <a:lnB>
                      <a:noFill/>
                    </a:lnB>
                  </a:tcPr>
                </a:tc>
                <a:tc>
                  <a:txBody>
                    <a:bodyPr/>
                    <a:lstStyle/>
                    <a:p>
                      <a:r>
                        <a:rPr lang="en-US" sz="1200" dirty="0">
                          <a:latin typeface="Arial Narrow" panose="020B0606020202030204" pitchFamily="34" charset="0"/>
                        </a:rPr>
                        <a:t>E. Y. </a:t>
                      </a:r>
                      <a:r>
                        <a:rPr lang="en-US" sz="1200" dirty="0" err="1">
                          <a:latin typeface="Arial Narrow" panose="020B0606020202030204" pitchFamily="34" charset="0"/>
                        </a:rPr>
                        <a:t>Kozhunova</a:t>
                      </a:r>
                      <a:r>
                        <a:rPr lang="en-US" sz="1200" dirty="0">
                          <a:latin typeface="Arial Narrow" panose="020B0606020202030204" pitchFamily="34" charset="0"/>
                        </a:rPr>
                        <a:t>, </a:t>
                      </a:r>
                      <a:r>
                        <a:rPr lang="en-US" sz="1200" b="1" dirty="0">
                          <a:latin typeface="Arial Narrow" panose="020B0606020202030204" pitchFamily="34" charset="0"/>
                        </a:rPr>
                        <a:t>A. A. </a:t>
                      </a:r>
                      <a:r>
                        <a:rPr lang="en-US" sz="1200" b="1" dirty="0" err="1">
                          <a:latin typeface="Arial Narrow" panose="020B0606020202030204" pitchFamily="34" charset="0"/>
                        </a:rPr>
                        <a:t>Gavrilov</a:t>
                      </a:r>
                      <a:r>
                        <a:rPr lang="en-US" sz="1200" dirty="0">
                          <a:latin typeface="Arial Narrow" panose="020B0606020202030204" pitchFamily="34" charset="0"/>
                        </a:rPr>
                        <a:t>, M. Y. </a:t>
                      </a:r>
                      <a:r>
                        <a:rPr lang="en-US" sz="1200" dirty="0" err="1">
                          <a:latin typeface="Arial Narrow" panose="020B0606020202030204" pitchFamily="34" charset="0"/>
                        </a:rPr>
                        <a:t>Zaremski</a:t>
                      </a:r>
                      <a:r>
                        <a:rPr lang="en-US" sz="1200" dirty="0">
                          <a:latin typeface="Arial Narrow" panose="020B0606020202030204" pitchFamily="34" charset="0"/>
                        </a:rPr>
                        <a:t>, and </a:t>
                      </a:r>
                      <a:r>
                        <a:rPr lang="en-US" sz="1200" b="1" dirty="0">
                          <a:latin typeface="Arial Narrow" panose="020B0606020202030204" pitchFamily="34" charset="0"/>
                        </a:rPr>
                        <a:t>A. V. Chertovich</a:t>
                      </a:r>
                      <a:r>
                        <a:rPr lang="en-US" sz="1200" dirty="0">
                          <a:latin typeface="Arial Narrow" panose="020B0606020202030204" pitchFamily="34" charset="0"/>
                        </a:rPr>
                        <a:t>, </a:t>
                      </a:r>
                      <a:r>
                        <a:rPr lang="en-US" sz="1200" i="1" dirty="0" smtClean="0">
                          <a:latin typeface="Arial Narrow" panose="020B0606020202030204" pitchFamily="34" charset="0"/>
                        </a:rPr>
                        <a:t>Langmuir</a:t>
                      </a:r>
                      <a:r>
                        <a:rPr lang="en-US" sz="1200" dirty="0" smtClean="0">
                          <a:latin typeface="Arial Narrow" panose="020B0606020202030204" pitchFamily="34" charset="0"/>
                        </a:rPr>
                        <a:t>, </a:t>
                      </a:r>
                      <a:r>
                        <a:rPr lang="en-US" sz="1200" dirty="0">
                          <a:latin typeface="Arial Narrow" panose="020B0606020202030204" pitchFamily="34" charset="0"/>
                        </a:rPr>
                        <a:t>vol. 33, no. 14, pp. 3548–3555, 2017</a:t>
                      </a:r>
                      <a:r>
                        <a:rPr lang="en-US" sz="1200" dirty="0" smtClean="0">
                          <a:latin typeface="Arial Narrow" panose="020B0606020202030204" pitchFamily="34" charset="0"/>
                        </a:rPr>
                        <a:t>.</a:t>
                      </a:r>
                      <a:endParaRPr lang="en-US" sz="1200" dirty="0">
                        <a:latin typeface="Arial Narrow" panose="020B0606020202030204" pitchFamily="34" charset="0"/>
                      </a:endParaRPr>
                    </a:p>
                  </a:txBody>
                  <a:tcPr marL="8259" marR="8259" marT="4130" marB="4130">
                    <a:lnL>
                      <a:noFill/>
                    </a:lnL>
                    <a:lnR>
                      <a:noFill/>
                    </a:lnR>
                    <a:lnT>
                      <a:noFill/>
                    </a:lnT>
                    <a:lnB>
                      <a:noFill/>
                    </a:lnB>
                  </a:tcPr>
                </a:tc>
                <a:extLst>
                  <a:ext uri="{0D108BD9-81ED-4DB2-BD59-A6C34878D82A}">
                    <a16:rowId xmlns:a16="http://schemas.microsoft.com/office/drawing/2014/main" val="3480588782"/>
                  </a:ext>
                </a:extLst>
              </a:tr>
              <a:tr h="132145">
                <a:tc>
                  <a:txBody>
                    <a:bodyPr/>
                    <a:lstStyle/>
                    <a:p>
                      <a:pPr algn="ctr"/>
                      <a:r>
                        <a:rPr lang="en-US" sz="1200" dirty="0" smtClean="0">
                          <a:latin typeface="Arial Narrow" panose="020B0606020202030204" pitchFamily="34" charset="0"/>
                        </a:rPr>
                        <a:t>[13]</a:t>
                      </a:r>
                      <a:endParaRPr lang="ru-RU" sz="1200" dirty="0">
                        <a:latin typeface="Arial Narrow" panose="020B0606020202030204" pitchFamily="34" charset="0"/>
                      </a:endParaRPr>
                    </a:p>
                  </a:txBody>
                  <a:tcPr marL="8259" marR="8259" marT="4130" marB="4130">
                    <a:lnL>
                      <a:noFill/>
                    </a:lnL>
                    <a:lnR>
                      <a:noFill/>
                    </a:lnR>
                    <a:lnT>
                      <a:noFill/>
                    </a:lnT>
                    <a:lnB>
                      <a:noFill/>
                    </a:lnB>
                  </a:tcPr>
                </a:tc>
                <a:tc>
                  <a:txBody>
                    <a:bodyPr/>
                    <a:lstStyle/>
                    <a:p>
                      <a:r>
                        <a:rPr lang="en-US" sz="1200" dirty="0">
                          <a:latin typeface="Arial Narrow" panose="020B0606020202030204" pitchFamily="34" charset="0"/>
                        </a:rPr>
                        <a:t>A. V. </a:t>
                      </a:r>
                      <a:r>
                        <a:rPr lang="en-US" sz="1200" dirty="0" err="1">
                          <a:latin typeface="Arial Narrow" panose="020B0606020202030204" pitchFamily="34" charset="0"/>
                        </a:rPr>
                        <a:t>Sergeev</a:t>
                      </a:r>
                      <a:r>
                        <a:rPr lang="en-US" sz="1200" dirty="0">
                          <a:latin typeface="Arial Narrow" panose="020B0606020202030204" pitchFamily="34" charset="0"/>
                        </a:rPr>
                        <a:t>, </a:t>
                      </a:r>
                      <a:r>
                        <a:rPr lang="en-US" sz="1200" b="1" dirty="0">
                          <a:latin typeface="Arial Narrow" panose="020B0606020202030204" pitchFamily="34" charset="0"/>
                        </a:rPr>
                        <a:t>A. V. Chertovich</a:t>
                      </a:r>
                      <a:r>
                        <a:rPr lang="en-US" sz="1200" dirty="0">
                          <a:latin typeface="Arial Narrow" panose="020B0606020202030204" pitchFamily="34" charset="0"/>
                        </a:rPr>
                        <a:t>, D. M. </a:t>
                      </a:r>
                      <a:r>
                        <a:rPr lang="en-US" sz="1200" dirty="0" err="1">
                          <a:latin typeface="Arial Narrow" panose="020B0606020202030204" pitchFamily="34" charset="0"/>
                        </a:rPr>
                        <a:t>Itkis</a:t>
                      </a:r>
                      <a:r>
                        <a:rPr lang="en-US" sz="1200" dirty="0">
                          <a:latin typeface="Arial Narrow" panose="020B0606020202030204" pitchFamily="34" charset="0"/>
                        </a:rPr>
                        <a:t>, S. </a:t>
                      </a:r>
                      <a:r>
                        <a:rPr lang="en-US" sz="1200" dirty="0" err="1">
                          <a:latin typeface="Arial Narrow" panose="020B0606020202030204" pitchFamily="34" charset="0"/>
                        </a:rPr>
                        <a:t>Anik</a:t>
                      </a:r>
                      <a:r>
                        <a:rPr lang="en-US" sz="1200" dirty="0">
                          <a:latin typeface="Arial Narrow" panose="020B0606020202030204" pitchFamily="34" charset="0"/>
                        </a:rPr>
                        <a:t>, G. Axel, and A. R. </a:t>
                      </a:r>
                      <a:r>
                        <a:rPr lang="en-US" sz="1200" dirty="0" err="1">
                          <a:latin typeface="Arial Narrow" panose="020B0606020202030204" pitchFamily="34" charset="0"/>
                        </a:rPr>
                        <a:t>Khokhlov</a:t>
                      </a:r>
                      <a:r>
                        <a:rPr lang="en-US" sz="1200" dirty="0">
                          <a:latin typeface="Arial Narrow" panose="020B0606020202030204" pitchFamily="34" charset="0"/>
                        </a:rPr>
                        <a:t>, </a:t>
                      </a:r>
                      <a:r>
                        <a:rPr lang="en-US" sz="1200" i="1" dirty="0" smtClean="0">
                          <a:latin typeface="Arial Narrow" panose="020B0606020202030204" pitchFamily="34" charset="0"/>
                        </a:rPr>
                        <a:t>Journal </a:t>
                      </a:r>
                      <a:r>
                        <a:rPr lang="en-US" sz="1200" i="1" dirty="0">
                          <a:latin typeface="Arial Narrow" panose="020B0606020202030204" pitchFamily="34" charset="0"/>
                        </a:rPr>
                        <a:t>of Physical Chemistry C</a:t>
                      </a:r>
                      <a:r>
                        <a:rPr lang="en-US" sz="1200" dirty="0">
                          <a:latin typeface="Arial Narrow" panose="020B0606020202030204" pitchFamily="34" charset="0"/>
                        </a:rPr>
                        <a:t>, vol. 121, no. 27, pp. 14463–14469, 2017</a:t>
                      </a:r>
                      <a:r>
                        <a:rPr lang="en-US" sz="1200" dirty="0" smtClean="0">
                          <a:latin typeface="Arial Narrow" panose="020B0606020202030204" pitchFamily="34" charset="0"/>
                        </a:rPr>
                        <a:t>.</a:t>
                      </a:r>
                      <a:endParaRPr lang="en-US" sz="1200" dirty="0">
                        <a:latin typeface="Arial Narrow" panose="020B0606020202030204" pitchFamily="34" charset="0"/>
                      </a:endParaRPr>
                    </a:p>
                  </a:txBody>
                  <a:tcPr marL="8259" marR="8259" marT="4130" marB="4130">
                    <a:lnL>
                      <a:noFill/>
                    </a:lnL>
                    <a:lnR>
                      <a:noFill/>
                    </a:lnR>
                    <a:lnT>
                      <a:noFill/>
                    </a:lnT>
                    <a:lnB>
                      <a:noFill/>
                    </a:lnB>
                  </a:tcPr>
                </a:tc>
                <a:extLst>
                  <a:ext uri="{0D108BD9-81ED-4DB2-BD59-A6C34878D82A}">
                    <a16:rowId xmlns:a16="http://schemas.microsoft.com/office/drawing/2014/main" val="3700390061"/>
                  </a:ext>
                </a:extLst>
              </a:tr>
              <a:tr h="132145">
                <a:tc>
                  <a:txBody>
                    <a:bodyPr/>
                    <a:lstStyle/>
                    <a:p>
                      <a:pPr algn="ctr"/>
                      <a:r>
                        <a:rPr lang="ru-RU" sz="1200" dirty="0">
                          <a:latin typeface="Arial Narrow" panose="020B0606020202030204" pitchFamily="34" charset="0"/>
                        </a:rPr>
                        <a:t>[</a:t>
                      </a:r>
                      <a:r>
                        <a:rPr lang="ru-RU" sz="1200" dirty="0" smtClean="0">
                          <a:latin typeface="Arial Narrow" panose="020B0606020202030204" pitchFamily="34" charset="0"/>
                        </a:rPr>
                        <a:t>1</a:t>
                      </a:r>
                      <a:r>
                        <a:rPr lang="en-US" sz="1200" dirty="0" smtClean="0">
                          <a:latin typeface="Arial Narrow" panose="020B0606020202030204" pitchFamily="34" charset="0"/>
                        </a:rPr>
                        <a:t>4</a:t>
                      </a:r>
                      <a:r>
                        <a:rPr lang="ru-RU" sz="1200" dirty="0" smtClean="0">
                          <a:latin typeface="Arial Narrow" panose="020B0606020202030204" pitchFamily="34" charset="0"/>
                        </a:rPr>
                        <a:t>] </a:t>
                      </a:r>
                      <a:endParaRPr lang="ru-RU" sz="1200" dirty="0">
                        <a:latin typeface="Arial Narrow" panose="020B0606020202030204" pitchFamily="34" charset="0"/>
                      </a:endParaRPr>
                    </a:p>
                  </a:txBody>
                  <a:tcPr marL="8259" marR="8259" marT="4130" marB="4130">
                    <a:lnL>
                      <a:noFill/>
                    </a:lnL>
                    <a:lnR>
                      <a:noFill/>
                    </a:lnR>
                    <a:lnT>
                      <a:noFill/>
                    </a:lnT>
                    <a:lnB>
                      <a:noFill/>
                    </a:lnB>
                  </a:tcPr>
                </a:tc>
                <a:tc>
                  <a:txBody>
                    <a:bodyPr/>
                    <a:lstStyle/>
                    <a:p>
                      <a:r>
                        <a:rPr lang="en-US" sz="1200" b="1" dirty="0">
                          <a:latin typeface="Arial Narrow" panose="020B0606020202030204" pitchFamily="34" charset="0"/>
                        </a:rPr>
                        <a:t>A. A. </a:t>
                      </a:r>
                      <a:r>
                        <a:rPr lang="en-US" sz="1200" b="1" dirty="0" err="1">
                          <a:latin typeface="Arial Narrow" panose="020B0606020202030204" pitchFamily="34" charset="0"/>
                        </a:rPr>
                        <a:t>Gavrilov</a:t>
                      </a:r>
                      <a:r>
                        <a:rPr lang="en-US" sz="1200" b="1" dirty="0">
                          <a:latin typeface="Arial Narrow" panose="020B0606020202030204" pitchFamily="34" charset="0"/>
                        </a:rPr>
                        <a:t>, A. V. Chertovich</a:t>
                      </a:r>
                      <a:r>
                        <a:rPr lang="en-US" sz="1200" dirty="0">
                          <a:latin typeface="Arial Narrow" panose="020B0606020202030204" pitchFamily="34" charset="0"/>
                        </a:rPr>
                        <a:t>, and E. Y. </a:t>
                      </a:r>
                      <a:r>
                        <a:rPr lang="en-US" sz="1200" dirty="0" err="1">
                          <a:latin typeface="Arial Narrow" panose="020B0606020202030204" pitchFamily="34" charset="0"/>
                        </a:rPr>
                        <a:t>Kramarenko</a:t>
                      </a:r>
                      <a:r>
                        <a:rPr lang="en-US" sz="1200" dirty="0">
                          <a:latin typeface="Arial Narrow" panose="020B0606020202030204" pitchFamily="34" charset="0"/>
                        </a:rPr>
                        <a:t>, </a:t>
                      </a:r>
                      <a:r>
                        <a:rPr lang="en-US" sz="1200" i="1" dirty="0" smtClean="0">
                          <a:latin typeface="Arial Narrow" panose="020B0606020202030204" pitchFamily="34" charset="0"/>
                        </a:rPr>
                        <a:t>Macromolecules</a:t>
                      </a:r>
                      <a:r>
                        <a:rPr lang="en-US" sz="1200" dirty="0">
                          <a:latin typeface="Arial Narrow" panose="020B0606020202030204" pitchFamily="34" charset="0"/>
                        </a:rPr>
                        <a:t>, vol. 49, no. 3, pp. 1103–1110, 2016</a:t>
                      </a:r>
                      <a:r>
                        <a:rPr lang="en-US" sz="1200" dirty="0" smtClean="0">
                          <a:latin typeface="Arial Narrow" panose="020B0606020202030204" pitchFamily="34" charset="0"/>
                        </a:rPr>
                        <a:t>.</a:t>
                      </a:r>
                      <a:endParaRPr lang="en-US" sz="1200" dirty="0">
                        <a:latin typeface="Arial Narrow" panose="020B0606020202030204" pitchFamily="34" charset="0"/>
                      </a:endParaRPr>
                    </a:p>
                  </a:txBody>
                  <a:tcPr marL="8259" marR="8259" marT="4130" marB="4130">
                    <a:lnL>
                      <a:noFill/>
                    </a:lnL>
                    <a:lnR>
                      <a:noFill/>
                    </a:lnR>
                    <a:lnT>
                      <a:noFill/>
                    </a:lnT>
                    <a:lnB>
                      <a:noFill/>
                    </a:lnB>
                  </a:tcPr>
                </a:tc>
                <a:extLst>
                  <a:ext uri="{0D108BD9-81ED-4DB2-BD59-A6C34878D82A}">
                    <a16:rowId xmlns:a16="http://schemas.microsoft.com/office/drawing/2014/main" val="333832884"/>
                  </a:ext>
                </a:extLst>
              </a:tr>
              <a:tr h="181699">
                <a:tc>
                  <a:txBody>
                    <a:bodyPr/>
                    <a:lstStyle/>
                    <a:p>
                      <a:pPr algn="ctr"/>
                      <a:r>
                        <a:rPr lang="ru-RU" sz="1200" dirty="0">
                          <a:latin typeface="Arial Narrow" panose="020B0606020202030204" pitchFamily="34" charset="0"/>
                        </a:rPr>
                        <a:t>[</a:t>
                      </a:r>
                      <a:r>
                        <a:rPr lang="ru-RU" sz="1200" dirty="0" smtClean="0">
                          <a:latin typeface="Arial Narrow" panose="020B0606020202030204" pitchFamily="34" charset="0"/>
                        </a:rPr>
                        <a:t>1</a:t>
                      </a:r>
                      <a:r>
                        <a:rPr lang="en-US" sz="1200" dirty="0" smtClean="0">
                          <a:latin typeface="Arial Narrow" panose="020B0606020202030204" pitchFamily="34" charset="0"/>
                        </a:rPr>
                        <a:t>5</a:t>
                      </a:r>
                      <a:r>
                        <a:rPr lang="ru-RU" sz="1200" dirty="0" smtClean="0">
                          <a:latin typeface="Arial Narrow" panose="020B0606020202030204" pitchFamily="34" charset="0"/>
                        </a:rPr>
                        <a:t>] </a:t>
                      </a:r>
                      <a:endParaRPr lang="ru-RU" sz="1200" dirty="0">
                        <a:latin typeface="Arial Narrow" panose="020B0606020202030204" pitchFamily="34" charset="0"/>
                      </a:endParaRPr>
                    </a:p>
                  </a:txBody>
                  <a:tcPr marL="8259" marR="8259" marT="4130" marB="4130">
                    <a:lnL>
                      <a:noFill/>
                    </a:lnL>
                    <a:lnR>
                      <a:noFill/>
                    </a:lnR>
                    <a:lnT>
                      <a:noFill/>
                    </a:lnT>
                    <a:lnB>
                      <a:noFill/>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Narrow" panose="020B0606020202030204" pitchFamily="34" charset="0"/>
                        </a:rPr>
                        <a:t>D. V. </a:t>
                      </a:r>
                      <a:r>
                        <a:rPr lang="en-US" sz="1200" dirty="0" err="1" smtClean="0">
                          <a:latin typeface="Arial Narrow" panose="020B0606020202030204" pitchFamily="34" charset="0"/>
                        </a:rPr>
                        <a:t>Guseva</a:t>
                      </a:r>
                      <a:r>
                        <a:rPr lang="en-US" sz="1200" dirty="0" smtClean="0">
                          <a:latin typeface="Arial Narrow" panose="020B0606020202030204" pitchFamily="34" charset="0"/>
                        </a:rPr>
                        <a:t>, </a:t>
                      </a:r>
                      <a:r>
                        <a:rPr lang="en-US" sz="1200" b="1" dirty="0" smtClean="0">
                          <a:latin typeface="Arial Narrow" panose="020B0606020202030204" pitchFamily="34" charset="0"/>
                        </a:rPr>
                        <a:t>A. V. Chertovich</a:t>
                      </a:r>
                      <a:r>
                        <a:rPr lang="en-US" sz="1200" dirty="0" smtClean="0">
                          <a:latin typeface="Arial Narrow" panose="020B0606020202030204" pitchFamily="34" charset="0"/>
                        </a:rPr>
                        <a:t>, and </a:t>
                      </a:r>
                      <a:r>
                        <a:rPr lang="en-US" sz="1200" b="1" dirty="0" smtClean="0">
                          <a:latin typeface="Arial Narrow" panose="020B0606020202030204" pitchFamily="34" charset="0"/>
                        </a:rPr>
                        <a:t>V. Y. </a:t>
                      </a:r>
                      <a:r>
                        <a:rPr lang="en-US" sz="1200" b="1" dirty="0" err="1" smtClean="0">
                          <a:latin typeface="Arial Narrow" panose="020B0606020202030204" pitchFamily="34" charset="0"/>
                        </a:rPr>
                        <a:t>Rudyak</a:t>
                      </a:r>
                      <a:r>
                        <a:rPr lang="en-US" sz="1200" dirty="0" smtClean="0">
                          <a:latin typeface="Arial Narrow" panose="020B0606020202030204" pitchFamily="34" charset="0"/>
                        </a:rPr>
                        <a:t>, </a:t>
                      </a:r>
                      <a:r>
                        <a:rPr lang="en-US" sz="1200" i="1" dirty="0" smtClean="0">
                          <a:latin typeface="Arial Narrow" panose="020B0606020202030204" pitchFamily="34" charset="0"/>
                        </a:rPr>
                        <a:t>Journal of Chemical Physics</a:t>
                      </a:r>
                      <a:r>
                        <a:rPr lang="en-US" sz="1200" dirty="0" smtClean="0">
                          <a:latin typeface="Arial Narrow" panose="020B0606020202030204" pitchFamily="34" charset="0"/>
                        </a:rPr>
                        <a:t>, vol. 145, no. 14, p. 144503, 2016.</a:t>
                      </a:r>
                    </a:p>
                  </a:txBody>
                  <a:tcPr marL="8259" marR="8259" marT="4130" marB="4130">
                    <a:lnL>
                      <a:noFill/>
                    </a:lnL>
                    <a:lnR>
                      <a:noFill/>
                    </a:lnR>
                    <a:lnT>
                      <a:noFill/>
                    </a:lnT>
                    <a:lnB>
                      <a:noFill/>
                    </a:lnB>
                  </a:tcPr>
                </a:tc>
                <a:extLst>
                  <a:ext uri="{0D108BD9-81ED-4DB2-BD59-A6C34878D82A}">
                    <a16:rowId xmlns:a16="http://schemas.microsoft.com/office/drawing/2014/main" val="699715103"/>
                  </a:ext>
                </a:extLst>
              </a:tr>
              <a:tr h="231254">
                <a:tc>
                  <a:txBody>
                    <a:bodyPr/>
                    <a:lstStyle/>
                    <a:p>
                      <a:pPr algn="ctr"/>
                      <a:r>
                        <a:rPr lang="ru-RU" sz="1200" dirty="0">
                          <a:latin typeface="Arial Narrow" panose="020B0606020202030204" pitchFamily="34" charset="0"/>
                        </a:rPr>
                        <a:t>[</a:t>
                      </a:r>
                      <a:r>
                        <a:rPr lang="ru-RU" sz="1200" dirty="0" smtClean="0">
                          <a:latin typeface="Arial Narrow" panose="020B0606020202030204" pitchFamily="34" charset="0"/>
                        </a:rPr>
                        <a:t>1</a:t>
                      </a:r>
                      <a:r>
                        <a:rPr lang="en-US" sz="1200" dirty="0" smtClean="0">
                          <a:latin typeface="Arial Narrow" panose="020B0606020202030204" pitchFamily="34" charset="0"/>
                        </a:rPr>
                        <a:t>6</a:t>
                      </a:r>
                      <a:r>
                        <a:rPr lang="ru-RU" sz="1200" dirty="0" smtClean="0">
                          <a:latin typeface="Arial Narrow" panose="020B0606020202030204" pitchFamily="34" charset="0"/>
                        </a:rPr>
                        <a:t>] </a:t>
                      </a:r>
                      <a:endParaRPr lang="ru-RU" sz="1200" dirty="0">
                        <a:latin typeface="Arial Narrow" panose="020B0606020202030204" pitchFamily="34" charset="0"/>
                      </a:endParaRPr>
                    </a:p>
                  </a:txBody>
                  <a:tcPr marL="8259" marR="8259" marT="4130" marB="4130">
                    <a:lnL>
                      <a:noFill/>
                    </a:lnL>
                    <a:lnR>
                      <a:noFill/>
                    </a:lnR>
                    <a:lnT>
                      <a:noFill/>
                    </a:lnT>
                    <a:lnB>
                      <a:noFill/>
                    </a:lnB>
                  </a:tcPr>
                </a:tc>
                <a:tc>
                  <a:txBody>
                    <a:bodyPr/>
                    <a:lstStyle/>
                    <a:p>
                      <a:r>
                        <a:rPr lang="en-US" sz="1200" dirty="0">
                          <a:latin typeface="Arial Narrow" panose="020B0606020202030204" pitchFamily="34" charset="0"/>
                        </a:rPr>
                        <a:t>B. A. </a:t>
                      </a:r>
                      <a:r>
                        <a:rPr lang="en-US" sz="1200" dirty="0" err="1">
                          <a:latin typeface="Arial Narrow" panose="020B0606020202030204" pitchFamily="34" charset="0"/>
                        </a:rPr>
                        <a:t>Bulgakov</a:t>
                      </a:r>
                      <a:r>
                        <a:rPr lang="en-US" sz="1200" dirty="0">
                          <a:latin typeface="Arial Narrow" panose="020B0606020202030204" pitchFamily="34" charset="0"/>
                        </a:rPr>
                        <a:t>, A. V. </a:t>
                      </a:r>
                      <a:r>
                        <a:rPr lang="en-US" sz="1200" dirty="0" err="1">
                          <a:latin typeface="Arial Narrow" panose="020B0606020202030204" pitchFamily="34" charset="0"/>
                        </a:rPr>
                        <a:t>Babkin</a:t>
                      </a:r>
                      <a:r>
                        <a:rPr lang="en-US" sz="1200" dirty="0">
                          <a:latin typeface="Arial Narrow" panose="020B0606020202030204" pitchFamily="34" charset="0"/>
                        </a:rPr>
                        <a:t>, P. B. </a:t>
                      </a:r>
                      <a:r>
                        <a:rPr lang="en-US" sz="1200" dirty="0" err="1">
                          <a:latin typeface="Arial Narrow" panose="020B0606020202030204" pitchFamily="34" charset="0"/>
                        </a:rPr>
                        <a:t>Dzhevakov</a:t>
                      </a:r>
                      <a:r>
                        <a:rPr lang="en-US" sz="1200" dirty="0">
                          <a:latin typeface="Arial Narrow" panose="020B0606020202030204" pitchFamily="34" charset="0"/>
                        </a:rPr>
                        <a:t>, A. A. </a:t>
                      </a:r>
                      <a:r>
                        <a:rPr lang="en-US" sz="1200" dirty="0" err="1">
                          <a:latin typeface="Arial Narrow" panose="020B0606020202030204" pitchFamily="34" charset="0"/>
                        </a:rPr>
                        <a:t>Bogolyubov</a:t>
                      </a:r>
                      <a:r>
                        <a:rPr lang="en-US" sz="1200" dirty="0">
                          <a:latin typeface="Arial Narrow" panose="020B0606020202030204" pitchFamily="34" charset="0"/>
                        </a:rPr>
                        <a:t>, A. V. </a:t>
                      </a:r>
                      <a:r>
                        <a:rPr lang="en-US" sz="1200" dirty="0" err="1">
                          <a:latin typeface="Arial Narrow" panose="020B0606020202030204" pitchFamily="34" charset="0"/>
                        </a:rPr>
                        <a:t>Sulimov</a:t>
                      </a:r>
                      <a:r>
                        <a:rPr lang="en-US" sz="1200" dirty="0">
                          <a:latin typeface="Arial Narrow" panose="020B0606020202030204" pitchFamily="34" charset="0"/>
                        </a:rPr>
                        <a:t>, A. V. </a:t>
                      </a:r>
                      <a:r>
                        <a:rPr lang="en-US" sz="1200" dirty="0" err="1">
                          <a:latin typeface="Arial Narrow" panose="020B0606020202030204" pitchFamily="34" charset="0"/>
                        </a:rPr>
                        <a:t>Kepman</a:t>
                      </a:r>
                      <a:r>
                        <a:rPr lang="en-US" sz="1200" dirty="0">
                          <a:latin typeface="Arial Narrow" panose="020B0606020202030204" pitchFamily="34" charset="0"/>
                        </a:rPr>
                        <a:t>, Y. G. </a:t>
                      </a:r>
                      <a:r>
                        <a:rPr lang="en-US" sz="1200" dirty="0" err="1">
                          <a:latin typeface="Arial Narrow" panose="020B0606020202030204" pitchFamily="34" charset="0"/>
                        </a:rPr>
                        <a:t>Kolyagin</a:t>
                      </a:r>
                      <a:r>
                        <a:rPr lang="en-US" sz="1200" dirty="0">
                          <a:latin typeface="Arial Narrow" panose="020B0606020202030204" pitchFamily="34" charset="0"/>
                        </a:rPr>
                        <a:t>, D. V. </a:t>
                      </a:r>
                      <a:r>
                        <a:rPr lang="en-US" sz="1200" dirty="0" err="1">
                          <a:latin typeface="Arial Narrow" panose="020B0606020202030204" pitchFamily="34" charset="0"/>
                        </a:rPr>
                        <a:t>Guseva</a:t>
                      </a:r>
                      <a:r>
                        <a:rPr lang="en-US" sz="1200" dirty="0">
                          <a:latin typeface="Arial Narrow" panose="020B0606020202030204" pitchFamily="34" charset="0"/>
                        </a:rPr>
                        <a:t>, </a:t>
                      </a:r>
                      <a:r>
                        <a:rPr lang="en-US" sz="1200" b="1" dirty="0">
                          <a:latin typeface="Arial Narrow" panose="020B0606020202030204" pitchFamily="34" charset="0"/>
                        </a:rPr>
                        <a:t>V. Y. </a:t>
                      </a:r>
                      <a:r>
                        <a:rPr lang="en-US" sz="1200" b="1" dirty="0" err="1">
                          <a:latin typeface="Arial Narrow" panose="020B0606020202030204" pitchFamily="34" charset="0"/>
                        </a:rPr>
                        <a:t>Rudyak</a:t>
                      </a:r>
                      <a:r>
                        <a:rPr lang="en-US" sz="1200" dirty="0">
                          <a:latin typeface="Arial Narrow" panose="020B0606020202030204" pitchFamily="34" charset="0"/>
                        </a:rPr>
                        <a:t>, and </a:t>
                      </a:r>
                      <a:r>
                        <a:rPr lang="en-US" sz="1200" b="1" dirty="0">
                          <a:latin typeface="Arial Narrow" panose="020B0606020202030204" pitchFamily="34" charset="0"/>
                        </a:rPr>
                        <a:t>A. V. Chertovich</a:t>
                      </a:r>
                      <a:r>
                        <a:rPr lang="en-US" sz="1200" dirty="0">
                          <a:latin typeface="Arial Narrow" panose="020B0606020202030204" pitchFamily="34" charset="0"/>
                        </a:rPr>
                        <a:t>, </a:t>
                      </a:r>
                      <a:r>
                        <a:rPr lang="en-US" sz="1200" i="1" dirty="0" smtClean="0">
                          <a:latin typeface="Arial Narrow" panose="020B0606020202030204" pitchFamily="34" charset="0"/>
                        </a:rPr>
                        <a:t>European </a:t>
                      </a:r>
                      <a:r>
                        <a:rPr lang="en-US" sz="1200" i="1" dirty="0">
                          <a:latin typeface="Arial Narrow" panose="020B0606020202030204" pitchFamily="34" charset="0"/>
                        </a:rPr>
                        <a:t>Polymer Journal</a:t>
                      </a:r>
                      <a:r>
                        <a:rPr lang="en-US" sz="1200" dirty="0">
                          <a:latin typeface="Arial Narrow" panose="020B0606020202030204" pitchFamily="34" charset="0"/>
                        </a:rPr>
                        <a:t>, no. 84, pp. 205–217, 2016</a:t>
                      </a:r>
                      <a:r>
                        <a:rPr lang="en-US" sz="1200" dirty="0" smtClean="0">
                          <a:latin typeface="Arial Narrow" panose="020B0606020202030204" pitchFamily="34" charset="0"/>
                        </a:rPr>
                        <a:t>.</a:t>
                      </a:r>
                      <a:endParaRPr lang="en-US" sz="1200" dirty="0">
                        <a:latin typeface="Arial Narrow" panose="020B0606020202030204" pitchFamily="34" charset="0"/>
                      </a:endParaRPr>
                    </a:p>
                  </a:txBody>
                  <a:tcPr marL="8259" marR="8259" marT="4130" marB="4130">
                    <a:lnL>
                      <a:noFill/>
                    </a:lnL>
                    <a:lnR>
                      <a:noFill/>
                    </a:lnR>
                    <a:lnT>
                      <a:noFill/>
                    </a:lnT>
                    <a:lnB>
                      <a:noFill/>
                    </a:lnB>
                  </a:tcPr>
                </a:tc>
                <a:extLst>
                  <a:ext uri="{0D108BD9-81ED-4DB2-BD59-A6C34878D82A}">
                    <a16:rowId xmlns:a16="http://schemas.microsoft.com/office/drawing/2014/main" val="1964198125"/>
                  </a:ext>
                </a:extLst>
              </a:tr>
              <a:tr h="132145">
                <a:tc>
                  <a:txBody>
                    <a:bodyPr/>
                    <a:lstStyle/>
                    <a:p>
                      <a:pPr algn="ctr"/>
                      <a:r>
                        <a:rPr lang="ru-RU" sz="1200" dirty="0">
                          <a:latin typeface="Arial Narrow" panose="020B0606020202030204" pitchFamily="34" charset="0"/>
                        </a:rPr>
                        <a:t>[</a:t>
                      </a:r>
                      <a:r>
                        <a:rPr lang="ru-RU" sz="1200" dirty="0" smtClean="0">
                          <a:latin typeface="Arial Narrow" panose="020B0606020202030204" pitchFamily="34" charset="0"/>
                        </a:rPr>
                        <a:t>1</a:t>
                      </a:r>
                      <a:r>
                        <a:rPr lang="en-US" sz="1200" dirty="0" smtClean="0">
                          <a:latin typeface="Arial Narrow" panose="020B0606020202030204" pitchFamily="34" charset="0"/>
                        </a:rPr>
                        <a:t>7</a:t>
                      </a:r>
                      <a:r>
                        <a:rPr lang="ru-RU" sz="1200" dirty="0" smtClean="0">
                          <a:latin typeface="Arial Narrow" panose="020B0606020202030204" pitchFamily="34" charset="0"/>
                        </a:rPr>
                        <a:t>] </a:t>
                      </a:r>
                      <a:endParaRPr lang="ru-RU" sz="1200" dirty="0">
                        <a:latin typeface="Arial Narrow" panose="020B0606020202030204" pitchFamily="34" charset="0"/>
                      </a:endParaRPr>
                    </a:p>
                  </a:txBody>
                  <a:tcPr marL="8259" marR="8259" marT="4130" marB="4130">
                    <a:lnL>
                      <a:noFill/>
                    </a:lnL>
                    <a:lnR>
                      <a:noFill/>
                    </a:lnR>
                    <a:lnT>
                      <a:noFill/>
                    </a:lnT>
                    <a:lnB>
                      <a:noFill/>
                    </a:lnB>
                  </a:tcPr>
                </a:tc>
                <a:tc>
                  <a:txBody>
                    <a:bodyPr/>
                    <a:lstStyle/>
                    <a:p>
                      <a:r>
                        <a:rPr lang="en-US" sz="1200" dirty="0">
                          <a:latin typeface="Arial Narrow" panose="020B0606020202030204" pitchFamily="34" charset="0"/>
                        </a:rPr>
                        <a:t>A. V. </a:t>
                      </a:r>
                      <a:r>
                        <a:rPr lang="en-US" sz="1200" dirty="0" err="1">
                          <a:latin typeface="Arial Narrow" panose="020B0606020202030204" pitchFamily="34" charset="0"/>
                        </a:rPr>
                        <a:t>Sergeev</a:t>
                      </a:r>
                      <a:r>
                        <a:rPr lang="en-US" sz="1200" dirty="0">
                          <a:latin typeface="Arial Narrow" panose="020B0606020202030204" pitchFamily="34" charset="0"/>
                        </a:rPr>
                        <a:t>, </a:t>
                      </a:r>
                      <a:r>
                        <a:rPr lang="en-US" sz="1200" b="1" dirty="0">
                          <a:latin typeface="Arial Narrow" panose="020B0606020202030204" pitchFamily="34" charset="0"/>
                        </a:rPr>
                        <a:t>A. V. Chertovich</a:t>
                      </a:r>
                      <a:r>
                        <a:rPr lang="en-US" sz="1200" dirty="0">
                          <a:latin typeface="Arial Narrow" panose="020B0606020202030204" pitchFamily="34" charset="0"/>
                        </a:rPr>
                        <a:t>, and D. M. </a:t>
                      </a:r>
                      <a:r>
                        <a:rPr lang="en-US" sz="1200" dirty="0" err="1">
                          <a:latin typeface="Arial Narrow" panose="020B0606020202030204" pitchFamily="34" charset="0"/>
                        </a:rPr>
                        <a:t>Itkis</a:t>
                      </a:r>
                      <a:r>
                        <a:rPr lang="en-US" sz="1200" dirty="0">
                          <a:latin typeface="Arial Narrow" panose="020B0606020202030204" pitchFamily="34" charset="0"/>
                        </a:rPr>
                        <a:t>, </a:t>
                      </a:r>
                      <a:r>
                        <a:rPr lang="en-US" sz="1200" i="1" dirty="0" smtClean="0">
                          <a:latin typeface="Arial Narrow" panose="020B0606020202030204" pitchFamily="34" charset="0"/>
                        </a:rPr>
                        <a:t>Chemical </a:t>
                      </a:r>
                      <a:r>
                        <a:rPr lang="en-US" sz="1200" i="1" dirty="0">
                          <a:latin typeface="Arial Narrow" panose="020B0606020202030204" pitchFamily="34" charset="0"/>
                        </a:rPr>
                        <a:t>Physics Letters</a:t>
                      </a:r>
                      <a:r>
                        <a:rPr lang="en-US" sz="1200" dirty="0">
                          <a:latin typeface="Arial Narrow" panose="020B0606020202030204" pitchFamily="34" charset="0"/>
                        </a:rPr>
                        <a:t>, vol. 660, pp. 149–154, 2016</a:t>
                      </a:r>
                      <a:r>
                        <a:rPr lang="en-US" sz="1200" dirty="0" smtClean="0">
                          <a:latin typeface="Arial Narrow" panose="020B0606020202030204" pitchFamily="34" charset="0"/>
                        </a:rPr>
                        <a:t>.</a:t>
                      </a:r>
                      <a:endParaRPr lang="en-US" sz="1200" dirty="0">
                        <a:latin typeface="Arial Narrow" panose="020B0606020202030204" pitchFamily="34" charset="0"/>
                      </a:endParaRPr>
                    </a:p>
                  </a:txBody>
                  <a:tcPr marL="8259" marR="8259" marT="4130" marB="4130">
                    <a:lnL>
                      <a:noFill/>
                    </a:lnL>
                    <a:lnR>
                      <a:noFill/>
                    </a:lnR>
                    <a:lnT>
                      <a:noFill/>
                    </a:lnT>
                    <a:lnB>
                      <a:noFill/>
                    </a:lnB>
                  </a:tcPr>
                </a:tc>
                <a:extLst>
                  <a:ext uri="{0D108BD9-81ED-4DB2-BD59-A6C34878D82A}">
                    <a16:rowId xmlns:a16="http://schemas.microsoft.com/office/drawing/2014/main" val="1493075920"/>
                  </a:ext>
                </a:extLst>
              </a:tr>
              <a:tr h="156922">
                <a:tc>
                  <a:txBody>
                    <a:bodyPr/>
                    <a:lstStyle/>
                    <a:p>
                      <a:pPr algn="ctr"/>
                      <a:r>
                        <a:rPr lang="ru-RU" sz="1200" dirty="0">
                          <a:latin typeface="Arial Narrow" panose="020B0606020202030204" pitchFamily="34" charset="0"/>
                        </a:rPr>
                        <a:t>[</a:t>
                      </a:r>
                      <a:r>
                        <a:rPr lang="ru-RU" sz="1200" dirty="0" smtClean="0">
                          <a:latin typeface="Arial Narrow" panose="020B0606020202030204" pitchFamily="34" charset="0"/>
                        </a:rPr>
                        <a:t>1</a:t>
                      </a:r>
                      <a:r>
                        <a:rPr lang="en-US" sz="1200" dirty="0" smtClean="0">
                          <a:latin typeface="Arial Narrow" panose="020B0606020202030204" pitchFamily="34" charset="0"/>
                        </a:rPr>
                        <a:t>8</a:t>
                      </a:r>
                      <a:r>
                        <a:rPr lang="ru-RU" sz="1200" dirty="0" smtClean="0">
                          <a:latin typeface="Arial Narrow" panose="020B0606020202030204" pitchFamily="34" charset="0"/>
                        </a:rPr>
                        <a:t>] </a:t>
                      </a:r>
                      <a:endParaRPr lang="ru-RU" sz="1200" dirty="0">
                        <a:latin typeface="Arial Narrow" panose="020B0606020202030204" pitchFamily="34" charset="0"/>
                      </a:endParaRPr>
                    </a:p>
                  </a:txBody>
                  <a:tcPr marL="8259" marR="8259" marT="4130" marB="4130">
                    <a:lnL>
                      <a:noFill/>
                    </a:lnL>
                    <a:lnR>
                      <a:noFill/>
                    </a:lnR>
                    <a:lnT>
                      <a:noFill/>
                    </a:lnT>
                    <a:lnB>
                      <a:noFill/>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Arial Narrow" panose="020B0606020202030204" pitchFamily="34" charset="0"/>
                        </a:rPr>
                        <a:t>A. A. </a:t>
                      </a:r>
                      <a:r>
                        <a:rPr lang="en-US" sz="1200" b="1" dirty="0" err="1" smtClean="0">
                          <a:latin typeface="Arial Narrow" panose="020B0606020202030204" pitchFamily="34" charset="0"/>
                        </a:rPr>
                        <a:t>Gavrilov</a:t>
                      </a:r>
                      <a:r>
                        <a:rPr lang="en-US" sz="1200" b="1" dirty="0" smtClean="0">
                          <a:latin typeface="Arial Narrow" panose="020B0606020202030204" pitchFamily="34" charset="0"/>
                        </a:rPr>
                        <a:t>, A. V. Chertovich</a:t>
                      </a:r>
                      <a:r>
                        <a:rPr lang="en-US" sz="1200" dirty="0" smtClean="0">
                          <a:latin typeface="Arial Narrow" panose="020B0606020202030204" pitchFamily="34" charset="0"/>
                        </a:rPr>
                        <a:t>, and E. Y. </a:t>
                      </a:r>
                      <a:r>
                        <a:rPr lang="en-US" sz="1200" dirty="0" err="1" smtClean="0">
                          <a:latin typeface="Arial Narrow" panose="020B0606020202030204" pitchFamily="34" charset="0"/>
                        </a:rPr>
                        <a:t>Kramarenko</a:t>
                      </a:r>
                      <a:r>
                        <a:rPr lang="en-US" sz="1200" dirty="0" smtClean="0">
                          <a:latin typeface="Arial Narrow" panose="020B0606020202030204" pitchFamily="34" charset="0"/>
                        </a:rPr>
                        <a:t>, </a:t>
                      </a:r>
                      <a:r>
                        <a:rPr lang="en-US" sz="1200" i="1" dirty="0" smtClean="0">
                          <a:latin typeface="Arial Narrow" panose="020B0606020202030204" pitchFamily="34" charset="0"/>
                        </a:rPr>
                        <a:t>Journal of Chemical Physics</a:t>
                      </a:r>
                      <a:r>
                        <a:rPr lang="en-US" sz="1200" dirty="0" smtClean="0">
                          <a:latin typeface="Arial Narrow" panose="020B0606020202030204" pitchFamily="34" charset="0"/>
                        </a:rPr>
                        <a:t>, vol. 145, no. 17, pp. 174101–1–174101–10, 2016.</a:t>
                      </a:r>
                    </a:p>
                  </a:txBody>
                  <a:tcPr marL="8259" marR="8259" marT="4130" marB="4130">
                    <a:lnL>
                      <a:noFill/>
                    </a:lnL>
                    <a:lnR>
                      <a:noFill/>
                    </a:lnR>
                    <a:lnT>
                      <a:noFill/>
                    </a:lnT>
                    <a:lnB>
                      <a:noFill/>
                    </a:lnB>
                  </a:tcPr>
                </a:tc>
                <a:extLst>
                  <a:ext uri="{0D108BD9-81ED-4DB2-BD59-A6C34878D82A}">
                    <a16:rowId xmlns:a16="http://schemas.microsoft.com/office/drawing/2014/main" val="153790704"/>
                  </a:ext>
                </a:extLst>
              </a:tr>
              <a:tr h="156922">
                <a:tc>
                  <a:txBody>
                    <a:bodyPr/>
                    <a:lstStyle/>
                    <a:p>
                      <a:pPr algn="ctr"/>
                      <a:endParaRPr lang="ru-RU" sz="1200" dirty="0">
                        <a:latin typeface="Arial Narrow" panose="020B0606020202030204" pitchFamily="34" charset="0"/>
                      </a:endParaRPr>
                    </a:p>
                  </a:txBody>
                  <a:tcPr marL="8259" marR="8259" marT="4130" marB="4130">
                    <a:lnL>
                      <a:noFill/>
                    </a:lnL>
                    <a:lnR>
                      <a:noFill/>
                    </a:lnR>
                    <a:lnT>
                      <a:noFill/>
                    </a:lnT>
                    <a:lnB>
                      <a:noFill/>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Arial Narrow" panose="020B0606020202030204" pitchFamily="34" charset="0"/>
                      </a:endParaRPr>
                    </a:p>
                  </a:txBody>
                  <a:tcPr marL="8259" marR="8259" marT="4130" marB="4130">
                    <a:lnL>
                      <a:noFill/>
                    </a:lnL>
                    <a:lnR>
                      <a:noFill/>
                    </a:lnR>
                    <a:lnT>
                      <a:noFill/>
                    </a:lnT>
                    <a:lnB>
                      <a:noFill/>
                    </a:lnB>
                  </a:tcPr>
                </a:tc>
                <a:extLst>
                  <a:ext uri="{0D108BD9-81ED-4DB2-BD59-A6C34878D82A}">
                    <a16:rowId xmlns:a16="http://schemas.microsoft.com/office/drawing/2014/main" val="2846725983"/>
                  </a:ext>
                </a:extLst>
              </a:tr>
            </a:tbl>
          </a:graphicData>
        </a:graphic>
      </p:graphicFrame>
      <p:sp>
        <p:nvSpPr>
          <p:cNvPr id="4" name="Прямоугольник 3"/>
          <p:cNvSpPr/>
          <p:nvPr/>
        </p:nvSpPr>
        <p:spPr>
          <a:xfrm>
            <a:off x="251520" y="5793071"/>
            <a:ext cx="8496944" cy="369332"/>
          </a:xfrm>
          <a:prstGeom prst="rect">
            <a:avLst/>
          </a:prstGeom>
        </p:spPr>
        <p:txBody>
          <a:bodyPr wrap="square">
            <a:spAutoFit/>
          </a:bodyPr>
          <a:lstStyle/>
          <a:p>
            <a:pPr>
              <a:defRPr/>
            </a:pPr>
            <a:r>
              <a:rPr lang="ru-RU" dirty="0" smtClean="0">
                <a:solidFill>
                  <a:srgbClr val="FF0000"/>
                </a:solidFill>
                <a:latin typeface="+mj-lt"/>
              </a:rPr>
              <a:t>Всего с 2016 года </a:t>
            </a:r>
            <a:r>
              <a:rPr lang="ru-RU" u="sng" dirty="0" smtClean="0">
                <a:solidFill>
                  <a:srgbClr val="FF0000"/>
                </a:solidFill>
                <a:latin typeface="+mj-lt"/>
              </a:rPr>
              <a:t>25 статей</a:t>
            </a:r>
            <a:r>
              <a:rPr lang="ru-RU" dirty="0" smtClean="0">
                <a:solidFill>
                  <a:srgbClr val="FF0000"/>
                </a:solidFill>
                <a:latin typeface="+mj-lt"/>
              </a:rPr>
              <a:t> с благодарностью суперкомпьютерному комплексу</a:t>
            </a:r>
            <a:endParaRPr lang="en-US" dirty="0">
              <a:solidFill>
                <a:srgbClr val="FF0000"/>
              </a:solidFill>
              <a:latin typeface="+mj-lt"/>
            </a:endParaRPr>
          </a:p>
        </p:txBody>
      </p:sp>
    </p:spTree>
    <p:extLst>
      <p:ext uri="{BB962C8B-B14F-4D97-AF65-F5344CB8AC3E}">
        <p14:creationId xmlns:p14="http://schemas.microsoft.com/office/powerpoint/2010/main" val="4284579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a:xfrm>
            <a:off x="360040" y="197768"/>
            <a:ext cx="8316416" cy="1143000"/>
          </a:xfrm>
          <a:prstGeom prst="rect">
            <a:avLst/>
          </a:prstGeom>
        </p:spPr>
        <p:txBody>
          <a:bodyPr>
            <a:normAutofit/>
          </a:bodyPr>
          <a:lstStyle/>
          <a:p>
            <a:pPr algn="ctr">
              <a:lnSpc>
                <a:spcPct val="70000"/>
              </a:lnSpc>
            </a:pPr>
            <a:r>
              <a:rPr lang="ru-RU" altLang="ko-KR" sz="4000" dirty="0" smtClean="0">
                <a:solidFill>
                  <a:schemeClr val="tx2"/>
                </a:solidFill>
                <a:effectLst>
                  <a:outerShdw blurRad="38100" dist="38100" dir="2700000" algn="tl">
                    <a:srgbClr val="000000">
                      <a:alpha val="43137"/>
                    </a:srgbClr>
                  </a:outerShdw>
                </a:effectLst>
                <a:ea typeface="Gulim" pitchFamily="34" charset="-127"/>
              </a:rPr>
              <a:t>Введение</a:t>
            </a:r>
            <a:endParaRPr lang="en-US" sz="4000" dirty="0">
              <a:solidFill>
                <a:schemeClr val="tx2"/>
              </a:solidFill>
              <a:effectLst>
                <a:outerShdw blurRad="38100" dist="38100" dir="2700000" algn="tl">
                  <a:srgbClr val="000000">
                    <a:alpha val="43137"/>
                  </a:srgbClr>
                </a:outerShdw>
              </a:effectLst>
            </a:endParaRPr>
          </a:p>
        </p:txBody>
      </p:sp>
      <p:sp>
        <p:nvSpPr>
          <p:cNvPr id="9" name="Объект 2"/>
          <p:cNvSpPr txBox="1">
            <a:spLocks/>
          </p:cNvSpPr>
          <p:nvPr/>
        </p:nvSpPr>
        <p:spPr>
          <a:xfrm>
            <a:off x="360040" y="805854"/>
            <a:ext cx="8316416" cy="4351338"/>
          </a:xfrm>
          <a:prstGeom prst="rect">
            <a:avLst/>
          </a:prstGeom>
        </p:spPr>
        <p:txBody>
          <a:bodyPr vert="horz" lIns="91440" tIns="45720" rIns="91440" bIns="45720" rtlCol="0">
            <a:normAutofit/>
          </a:bodyPr>
          <a:lstStyle/>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2400" b="0" u="none" strike="noStrike" kern="1200" cap="none" spc="0" normalizeH="0" baseline="0" noProof="0" dirty="0" smtClean="0">
                <a:ln>
                  <a:noFill/>
                </a:ln>
                <a:solidFill>
                  <a:schemeClr val="tx2"/>
                </a:solidFill>
                <a:effectLst/>
                <a:uLnTx/>
                <a:uFillTx/>
                <a:latin typeface="+mn-lt"/>
                <a:ea typeface="+mn-ea"/>
                <a:cs typeface="+mn-cs"/>
              </a:rPr>
              <a:t>Уже сегодня </a:t>
            </a:r>
            <a:r>
              <a:rPr kumimoji="0" lang="en-US" sz="2400" b="0" i="1" u="sng" strike="noStrike" kern="1200" cap="none" spc="0" normalizeH="0" baseline="0" noProof="0" dirty="0" smtClean="0">
                <a:ln>
                  <a:noFill/>
                </a:ln>
                <a:solidFill>
                  <a:schemeClr val="tx2"/>
                </a:solidFill>
                <a:effectLst/>
                <a:uLnTx/>
                <a:uFillTx/>
                <a:latin typeface="+mn-lt"/>
                <a:ea typeface="+mn-ea"/>
                <a:cs typeface="+mn-cs"/>
              </a:rPr>
              <a:t>in </a:t>
            </a:r>
            <a:r>
              <a:rPr kumimoji="0" lang="en-US" sz="2400" b="0" i="1" u="sng" strike="noStrike" kern="1200" cap="none" spc="0" normalizeH="0" baseline="0" noProof="0" dirty="0" err="1" smtClean="0">
                <a:ln>
                  <a:noFill/>
                </a:ln>
                <a:solidFill>
                  <a:schemeClr val="tx2"/>
                </a:solidFill>
                <a:effectLst/>
                <a:uLnTx/>
                <a:uFillTx/>
                <a:latin typeface="+mn-lt"/>
                <a:ea typeface="+mn-ea"/>
                <a:cs typeface="+mn-cs"/>
              </a:rPr>
              <a:t>silico</a:t>
            </a:r>
            <a:r>
              <a:rPr kumimoji="0" lang="en-US" sz="2400" b="0" i="0" u="sng" strike="noStrike" kern="1200" cap="none" spc="0" normalizeH="0" baseline="0" noProof="0" dirty="0" smtClean="0">
                <a:ln>
                  <a:noFill/>
                </a:ln>
                <a:solidFill>
                  <a:schemeClr val="tx2"/>
                </a:solidFill>
                <a:effectLst/>
                <a:uLnTx/>
                <a:uFillTx/>
                <a:latin typeface="+mn-lt"/>
                <a:ea typeface="+mn-ea"/>
                <a:cs typeface="+mn-cs"/>
              </a:rPr>
              <a:t> </a:t>
            </a:r>
            <a:r>
              <a:rPr kumimoji="0" lang="ru-RU" sz="2400" b="0" i="0" u="sng" strike="noStrike" kern="1200" cap="none" spc="0" normalizeH="0" baseline="0" noProof="0" dirty="0" smtClean="0">
                <a:ln>
                  <a:noFill/>
                </a:ln>
                <a:solidFill>
                  <a:schemeClr val="tx2"/>
                </a:solidFill>
                <a:effectLst/>
                <a:uLnTx/>
                <a:uFillTx/>
                <a:latin typeface="+mn-lt"/>
                <a:ea typeface="+mn-ea"/>
                <a:cs typeface="+mn-cs"/>
              </a:rPr>
              <a:t>эксперименты </a:t>
            </a:r>
            <a:r>
              <a:rPr kumimoji="0" lang="ru-RU" sz="2400" b="0" i="0" u="none" strike="noStrike" kern="1200" cap="none" spc="0" normalizeH="0" baseline="0" noProof="0" dirty="0" smtClean="0">
                <a:ln>
                  <a:noFill/>
                </a:ln>
                <a:solidFill>
                  <a:schemeClr val="tx2"/>
                </a:solidFill>
                <a:effectLst/>
                <a:uLnTx/>
                <a:uFillTx/>
                <a:latin typeface="+mn-lt"/>
                <a:ea typeface="+mn-ea"/>
                <a:cs typeface="+mn-cs"/>
              </a:rPr>
              <a:t>стали </a:t>
            </a:r>
            <a:r>
              <a:rPr lang="ru-RU" sz="2400" dirty="0" smtClean="0">
                <a:solidFill>
                  <a:srgbClr val="FF0000"/>
                </a:solidFill>
              </a:rPr>
              <a:t>полноправным</a:t>
            </a:r>
            <a:r>
              <a:rPr lang="ru-RU" sz="2400" dirty="0" smtClean="0">
                <a:solidFill>
                  <a:schemeClr val="tx2"/>
                </a:solidFill>
              </a:rPr>
              <a:t> </a:t>
            </a:r>
            <a:r>
              <a:rPr kumimoji="0" lang="ru-RU" sz="2400" b="0" i="0" u="none" strike="noStrike" kern="1200" cap="none" spc="0" normalizeH="0" baseline="0" noProof="0" dirty="0" smtClean="0">
                <a:ln>
                  <a:noFill/>
                </a:ln>
                <a:solidFill>
                  <a:schemeClr val="tx2"/>
                </a:solidFill>
                <a:effectLst/>
                <a:uLnTx/>
                <a:uFillTx/>
                <a:latin typeface="+mn-lt"/>
                <a:ea typeface="+mn-ea"/>
                <a:cs typeface="+mn-cs"/>
              </a:rPr>
              <a:t>третьим способом научного исследования, заняв место между традиционными </a:t>
            </a:r>
            <a:r>
              <a:rPr kumimoji="0" lang="ru-RU" sz="2400" b="0" i="0" u="none" strike="noStrike" kern="1200" cap="none" spc="0" normalizeH="0" baseline="0" noProof="0" dirty="0" smtClean="0">
                <a:ln>
                  <a:noFill/>
                </a:ln>
                <a:solidFill>
                  <a:srgbClr val="FF0000"/>
                </a:solidFill>
                <a:effectLst/>
                <a:uLnTx/>
                <a:uFillTx/>
                <a:latin typeface="+mn-lt"/>
                <a:ea typeface="+mn-ea"/>
                <a:cs typeface="+mn-cs"/>
              </a:rPr>
              <a:t>лабораторными экспериментами </a:t>
            </a:r>
            <a:r>
              <a:rPr kumimoji="0" lang="ru-RU" sz="2400" b="0" i="0" u="none" strike="noStrike" kern="1200" cap="none" spc="0" normalizeH="0" baseline="0" noProof="0" dirty="0" smtClean="0">
                <a:ln>
                  <a:noFill/>
                </a:ln>
                <a:solidFill>
                  <a:schemeClr val="tx2"/>
                </a:solidFill>
                <a:effectLst/>
                <a:uLnTx/>
                <a:uFillTx/>
                <a:latin typeface="+mn-lt"/>
                <a:ea typeface="+mn-ea"/>
                <a:cs typeface="+mn-cs"/>
              </a:rPr>
              <a:t>и </a:t>
            </a:r>
            <a:r>
              <a:rPr kumimoji="0" lang="ru-RU" sz="2400" b="0" i="0" u="none" strike="noStrike" kern="1200" cap="none" spc="0" normalizeH="0" baseline="0" noProof="0" dirty="0" smtClean="0">
                <a:ln>
                  <a:noFill/>
                </a:ln>
                <a:solidFill>
                  <a:srgbClr val="FF0000"/>
                </a:solidFill>
                <a:effectLst/>
                <a:uLnTx/>
                <a:uFillTx/>
                <a:latin typeface="+mn-lt"/>
                <a:ea typeface="+mn-ea"/>
                <a:cs typeface="+mn-cs"/>
              </a:rPr>
              <a:t>аналитическими теориями</a:t>
            </a:r>
            <a:endParaRPr kumimoji="0" lang="ru-RU" sz="2400" b="0" i="0" u="none" strike="noStrike" kern="1200" cap="none" spc="0" normalizeH="0" baseline="0" noProof="0" dirty="0">
              <a:ln>
                <a:noFill/>
              </a:ln>
              <a:solidFill>
                <a:srgbClr val="FF0000"/>
              </a:solidFill>
              <a:effectLst/>
              <a:uLnTx/>
              <a:uFillTx/>
              <a:latin typeface="+mn-lt"/>
              <a:ea typeface="+mn-ea"/>
              <a:cs typeface="+mn-cs"/>
            </a:endParaRPr>
          </a:p>
        </p:txBody>
      </p:sp>
      <p:grpSp>
        <p:nvGrpSpPr>
          <p:cNvPr id="12" name="Группа 11"/>
          <p:cNvGrpSpPr/>
          <p:nvPr/>
        </p:nvGrpSpPr>
        <p:grpSpPr>
          <a:xfrm>
            <a:off x="395537" y="2551529"/>
            <a:ext cx="8352928" cy="3181727"/>
            <a:chOff x="1068441" y="2413580"/>
            <a:chExt cx="10404820" cy="4346085"/>
          </a:xfrm>
        </p:grpSpPr>
        <p:pic>
          <p:nvPicPr>
            <p:cNvPr id="13" name="Рисунок 12"/>
            <p:cNvPicPr>
              <a:picLocks noChangeAspect="1"/>
            </p:cNvPicPr>
            <p:nvPr/>
          </p:nvPicPr>
          <p:blipFill>
            <a:blip r:embed="rId2" cstate="print"/>
            <a:stretch>
              <a:fillRect/>
            </a:stretch>
          </p:blipFill>
          <p:spPr>
            <a:xfrm rot="20582532">
              <a:off x="1068441" y="3247697"/>
              <a:ext cx="2116943" cy="3162738"/>
            </a:xfrm>
            <a:prstGeom prst="rect">
              <a:avLst/>
            </a:prstGeom>
          </p:spPr>
        </p:pic>
        <p:pic>
          <p:nvPicPr>
            <p:cNvPr id="14" name="Рисунок 13"/>
            <p:cNvPicPr>
              <a:picLocks noChangeAspect="1"/>
            </p:cNvPicPr>
            <p:nvPr/>
          </p:nvPicPr>
          <p:blipFill>
            <a:blip r:embed="rId3" cstate="print"/>
            <a:stretch>
              <a:fillRect/>
            </a:stretch>
          </p:blipFill>
          <p:spPr>
            <a:xfrm>
              <a:off x="2932878" y="3007733"/>
              <a:ext cx="2353825" cy="3327362"/>
            </a:xfrm>
            <a:prstGeom prst="rect">
              <a:avLst/>
            </a:prstGeom>
          </p:spPr>
        </p:pic>
        <p:pic>
          <p:nvPicPr>
            <p:cNvPr id="15" name="Рисунок 14"/>
            <p:cNvPicPr>
              <a:picLocks noChangeAspect="1"/>
            </p:cNvPicPr>
            <p:nvPr/>
          </p:nvPicPr>
          <p:blipFill>
            <a:blip r:embed="rId4" cstate="print"/>
            <a:stretch>
              <a:fillRect/>
            </a:stretch>
          </p:blipFill>
          <p:spPr>
            <a:xfrm rot="1561451">
              <a:off x="9203519" y="3128911"/>
              <a:ext cx="2269742" cy="3208502"/>
            </a:xfrm>
            <a:prstGeom prst="rect">
              <a:avLst/>
            </a:prstGeom>
          </p:spPr>
        </p:pic>
        <p:pic>
          <p:nvPicPr>
            <p:cNvPr id="16" name="Рисунок 15"/>
            <p:cNvPicPr>
              <a:picLocks noChangeAspect="1"/>
            </p:cNvPicPr>
            <p:nvPr/>
          </p:nvPicPr>
          <p:blipFill>
            <a:blip r:embed="rId5" cstate="print"/>
            <a:stretch>
              <a:fillRect/>
            </a:stretch>
          </p:blipFill>
          <p:spPr>
            <a:xfrm>
              <a:off x="4493829" y="2413580"/>
              <a:ext cx="2495550" cy="3750841"/>
            </a:xfrm>
            <a:prstGeom prst="rect">
              <a:avLst/>
            </a:prstGeom>
          </p:spPr>
        </p:pic>
        <p:pic>
          <p:nvPicPr>
            <p:cNvPr id="17" name="Рисунок 16"/>
            <p:cNvPicPr>
              <a:picLocks noChangeAspect="1"/>
            </p:cNvPicPr>
            <p:nvPr/>
          </p:nvPicPr>
          <p:blipFill>
            <a:blip r:embed="rId6" cstate="print"/>
            <a:stretch>
              <a:fillRect/>
            </a:stretch>
          </p:blipFill>
          <p:spPr>
            <a:xfrm rot="1266183">
              <a:off x="7245653" y="2837779"/>
              <a:ext cx="2609351" cy="3921886"/>
            </a:xfrm>
            <a:prstGeom prst="rect">
              <a:avLst/>
            </a:prstGeom>
          </p:spPr>
        </p:pic>
      </p:grpSp>
      <p:sp>
        <p:nvSpPr>
          <p:cNvPr id="18" name="TextBox 17"/>
          <p:cNvSpPr txBox="1"/>
          <p:nvPr/>
        </p:nvSpPr>
        <p:spPr>
          <a:xfrm>
            <a:off x="94818" y="6008485"/>
            <a:ext cx="8488832" cy="830997"/>
          </a:xfrm>
          <a:prstGeom prst="rect">
            <a:avLst/>
          </a:prstGeom>
          <a:noFill/>
        </p:spPr>
        <p:txBody>
          <a:bodyPr wrap="square" rtlCol="0">
            <a:spAutoFit/>
          </a:bodyPr>
          <a:lstStyle/>
          <a:p>
            <a:r>
              <a:rPr lang="ru-RU" sz="2400" dirty="0" smtClean="0">
                <a:solidFill>
                  <a:srgbClr val="FF0000"/>
                </a:solidFill>
              </a:rPr>
              <a:t>Очень скоро такие исследования будут доминировать во всех областях науки и техники</a:t>
            </a:r>
            <a:endParaRPr lang="ru-RU" sz="2400" dirty="0">
              <a:solidFill>
                <a:srgbClr val="FF00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descr="Картинки по запросу чертович александр викторович"/>
          <p:cNvPicPr>
            <a:picLocks noChangeAspect="1" noChangeArrowheads="1"/>
          </p:cNvPicPr>
          <p:nvPr/>
        </p:nvPicPr>
        <p:blipFill rotWithShape="1">
          <a:blip r:embed="rId2">
            <a:extLst>
              <a:ext uri="{28A0092B-C50C-407E-A947-70E740481C1C}">
                <a14:useLocalDpi xmlns:a14="http://schemas.microsoft.com/office/drawing/2010/main" val="0"/>
              </a:ext>
            </a:extLst>
          </a:blip>
          <a:srcRect l="3443" b="56413"/>
          <a:stretch/>
        </p:blipFill>
        <p:spPr bwMode="auto">
          <a:xfrm>
            <a:off x="90617" y="980728"/>
            <a:ext cx="8941096" cy="2104979"/>
          </a:xfrm>
          <a:prstGeom prst="rect">
            <a:avLst/>
          </a:prstGeom>
          <a:noFill/>
          <a:extLst>
            <a:ext uri="{909E8E84-426E-40DD-AFC4-6F175D3DCCD1}">
              <a14:hiddenFill xmlns:a14="http://schemas.microsoft.com/office/drawing/2010/main">
                <a:solidFill>
                  <a:srgbClr val="FFFFFF"/>
                </a:solidFill>
              </a14:hiddenFill>
            </a:ext>
          </a:extLst>
        </p:spPr>
      </p:pic>
      <p:sp>
        <p:nvSpPr>
          <p:cNvPr id="4" name="Овал 3"/>
          <p:cNvSpPr/>
          <p:nvPr/>
        </p:nvSpPr>
        <p:spPr>
          <a:xfrm>
            <a:off x="2541468" y="1184672"/>
            <a:ext cx="789509" cy="8121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5" name="TextBox 4"/>
          <p:cNvSpPr txBox="1"/>
          <p:nvPr/>
        </p:nvSpPr>
        <p:spPr>
          <a:xfrm>
            <a:off x="-36512" y="44624"/>
            <a:ext cx="1628523" cy="461665"/>
          </a:xfrm>
          <a:prstGeom prst="rect">
            <a:avLst/>
          </a:prstGeom>
          <a:noFill/>
        </p:spPr>
        <p:txBody>
          <a:bodyPr wrap="none" rtlCol="0">
            <a:spAutoFit/>
          </a:bodyPr>
          <a:lstStyle/>
          <a:p>
            <a:r>
              <a:rPr lang="ru-RU" sz="2400" dirty="0" smtClean="0">
                <a:solidFill>
                  <a:srgbClr val="FF0000"/>
                </a:solidFill>
              </a:rPr>
              <a:t>Коллектив</a:t>
            </a:r>
            <a:r>
              <a:rPr lang="en-US" sz="2400" dirty="0">
                <a:solidFill>
                  <a:srgbClr val="FF0000"/>
                </a:solidFill>
              </a:rPr>
              <a:t>:</a:t>
            </a:r>
            <a:endParaRPr lang="ru-RU" sz="2400" dirty="0">
              <a:solidFill>
                <a:srgbClr val="FF0000"/>
              </a:solidFill>
            </a:endParaRPr>
          </a:p>
        </p:txBody>
      </p:sp>
      <p:sp>
        <p:nvSpPr>
          <p:cNvPr id="6" name="TextBox 5"/>
          <p:cNvSpPr txBox="1"/>
          <p:nvPr/>
        </p:nvSpPr>
        <p:spPr>
          <a:xfrm>
            <a:off x="552469" y="572780"/>
            <a:ext cx="8479244" cy="369332"/>
          </a:xfrm>
          <a:prstGeom prst="rect">
            <a:avLst/>
          </a:prstGeom>
          <a:noFill/>
        </p:spPr>
        <p:txBody>
          <a:bodyPr wrap="none" rtlCol="0">
            <a:spAutoFit/>
          </a:bodyPr>
          <a:lstStyle/>
          <a:p>
            <a:r>
              <a:rPr lang="ru-RU" dirty="0" smtClean="0"/>
              <a:t>Артем Сергеев, Павел Кос, Александр </a:t>
            </a:r>
            <a:r>
              <a:rPr lang="ru-RU" dirty="0" err="1" smtClean="0"/>
              <a:t>Чертович</a:t>
            </a:r>
            <a:r>
              <a:rPr lang="ru-RU" dirty="0" smtClean="0"/>
              <a:t>, Алексей Гаврилов, Владимир Рудяк</a:t>
            </a:r>
            <a:endParaRPr lang="ru-RU" dirty="0"/>
          </a:p>
        </p:txBody>
      </p:sp>
      <p:sp>
        <p:nvSpPr>
          <p:cNvPr id="11" name="Овал 10"/>
          <p:cNvSpPr/>
          <p:nvPr/>
        </p:nvSpPr>
        <p:spPr>
          <a:xfrm>
            <a:off x="6139289" y="1268760"/>
            <a:ext cx="789509" cy="8121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12" name="Овал 11"/>
          <p:cNvSpPr/>
          <p:nvPr/>
        </p:nvSpPr>
        <p:spPr>
          <a:xfrm>
            <a:off x="7654036" y="1567011"/>
            <a:ext cx="789509" cy="8121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13" name="TextBox 12"/>
          <p:cNvSpPr txBox="1"/>
          <p:nvPr/>
        </p:nvSpPr>
        <p:spPr>
          <a:xfrm>
            <a:off x="116148" y="3686917"/>
            <a:ext cx="4481383" cy="1015663"/>
          </a:xfrm>
          <a:prstGeom prst="rect">
            <a:avLst/>
          </a:prstGeom>
          <a:noFill/>
        </p:spPr>
        <p:txBody>
          <a:bodyPr wrap="square" rtlCol="0">
            <a:spAutoFit/>
          </a:bodyPr>
          <a:lstStyle/>
          <a:p>
            <a:r>
              <a:rPr lang="ru-RU" sz="2000" dirty="0" smtClean="0">
                <a:solidFill>
                  <a:srgbClr val="FF0000"/>
                </a:solidFill>
              </a:rPr>
              <a:t>Лаборатория </a:t>
            </a:r>
            <a:r>
              <a:rPr lang="ru-RU" sz="2000" dirty="0" err="1" smtClean="0">
                <a:solidFill>
                  <a:srgbClr val="FF0000"/>
                </a:solidFill>
              </a:rPr>
              <a:t>микроструктурированных</a:t>
            </a:r>
            <a:r>
              <a:rPr lang="ru-RU" sz="2000" dirty="0" smtClean="0">
                <a:solidFill>
                  <a:srgbClr val="FF0000"/>
                </a:solidFill>
              </a:rPr>
              <a:t> полимерных материалов</a:t>
            </a:r>
            <a:endParaRPr lang="en-US" sz="2000" dirty="0" smtClean="0">
              <a:solidFill>
                <a:srgbClr val="FF0000"/>
              </a:solidFill>
            </a:endParaRPr>
          </a:p>
          <a:p>
            <a:r>
              <a:rPr lang="en-US" sz="2000" dirty="0" smtClean="0">
                <a:solidFill>
                  <a:srgbClr val="FF0000"/>
                </a:solidFill>
              </a:rPr>
              <a:t>mspslab.com</a:t>
            </a:r>
            <a:endParaRPr lang="ru-RU" sz="2000" dirty="0">
              <a:solidFill>
                <a:srgbClr val="FF0000"/>
              </a:solidFill>
            </a:endParaRPr>
          </a:p>
        </p:txBody>
      </p:sp>
      <p:sp>
        <p:nvSpPr>
          <p:cNvPr id="14" name="TextBox 13"/>
          <p:cNvSpPr txBox="1"/>
          <p:nvPr/>
        </p:nvSpPr>
        <p:spPr>
          <a:xfrm>
            <a:off x="129575" y="3182612"/>
            <a:ext cx="3653678" cy="553998"/>
          </a:xfrm>
          <a:prstGeom prst="rect">
            <a:avLst/>
          </a:prstGeom>
          <a:noFill/>
        </p:spPr>
        <p:txBody>
          <a:bodyPr wrap="square" rtlCol="0">
            <a:spAutoFit/>
          </a:bodyPr>
          <a:lstStyle/>
          <a:p>
            <a:r>
              <a:rPr lang="ru-RU" sz="1500" dirty="0" smtClean="0"/>
              <a:t>Физический факультет МГУ</a:t>
            </a:r>
          </a:p>
          <a:p>
            <a:r>
              <a:rPr lang="ru-RU" sz="1500" dirty="0" smtClean="0"/>
              <a:t>кафедра физики полимеров и кристаллов.</a:t>
            </a:r>
            <a:endParaRPr lang="ru-RU" sz="1500" dirty="0"/>
          </a:p>
        </p:txBody>
      </p:sp>
      <p:sp>
        <p:nvSpPr>
          <p:cNvPr id="15" name="Овал 14"/>
          <p:cNvSpPr/>
          <p:nvPr/>
        </p:nvSpPr>
        <p:spPr>
          <a:xfrm>
            <a:off x="1458769" y="1231978"/>
            <a:ext cx="789509" cy="8121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16" name="Овал 15"/>
          <p:cNvSpPr/>
          <p:nvPr/>
        </p:nvSpPr>
        <p:spPr>
          <a:xfrm>
            <a:off x="4989740" y="1268760"/>
            <a:ext cx="789509" cy="8121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19" name="Рисунок 18"/>
          <p:cNvPicPr>
            <a:picLocks noChangeAspect="1"/>
          </p:cNvPicPr>
          <p:nvPr/>
        </p:nvPicPr>
        <p:blipFill>
          <a:blip r:embed="rId3"/>
          <a:stretch>
            <a:fillRect/>
          </a:stretch>
        </p:blipFill>
        <p:spPr>
          <a:xfrm>
            <a:off x="5779249" y="3356992"/>
            <a:ext cx="2974676" cy="3343290"/>
          </a:xfrm>
          <a:prstGeom prst="rect">
            <a:avLst/>
          </a:prstGeom>
        </p:spPr>
      </p:pic>
      <p:pic>
        <p:nvPicPr>
          <p:cNvPr id="20" name="Рисунок 19"/>
          <p:cNvPicPr>
            <a:picLocks noChangeAspect="1"/>
          </p:cNvPicPr>
          <p:nvPr/>
        </p:nvPicPr>
        <p:blipFill>
          <a:blip r:embed="rId4"/>
          <a:stretch>
            <a:fillRect/>
          </a:stretch>
        </p:blipFill>
        <p:spPr>
          <a:xfrm>
            <a:off x="1171821" y="5157192"/>
            <a:ext cx="3389344" cy="1222350"/>
          </a:xfrm>
          <a:prstGeom prst="rect">
            <a:avLst/>
          </a:prstGeom>
        </p:spPr>
      </p:pic>
    </p:spTree>
    <p:extLst>
      <p:ext uri="{BB962C8B-B14F-4D97-AF65-F5344CB8AC3E}">
        <p14:creationId xmlns:p14="http://schemas.microsoft.com/office/powerpoint/2010/main" val="10666046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52" descr="D:\Nano_Lect\Movie\blob1.png"/>
          <p:cNvPicPr>
            <a:picLocks noChangeAspect="1" noChangeArrowheads="1"/>
          </p:cNvPicPr>
          <p:nvPr/>
        </p:nvPicPr>
        <p:blipFill>
          <a:blip r:embed="rId4" cstate="print"/>
          <a:srcRect t="8000" b="17999"/>
          <a:stretch>
            <a:fillRect/>
          </a:stretch>
        </p:blipFill>
        <p:spPr bwMode="auto">
          <a:xfrm>
            <a:off x="1012552" y="908720"/>
            <a:ext cx="4394200" cy="2439987"/>
          </a:xfrm>
          <a:prstGeom prst="rect">
            <a:avLst/>
          </a:prstGeom>
          <a:noFill/>
        </p:spPr>
      </p:pic>
      <p:graphicFrame>
        <p:nvGraphicFramePr>
          <p:cNvPr id="45" name="Object 3"/>
          <p:cNvGraphicFramePr>
            <a:graphicFrameLocks noChangeAspect="1"/>
          </p:cNvGraphicFramePr>
          <p:nvPr/>
        </p:nvGraphicFramePr>
        <p:xfrm>
          <a:off x="1098723" y="3429000"/>
          <a:ext cx="4178300" cy="665163"/>
        </p:xfrm>
        <a:graphic>
          <a:graphicData uri="http://schemas.openxmlformats.org/presentationml/2006/ole">
            <mc:AlternateContent xmlns:mc="http://schemas.openxmlformats.org/markup-compatibility/2006">
              <mc:Choice xmlns:v="urn:schemas-microsoft-com:vml" Requires="v">
                <p:oleObj spid="_x0000_s19578" name="Формула" r:id="rId5" imgW="1612800" imgH="266400" progId="Equation.3">
                  <p:embed/>
                </p:oleObj>
              </mc:Choice>
              <mc:Fallback>
                <p:oleObj name="Формула" r:id="rId5" imgW="1612800" imgH="266400" progId="Equation.3">
                  <p:embed/>
                  <p:pic>
                    <p:nvPicPr>
                      <p:cNvPr id="45"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8723" y="3429000"/>
                        <a:ext cx="4178300" cy="665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 name="Text Box 50"/>
          <p:cNvSpPr txBox="1">
            <a:spLocks noChangeArrowheads="1"/>
          </p:cNvSpPr>
          <p:nvPr/>
        </p:nvSpPr>
        <p:spPr bwMode="auto">
          <a:xfrm>
            <a:off x="5000471" y="2142432"/>
            <a:ext cx="939681" cy="350865"/>
          </a:xfrm>
          <a:prstGeom prst="rect">
            <a:avLst/>
          </a:prstGeom>
          <a:noFill/>
          <a:ln w="9525">
            <a:noFill/>
            <a:miter lim="800000"/>
            <a:headEnd/>
            <a:tailEnd/>
          </a:ln>
          <a:effectLst/>
        </p:spPr>
        <p:txBody>
          <a:bodyPr wrap="none">
            <a:spAutoFit/>
          </a:bodyPr>
          <a:lstStyle/>
          <a:p>
            <a:pPr>
              <a:lnSpc>
                <a:spcPct val="70000"/>
              </a:lnSpc>
            </a:pPr>
            <a:r>
              <a:rPr lang="en-US" b="1" dirty="0" smtClean="0">
                <a:solidFill>
                  <a:srgbClr val="3A1D00"/>
                </a:solidFill>
                <a:latin typeface="Tahoma" pitchFamily="34" charset="0"/>
                <a:cs typeface="Tahoma" pitchFamily="34" charset="0"/>
              </a:rPr>
              <a:t>bead</a:t>
            </a:r>
            <a:endParaRPr lang="ru-RU" b="1" dirty="0">
              <a:solidFill>
                <a:srgbClr val="3A1D00"/>
              </a:solidFill>
              <a:latin typeface="Tahoma" pitchFamily="34" charset="0"/>
              <a:cs typeface="Tahoma" pitchFamily="34" charset="0"/>
            </a:endParaRPr>
          </a:p>
        </p:txBody>
      </p:sp>
      <p:sp>
        <p:nvSpPr>
          <p:cNvPr id="47" name="AutoShape 51"/>
          <p:cNvSpPr>
            <a:spLocks noChangeAspect="1" noChangeArrowheads="1"/>
          </p:cNvSpPr>
          <p:nvPr/>
        </p:nvSpPr>
        <p:spPr bwMode="auto">
          <a:xfrm>
            <a:off x="3216002" y="1937420"/>
            <a:ext cx="209550" cy="420687"/>
          </a:xfrm>
          <a:prstGeom prst="upArrow">
            <a:avLst>
              <a:gd name="adj1" fmla="val 50000"/>
              <a:gd name="adj2" fmla="val 50189"/>
            </a:avLst>
          </a:prstGeom>
          <a:solidFill>
            <a:srgbClr val="FF0000"/>
          </a:solidFill>
          <a:ln w="9525">
            <a:solidFill>
              <a:schemeClr val="tx1"/>
            </a:solidFill>
            <a:miter lim="800000"/>
            <a:headEnd/>
            <a:tailEnd/>
          </a:ln>
          <a:effectLst/>
        </p:spPr>
        <p:txBody>
          <a:bodyPr wrap="none" anchor="ctr"/>
          <a:lstStyle/>
          <a:p>
            <a:endParaRPr lang="en-US"/>
          </a:p>
        </p:txBody>
      </p:sp>
      <p:graphicFrame>
        <p:nvGraphicFramePr>
          <p:cNvPr id="48" name="Object 53"/>
          <p:cNvGraphicFramePr>
            <a:graphicFrameLocks noChangeAspect="1"/>
          </p:cNvGraphicFramePr>
          <p:nvPr/>
        </p:nvGraphicFramePr>
        <p:xfrm>
          <a:off x="1066973" y="3962400"/>
          <a:ext cx="2482850" cy="681038"/>
        </p:xfrm>
        <a:graphic>
          <a:graphicData uri="http://schemas.openxmlformats.org/presentationml/2006/ole">
            <mc:AlternateContent xmlns:mc="http://schemas.openxmlformats.org/markup-compatibility/2006">
              <mc:Choice xmlns:v="urn:schemas-microsoft-com:vml" Requires="v">
                <p:oleObj spid="_x0000_s19579" name="Формула" r:id="rId7" imgW="927000" imgH="253800" progId="Equation.3">
                  <p:embed/>
                </p:oleObj>
              </mc:Choice>
              <mc:Fallback>
                <p:oleObj name="Формула" r:id="rId7" imgW="927000" imgH="253800" progId="Equation.3">
                  <p:embed/>
                  <p:pic>
                    <p:nvPicPr>
                      <p:cNvPr id="48" name="Object 5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973" y="3962400"/>
                        <a:ext cx="2482850" cy="68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9" name="Object 55"/>
          <p:cNvGraphicFramePr>
            <a:graphicFrameLocks noChangeAspect="1"/>
          </p:cNvGraphicFramePr>
          <p:nvPr/>
        </p:nvGraphicFramePr>
        <p:xfrm>
          <a:off x="1072381" y="4509120"/>
          <a:ext cx="4003675" cy="679450"/>
        </p:xfrm>
        <a:graphic>
          <a:graphicData uri="http://schemas.openxmlformats.org/presentationml/2006/ole">
            <mc:AlternateContent xmlns:mc="http://schemas.openxmlformats.org/markup-compatibility/2006">
              <mc:Choice xmlns:v="urn:schemas-microsoft-com:vml" Requires="v">
                <p:oleObj spid="_x0000_s19580" name="Формула" r:id="rId9" imgW="1498320" imgH="253800" progId="Equation.3">
                  <p:embed/>
                </p:oleObj>
              </mc:Choice>
              <mc:Fallback>
                <p:oleObj name="Формула" r:id="rId9" imgW="1498320" imgH="253800" progId="Equation.3">
                  <p:embed/>
                  <p:pic>
                    <p:nvPicPr>
                      <p:cNvPr id="49" name="Object 5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2381" y="4509120"/>
                        <a:ext cx="4003675" cy="67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 name="Object 56"/>
          <p:cNvGraphicFramePr>
            <a:graphicFrameLocks noChangeAspect="1"/>
          </p:cNvGraphicFramePr>
          <p:nvPr/>
        </p:nvGraphicFramePr>
        <p:xfrm>
          <a:off x="1059557" y="5157192"/>
          <a:ext cx="3800475" cy="712788"/>
        </p:xfrm>
        <a:graphic>
          <a:graphicData uri="http://schemas.openxmlformats.org/presentationml/2006/ole">
            <mc:AlternateContent xmlns:mc="http://schemas.openxmlformats.org/markup-compatibility/2006">
              <mc:Choice xmlns:v="urn:schemas-microsoft-com:vml" Requires="v">
                <p:oleObj spid="_x0000_s19581" name="Формула" r:id="rId11" imgW="1422360" imgH="266400" progId="Equation.3">
                  <p:embed/>
                </p:oleObj>
              </mc:Choice>
              <mc:Fallback>
                <p:oleObj name="Формула" r:id="rId11" imgW="1422360" imgH="266400" progId="Equation.3">
                  <p:embed/>
                  <p:pic>
                    <p:nvPicPr>
                      <p:cNvPr id="50" name="Object 5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59557" y="5157192"/>
                        <a:ext cx="3800475" cy="71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 name="Object 57"/>
          <p:cNvGraphicFramePr>
            <a:graphicFrameLocks noChangeAspect="1"/>
          </p:cNvGraphicFramePr>
          <p:nvPr/>
        </p:nvGraphicFramePr>
        <p:xfrm>
          <a:off x="1043608" y="5891213"/>
          <a:ext cx="3509963" cy="966787"/>
        </p:xfrm>
        <a:graphic>
          <a:graphicData uri="http://schemas.openxmlformats.org/presentationml/2006/ole">
            <mc:AlternateContent xmlns:mc="http://schemas.openxmlformats.org/markup-compatibility/2006">
              <mc:Choice xmlns:v="urn:schemas-microsoft-com:vml" Requires="v">
                <p:oleObj spid="_x0000_s19582" name="Формула" r:id="rId13" imgW="1752480" imgH="482400" progId="Equation.3">
                  <p:embed/>
                </p:oleObj>
              </mc:Choice>
              <mc:Fallback>
                <p:oleObj name="Формула" r:id="rId13" imgW="1752480" imgH="482400" progId="Equation.3">
                  <p:embed/>
                  <p:pic>
                    <p:nvPicPr>
                      <p:cNvPr id="51" name="Object 5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43608" y="5891213"/>
                        <a:ext cx="3509963" cy="966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4" name="Line 60"/>
          <p:cNvSpPr>
            <a:spLocks noChangeShapeType="1"/>
          </p:cNvSpPr>
          <p:nvPr/>
        </p:nvSpPr>
        <p:spPr bwMode="auto">
          <a:xfrm flipH="1">
            <a:off x="4644752" y="2281907"/>
            <a:ext cx="381000" cy="0"/>
          </a:xfrm>
          <a:prstGeom prst="line">
            <a:avLst/>
          </a:prstGeom>
          <a:noFill/>
          <a:ln w="28575">
            <a:solidFill>
              <a:srgbClr val="FF0000"/>
            </a:solidFill>
            <a:round/>
            <a:headEnd/>
            <a:tailEnd type="triangle" w="med" len="med"/>
          </a:ln>
          <a:effectLst/>
        </p:spPr>
        <p:txBody>
          <a:bodyPr/>
          <a:lstStyle/>
          <a:p>
            <a:endParaRPr lang="en-US"/>
          </a:p>
        </p:txBody>
      </p:sp>
      <p:pic>
        <p:nvPicPr>
          <p:cNvPr id="57" name="Picture 2" descr="C:\Users\drdiesel\Desktop\загруженное.jpg"/>
          <p:cNvPicPr>
            <a:picLocks noChangeAspect="1" noChangeArrowheads="1"/>
          </p:cNvPicPr>
          <p:nvPr/>
        </p:nvPicPr>
        <p:blipFill>
          <a:blip r:embed="rId15" cstate="print"/>
          <a:srcRect/>
          <a:stretch>
            <a:fillRect/>
          </a:stretch>
        </p:blipFill>
        <p:spPr bwMode="auto">
          <a:xfrm>
            <a:off x="5832648" y="4544542"/>
            <a:ext cx="3275856" cy="2268834"/>
          </a:xfrm>
          <a:prstGeom prst="rect">
            <a:avLst/>
          </a:prstGeom>
          <a:noFill/>
        </p:spPr>
      </p:pic>
      <p:sp>
        <p:nvSpPr>
          <p:cNvPr id="42" name="Номер слайда 3"/>
          <p:cNvSpPr txBox="1">
            <a:spLocks/>
          </p:cNvSpPr>
          <p:nvPr/>
        </p:nvSpPr>
        <p:spPr>
          <a:xfrm>
            <a:off x="0" y="116632"/>
            <a:ext cx="395536" cy="476672"/>
          </a:xfrm>
          <a:prstGeom prst="rect">
            <a:avLst/>
          </a:prstGeom>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fld id="{725C68B6-61C2-468F-89AB-4B9F7531AA68}" type="slidenum">
              <a:rPr kumimoji="0" lang="ru-RU" sz="4000" b="0" i="0" u="none" strike="noStrike" kern="1200" cap="none" spc="0" normalizeH="0" baseline="0" noProof="0" smtClean="0">
                <a:ln>
                  <a:noFill/>
                </a:ln>
                <a:solidFill>
                  <a:schemeClr val="bg2">
                    <a:shade val="50000"/>
                    <a:satMod val="200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ru-RU" sz="4000" b="0" i="0" u="none" strike="noStrike" kern="1200" cap="none" spc="0" normalizeH="0" baseline="0" noProof="0" dirty="0">
              <a:ln>
                <a:noFill/>
              </a:ln>
              <a:solidFill>
                <a:schemeClr val="bg2">
                  <a:shade val="50000"/>
                  <a:satMod val="200000"/>
                </a:schemeClr>
              </a:solidFill>
              <a:effectLst/>
              <a:uLnTx/>
              <a:uFillTx/>
              <a:latin typeface="+mn-lt"/>
              <a:ea typeface="+mn-ea"/>
              <a:cs typeface="+mn-cs"/>
            </a:endParaRPr>
          </a:p>
        </p:txBody>
      </p:sp>
      <p:sp>
        <p:nvSpPr>
          <p:cNvPr id="43" name="Rectangle 2"/>
          <p:cNvSpPr>
            <a:spLocks noGrp="1" noChangeArrowheads="1"/>
          </p:cNvSpPr>
          <p:nvPr>
            <p:ph type="title"/>
          </p:nvPr>
        </p:nvSpPr>
        <p:spPr>
          <a:xfrm>
            <a:off x="1043608" y="-171400"/>
            <a:ext cx="8100392" cy="1143000"/>
          </a:xfrm>
        </p:spPr>
        <p:txBody>
          <a:bodyPr>
            <a:normAutofit/>
          </a:bodyPr>
          <a:lstStyle/>
          <a:p>
            <a:pPr eaLnBrk="1" hangingPunct="1"/>
            <a:r>
              <a:rPr lang="en-US" sz="4000" dirty="0" smtClean="0">
                <a:solidFill>
                  <a:schemeClr val="tx2"/>
                </a:solidFill>
                <a:effectLst>
                  <a:outerShdw blurRad="38100" dist="38100" dir="2700000" algn="tl">
                    <a:srgbClr val="000000">
                      <a:alpha val="43137"/>
                    </a:srgbClr>
                  </a:outerShdw>
                </a:effectLst>
              </a:rPr>
              <a:t>Dissipative particle dynamics method</a:t>
            </a:r>
            <a:endParaRPr lang="ru-RU" sz="4000" dirty="0" smtClean="0">
              <a:solidFill>
                <a:schemeClr val="tx2"/>
              </a:solidFill>
              <a:effectLst>
                <a:outerShdw blurRad="38100" dist="38100" dir="2700000" algn="tl">
                  <a:srgbClr val="000000">
                    <a:alpha val="43137"/>
                  </a:srgbClr>
                </a:outerShdw>
              </a:effectLst>
            </a:endParaRPr>
          </a:p>
        </p:txBody>
      </p:sp>
      <p:pic>
        <p:nvPicPr>
          <p:cNvPr id="38" name="Picture 39"/>
          <p:cNvPicPr>
            <a:picLocks noChangeAspect="1" noChangeArrowheads="1"/>
          </p:cNvPicPr>
          <p:nvPr/>
        </p:nvPicPr>
        <p:blipFill>
          <a:blip r:embed="rId16" cstate="print"/>
          <a:srcRect/>
          <a:stretch>
            <a:fillRect/>
          </a:stretch>
        </p:blipFill>
        <p:spPr bwMode="auto">
          <a:xfrm>
            <a:off x="5724128" y="980727"/>
            <a:ext cx="3419872" cy="2750067"/>
          </a:xfrm>
          <a:prstGeom prst="rect">
            <a:avLst/>
          </a:prstGeom>
          <a:noFill/>
          <a:ln w="9525">
            <a:noFill/>
            <a:miter lim="800000"/>
            <a:headEnd/>
            <a:tailEnd/>
          </a:ln>
        </p:spPr>
      </p:pic>
    </p:spTree>
    <p:extLst>
      <p:ext uri="{BB962C8B-B14F-4D97-AF65-F5344CB8AC3E}">
        <p14:creationId xmlns:p14="http://schemas.microsoft.com/office/powerpoint/2010/main" val="3306389905"/>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632"/>
            <a:ext cx="8229600" cy="782960"/>
          </a:xfrm>
        </p:spPr>
        <p:txBody>
          <a:bodyPr>
            <a:noAutofit/>
          </a:bodyPr>
          <a:lstStyle/>
          <a:p>
            <a:r>
              <a:rPr lang="en-US" sz="4000" b="1" dirty="0" smtClean="0">
                <a:solidFill>
                  <a:schemeClr val="tx2"/>
                </a:solidFill>
                <a:effectLst>
                  <a:outerShdw blurRad="38100" dist="38100" dir="2700000" algn="tl">
                    <a:srgbClr val="000000">
                      <a:alpha val="43137"/>
                    </a:srgbClr>
                  </a:outerShdw>
                </a:effectLst>
                <a:cs typeface="Calibri" pitchFamily="34" charset="0"/>
              </a:rPr>
              <a:t>Program technical details</a:t>
            </a:r>
            <a:endParaRPr lang="ru-RU" sz="4000" b="1" dirty="0">
              <a:solidFill>
                <a:schemeClr val="tx2"/>
              </a:solidFill>
              <a:effectLst>
                <a:outerShdw blurRad="38100" dist="38100" dir="2700000" algn="tl">
                  <a:srgbClr val="000000">
                    <a:alpha val="43137"/>
                  </a:srgbClr>
                </a:outerShdw>
              </a:effectLst>
            </a:endParaRPr>
          </a:p>
        </p:txBody>
      </p:sp>
      <p:pic>
        <p:nvPicPr>
          <p:cNvPr id="2050" name="Picture 2" descr="C:\Users\drdiesel\Desktop\FFT_1D2Db.tif"/>
          <p:cNvPicPr>
            <a:picLocks noChangeAspect="1" noChangeArrowheads="1"/>
          </p:cNvPicPr>
          <p:nvPr/>
        </p:nvPicPr>
        <p:blipFill>
          <a:blip r:embed="rId4" cstate="print"/>
          <a:srcRect/>
          <a:stretch>
            <a:fillRect/>
          </a:stretch>
        </p:blipFill>
        <p:spPr bwMode="auto">
          <a:xfrm>
            <a:off x="2078038" y="1433611"/>
            <a:ext cx="4986337" cy="40116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0" y="980728"/>
            <a:ext cx="9144000" cy="369332"/>
          </a:xfrm>
          <a:prstGeom prst="rect">
            <a:avLst/>
          </a:prstGeom>
          <a:noFill/>
        </p:spPr>
        <p:txBody>
          <a:bodyPr wrap="square" rtlCol="0">
            <a:spAutoFit/>
          </a:bodyPr>
          <a:lstStyle/>
          <a:p>
            <a:pPr algn="ctr"/>
            <a:r>
              <a:rPr lang="en-US" dirty="0" smtClean="0"/>
              <a:t>2D Domain decomposition method was used to parallelize the program code. </a:t>
            </a:r>
            <a:endParaRPr lang="ru-RU" dirty="0"/>
          </a:p>
        </p:txBody>
      </p:sp>
      <p:sp>
        <p:nvSpPr>
          <p:cNvPr id="7" name="TextBox 6"/>
          <p:cNvSpPr txBox="1"/>
          <p:nvPr/>
        </p:nvSpPr>
        <p:spPr>
          <a:xfrm>
            <a:off x="0" y="5805264"/>
            <a:ext cx="9144000" cy="646331"/>
          </a:xfrm>
          <a:prstGeom prst="rect">
            <a:avLst/>
          </a:prstGeom>
          <a:noFill/>
        </p:spPr>
        <p:txBody>
          <a:bodyPr wrap="square" rtlCol="0">
            <a:spAutoFit/>
          </a:bodyPr>
          <a:lstStyle/>
          <a:p>
            <a:pPr algn="ctr"/>
            <a:r>
              <a:rPr lang="en-US" dirty="0" smtClean="0"/>
              <a:t>2D decomposition technique is a balanced method for supercomputers with average</a:t>
            </a:r>
          </a:p>
          <a:p>
            <a:pPr algn="ctr"/>
            <a:r>
              <a:rPr lang="en-US" dirty="0" smtClean="0"/>
              <a:t>internal network quality  </a:t>
            </a:r>
            <a:endParaRPr lang="ru-RU" dirty="0"/>
          </a:p>
        </p:txBody>
      </p:sp>
      <p:graphicFrame>
        <p:nvGraphicFramePr>
          <p:cNvPr id="6" name="Object 3"/>
          <p:cNvGraphicFramePr>
            <a:graphicFrameLocks noChangeAspect="1"/>
          </p:cNvGraphicFramePr>
          <p:nvPr/>
        </p:nvGraphicFramePr>
        <p:xfrm>
          <a:off x="1098723" y="3429000"/>
          <a:ext cx="4178300" cy="665163"/>
        </p:xfrm>
        <a:graphic>
          <a:graphicData uri="http://schemas.openxmlformats.org/presentationml/2006/ole">
            <mc:AlternateContent xmlns:mc="http://schemas.openxmlformats.org/markup-compatibility/2006">
              <mc:Choice xmlns:v="urn:schemas-microsoft-com:vml" Requires="v">
                <p:oleObj spid="_x0000_s18458" name="Формула" r:id="rId5" imgW="1612800" imgH="266400" progId="Equation.3">
                  <p:embed/>
                </p:oleObj>
              </mc:Choice>
              <mc:Fallback>
                <p:oleObj name="Формула" r:id="rId5" imgW="1612800" imgH="266400" progId="Equation.3">
                  <p:embed/>
                  <p:pic>
                    <p:nvPicPr>
                      <p:cNvPr id="45"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8723" y="3429000"/>
                        <a:ext cx="4178300" cy="665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Номер слайда 3"/>
          <p:cNvSpPr txBox="1">
            <a:spLocks/>
          </p:cNvSpPr>
          <p:nvPr/>
        </p:nvSpPr>
        <p:spPr>
          <a:xfrm>
            <a:off x="0" y="116632"/>
            <a:ext cx="755576" cy="476672"/>
          </a:xfrm>
          <a:prstGeom prst="rect">
            <a:avLst/>
          </a:prstGeom>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fld id="{725C68B6-61C2-468F-89AB-4B9F7531AA68}" type="slidenum">
              <a:rPr kumimoji="0" lang="ru-RU" sz="4000" b="0" i="0" u="none" strike="noStrike" kern="1200" cap="none" spc="0" normalizeH="0" baseline="0" noProof="0" smtClean="0">
                <a:ln>
                  <a:noFill/>
                </a:ln>
                <a:solidFill>
                  <a:schemeClr val="bg2">
                    <a:shade val="50000"/>
                    <a:satMod val="200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ru-RU" sz="4000" b="0" i="0" u="none" strike="noStrike" kern="1200" cap="none" spc="0" normalizeH="0" baseline="0" noProof="0" dirty="0">
              <a:ln>
                <a:noFill/>
              </a:ln>
              <a:solidFill>
                <a:schemeClr val="bg2">
                  <a:shade val="50000"/>
                  <a:satMod val="200000"/>
                </a:schemeClr>
              </a:solidFill>
              <a:effectLst/>
              <a:uLnTx/>
              <a:uFillTx/>
              <a:latin typeface="+mn-lt"/>
              <a:ea typeface="+mn-ea"/>
              <a:cs typeface="+mn-cs"/>
            </a:endParaRPr>
          </a:p>
        </p:txBody>
      </p:sp>
      <p:sp>
        <p:nvSpPr>
          <p:cNvPr id="7" name="Овал 6"/>
          <p:cNvSpPr/>
          <p:nvPr/>
        </p:nvSpPr>
        <p:spPr>
          <a:xfrm>
            <a:off x="1979712" y="4365104"/>
            <a:ext cx="2232248" cy="2232248"/>
          </a:xfrm>
          <a:prstGeom prst="ellipse">
            <a:avLst/>
          </a:prstGeom>
          <a:gradFill flip="none" rotWithShape="1">
            <a:gsLst>
              <a:gs pos="0">
                <a:schemeClr val="accent1">
                  <a:lumMod val="60000"/>
                  <a:lumOff val="40000"/>
                </a:schemeClr>
              </a:gs>
              <a:gs pos="80000">
                <a:schemeClr val="bg1"/>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Овал 8"/>
          <p:cNvSpPr/>
          <p:nvPr/>
        </p:nvSpPr>
        <p:spPr>
          <a:xfrm>
            <a:off x="1115616" y="5373216"/>
            <a:ext cx="144016" cy="144016"/>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Rectangle 2"/>
          <p:cNvSpPr txBox="1">
            <a:spLocks noChangeArrowheads="1"/>
          </p:cNvSpPr>
          <p:nvPr/>
        </p:nvSpPr>
        <p:spPr>
          <a:xfrm>
            <a:off x="1008112" y="-90264"/>
            <a:ext cx="8100392" cy="1143000"/>
          </a:xfrm>
          <a:prstGeom prst="rect">
            <a:avLst/>
          </a:prstGeom>
        </p:spPr>
        <p:txBody>
          <a:bodyPr anchor="ctr">
            <a:normAutofit fontScale="92500"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rPr>
              <a:t>Electrostatic interactions in DPD:</a:t>
            </a:r>
            <a:r>
              <a:rPr kumimoji="0" lang="en-US" sz="4000" b="0" i="0" u="none" strike="noStrike" kern="1200" cap="none" spc="0" normalizeH="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rPr>
              <a:t> Problem solution</a:t>
            </a:r>
            <a:endParaRPr kumimoji="0" lang="ru-RU" sz="4000" b="0"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endParaRPr>
          </a:p>
        </p:txBody>
      </p:sp>
      <p:sp>
        <p:nvSpPr>
          <p:cNvPr id="13" name="Прямоугольник 12"/>
          <p:cNvSpPr/>
          <p:nvPr/>
        </p:nvSpPr>
        <p:spPr>
          <a:xfrm>
            <a:off x="2843808" y="908720"/>
            <a:ext cx="4572000" cy="369332"/>
          </a:xfrm>
          <a:prstGeom prst="rect">
            <a:avLst/>
          </a:prstGeom>
        </p:spPr>
        <p:txBody>
          <a:bodyPr>
            <a:spAutoFit/>
          </a:bodyPr>
          <a:lstStyle/>
          <a:p>
            <a:r>
              <a:rPr lang="en-US" dirty="0" err="1" smtClean="0"/>
              <a:t>Groot</a:t>
            </a:r>
            <a:r>
              <a:rPr lang="en-US" dirty="0" smtClean="0"/>
              <a:t>, R. D. </a:t>
            </a:r>
            <a:r>
              <a:rPr lang="en-US" i="1" dirty="0" smtClean="0"/>
              <a:t>J. Chem. Phys.</a:t>
            </a:r>
            <a:r>
              <a:rPr lang="en-US" dirty="0" smtClean="0"/>
              <a:t> </a:t>
            </a:r>
            <a:r>
              <a:rPr lang="en-US" b="1" dirty="0" smtClean="0"/>
              <a:t>2003</a:t>
            </a:r>
            <a:r>
              <a:rPr lang="en-US" dirty="0" smtClean="0"/>
              <a:t>, </a:t>
            </a:r>
            <a:r>
              <a:rPr lang="en-US" i="1" dirty="0" smtClean="0"/>
              <a:t>118</a:t>
            </a:r>
            <a:r>
              <a:rPr lang="en-US" dirty="0" smtClean="0"/>
              <a:t>, 11265.</a:t>
            </a:r>
            <a:endParaRPr lang="ru-RU" dirty="0"/>
          </a:p>
        </p:txBody>
      </p:sp>
      <p:sp>
        <p:nvSpPr>
          <p:cNvPr id="14" name="TextBox 13"/>
          <p:cNvSpPr txBox="1"/>
          <p:nvPr/>
        </p:nvSpPr>
        <p:spPr>
          <a:xfrm>
            <a:off x="1331640" y="1340768"/>
            <a:ext cx="7272808" cy="369332"/>
          </a:xfrm>
          <a:prstGeom prst="rect">
            <a:avLst/>
          </a:prstGeom>
          <a:noFill/>
        </p:spPr>
        <p:txBody>
          <a:bodyPr wrap="square" rtlCol="0">
            <a:spAutoFit/>
          </a:bodyPr>
          <a:lstStyle/>
          <a:p>
            <a:pPr algn="ctr"/>
            <a:r>
              <a:rPr lang="en-US" dirty="0" smtClean="0"/>
              <a:t>Usage of smeared charges is the solution</a:t>
            </a:r>
            <a:endParaRPr lang="ru-RU" dirty="0"/>
          </a:p>
        </p:txBody>
      </p:sp>
      <p:sp>
        <p:nvSpPr>
          <p:cNvPr id="16" name="Стрелка вправо 15"/>
          <p:cNvSpPr/>
          <p:nvPr/>
        </p:nvSpPr>
        <p:spPr>
          <a:xfrm>
            <a:off x="1403648" y="5301208"/>
            <a:ext cx="504056" cy="288032"/>
          </a:xfrm>
          <a:prstGeom prst="righ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ru-RU"/>
          </a:p>
        </p:txBody>
      </p:sp>
      <p:pic>
        <p:nvPicPr>
          <p:cNvPr id="34817" name="Picture 1"/>
          <p:cNvPicPr>
            <a:picLocks noChangeAspect="1" noChangeArrowheads="1"/>
          </p:cNvPicPr>
          <p:nvPr/>
        </p:nvPicPr>
        <p:blipFill>
          <a:blip r:embed="rId4" cstate="print"/>
          <a:srcRect/>
          <a:stretch>
            <a:fillRect/>
          </a:stretch>
        </p:blipFill>
        <p:spPr bwMode="auto">
          <a:xfrm>
            <a:off x="4572000" y="1916832"/>
            <a:ext cx="4225476" cy="3235449"/>
          </a:xfrm>
          <a:prstGeom prst="rect">
            <a:avLst/>
          </a:prstGeom>
          <a:noFill/>
          <a:ln w="9525">
            <a:noFill/>
            <a:miter lim="800000"/>
            <a:headEnd/>
            <a:tailEnd/>
          </a:ln>
        </p:spPr>
      </p:pic>
      <p:sp>
        <p:nvSpPr>
          <p:cNvPr id="18" name="TextBox 17"/>
          <p:cNvSpPr txBox="1"/>
          <p:nvPr/>
        </p:nvSpPr>
        <p:spPr>
          <a:xfrm>
            <a:off x="4932040" y="5301208"/>
            <a:ext cx="3744416" cy="646331"/>
          </a:xfrm>
          <a:prstGeom prst="rect">
            <a:avLst/>
          </a:prstGeom>
          <a:noFill/>
        </p:spPr>
        <p:txBody>
          <a:bodyPr wrap="square" rtlCol="0">
            <a:spAutoFit/>
          </a:bodyPr>
          <a:lstStyle/>
          <a:p>
            <a:pPr algn="ctr"/>
            <a:r>
              <a:rPr lang="en-US" dirty="0" smtClean="0"/>
              <a:t>The potential no longer diverges at r=0</a:t>
            </a:r>
            <a:endParaRPr lang="ru-RU" dirty="0"/>
          </a:p>
        </p:txBody>
      </p:sp>
      <p:cxnSp>
        <p:nvCxnSpPr>
          <p:cNvPr id="22" name="Прямая со стрелкой 21"/>
          <p:cNvCxnSpPr/>
          <p:nvPr/>
        </p:nvCxnSpPr>
        <p:spPr>
          <a:xfrm>
            <a:off x="3059832" y="5517232"/>
            <a:ext cx="753215" cy="75321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3" name="TextBox 22"/>
          <p:cNvSpPr txBox="1"/>
          <p:nvPr/>
        </p:nvSpPr>
        <p:spPr>
          <a:xfrm>
            <a:off x="3347864" y="5589240"/>
            <a:ext cx="432048" cy="369332"/>
          </a:xfrm>
          <a:prstGeom prst="rect">
            <a:avLst/>
          </a:prstGeom>
          <a:noFill/>
        </p:spPr>
        <p:txBody>
          <a:bodyPr wrap="square" rtlCol="0">
            <a:spAutoFit/>
          </a:bodyPr>
          <a:lstStyle/>
          <a:p>
            <a:r>
              <a:rPr lang="en-US" dirty="0" smtClean="0"/>
              <a:t>R</a:t>
            </a:r>
            <a:r>
              <a:rPr lang="en-US" baseline="-25000" dirty="0" smtClean="0"/>
              <a:t>e</a:t>
            </a:r>
            <a:endParaRPr lang="ru-RU" baseline="-25000" dirty="0"/>
          </a:p>
        </p:txBody>
      </p:sp>
      <p:sp>
        <p:nvSpPr>
          <p:cNvPr id="34819"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34818" name="Object 2"/>
          <p:cNvGraphicFramePr>
            <a:graphicFrameLocks noChangeAspect="1"/>
          </p:cNvGraphicFramePr>
          <p:nvPr/>
        </p:nvGraphicFramePr>
        <p:xfrm>
          <a:off x="5076056" y="6065912"/>
          <a:ext cx="3719370" cy="792088"/>
        </p:xfrm>
        <a:graphic>
          <a:graphicData uri="http://schemas.openxmlformats.org/presentationml/2006/ole">
            <mc:AlternateContent xmlns:mc="http://schemas.openxmlformats.org/markup-compatibility/2006">
              <mc:Choice xmlns:v="urn:schemas-microsoft-com:vml" Requires="v">
                <p:oleObj spid="_x0000_s3103" name="Equation" r:id="rId5" imgW="2057400" imgH="431640" progId="Equation.DSMT4">
                  <p:embed/>
                </p:oleObj>
              </mc:Choice>
              <mc:Fallback>
                <p:oleObj name="Equation" r:id="rId5" imgW="2057400" imgH="431640" progId="Equation.DSMT4">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056" y="6065912"/>
                        <a:ext cx="3719370" cy="792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 name="Овал 26"/>
          <p:cNvSpPr/>
          <p:nvPr/>
        </p:nvSpPr>
        <p:spPr>
          <a:xfrm>
            <a:off x="1979712" y="1772816"/>
            <a:ext cx="2232248" cy="2232248"/>
          </a:xfrm>
          <a:prstGeom prst="ellipse">
            <a:avLst/>
          </a:prstGeom>
          <a:gradFill flip="none" rotWithShape="1">
            <a:gsLst>
              <a:gs pos="0">
                <a:srgbClr val="FF0000"/>
              </a:gs>
              <a:gs pos="80000">
                <a:schemeClr val="bg1"/>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8" name="Овал 27"/>
          <p:cNvSpPr/>
          <p:nvPr/>
        </p:nvSpPr>
        <p:spPr>
          <a:xfrm>
            <a:off x="1115616" y="2852936"/>
            <a:ext cx="144016" cy="144016"/>
          </a:xfrm>
          <a:prstGeom prst="ellipse">
            <a:avLst/>
          </a:prstGeom>
          <a:solidFill>
            <a:srgbClr val="FF000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Стрелка вправо 28"/>
          <p:cNvSpPr/>
          <p:nvPr/>
        </p:nvSpPr>
        <p:spPr>
          <a:xfrm>
            <a:off x="1403648" y="2780928"/>
            <a:ext cx="504056" cy="288032"/>
          </a:xfrm>
          <a:prstGeom prst="righ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ru-RU">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cxnSp>
        <p:nvCxnSpPr>
          <p:cNvPr id="30" name="Прямая со стрелкой 29"/>
          <p:cNvCxnSpPr>
            <a:endCxn id="27" idx="5"/>
          </p:cNvCxnSpPr>
          <p:nvPr/>
        </p:nvCxnSpPr>
        <p:spPr>
          <a:xfrm>
            <a:off x="3131840" y="2924944"/>
            <a:ext cx="753215" cy="75321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31" name="TextBox 30"/>
          <p:cNvSpPr txBox="1"/>
          <p:nvPr/>
        </p:nvSpPr>
        <p:spPr>
          <a:xfrm>
            <a:off x="3419872" y="2996952"/>
            <a:ext cx="432048" cy="369332"/>
          </a:xfrm>
          <a:prstGeom prst="rect">
            <a:avLst/>
          </a:prstGeom>
          <a:noFill/>
        </p:spPr>
        <p:txBody>
          <a:bodyPr wrap="square" rtlCol="0">
            <a:spAutoFit/>
          </a:bodyPr>
          <a:lstStyle/>
          <a:p>
            <a:r>
              <a:rPr lang="en-US" dirty="0" smtClean="0"/>
              <a:t>R</a:t>
            </a:r>
            <a:r>
              <a:rPr lang="en-US" baseline="-25000" dirty="0" smtClean="0"/>
              <a:t>e</a:t>
            </a:r>
            <a:endParaRPr lang="ru-RU" baseline="-250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Номер слайда 3"/>
          <p:cNvSpPr txBox="1">
            <a:spLocks/>
          </p:cNvSpPr>
          <p:nvPr/>
        </p:nvSpPr>
        <p:spPr>
          <a:xfrm>
            <a:off x="0" y="116632"/>
            <a:ext cx="755576" cy="476672"/>
          </a:xfrm>
          <a:prstGeom prst="rect">
            <a:avLst/>
          </a:prstGeom>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fld id="{725C68B6-61C2-468F-89AB-4B9F7531AA68}" type="slidenum">
              <a:rPr kumimoji="0" lang="ru-RU" sz="4000" b="0" i="0" u="none" strike="noStrike" kern="1200" cap="none" spc="0" normalizeH="0" baseline="0" noProof="0" smtClean="0">
                <a:ln>
                  <a:noFill/>
                </a:ln>
                <a:solidFill>
                  <a:schemeClr val="bg2">
                    <a:shade val="50000"/>
                    <a:satMod val="200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ru-RU" sz="4000" b="0" i="0" u="none" strike="noStrike" kern="1200" cap="none" spc="0" normalizeH="0" baseline="0" noProof="0" dirty="0">
              <a:ln>
                <a:noFill/>
              </a:ln>
              <a:solidFill>
                <a:schemeClr val="bg2">
                  <a:shade val="50000"/>
                  <a:satMod val="200000"/>
                </a:schemeClr>
              </a:solidFill>
              <a:effectLst/>
              <a:uLnTx/>
              <a:uFillTx/>
              <a:latin typeface="+mn-lt"/>
              <a:ea typeface="+mn-ea"/>
              <a:cs typeface="+mn-cs"/>
            </a:endParaRPr>
          </a:p>
        </p:txBody>
      </p:sp>
      <p:sp>
        <p:nvSpPr>
          <p:cNvPr id="6" name="Rectangle 2"/>
          <p:cNvSpPr txBox="1">
            <a:spLocks noChangeArrowheads="1"/>
          </p:cNvSpPr>
          <p:nvPr/>
        </p:nvSpPr>
        <p:spPr>
          <a:xfrm>
            <a:off x="1008112" y="-171400"/>
            <a:ext cx="8100392" cy="1143000"/>
          </a:xfrm>
          <a:prstGeom prst="rect">
            <a:avLst/>
          </a:prstGeom>
        </p:spPr>
        <p:txBody>
          <a:bodyPr anchor="ctr">
            <a:normAutofit fontScale="92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rPr>
              <a:t>Applications: single</a:t>
            </a:r>
            <a:r>
              <a:rPr kumimoji="0" lang="en-US" sz="4000" b="0" i="0" u="none" strike="noStrike" kern="1200" cap="none" spc="0" normalizeH="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rPr>
              <a:t> polyelectrolyte chain</a:t>
            </a:r>
            <a:endParaRPr kumimoji="0" lang="ru-RU" sz="4000" b="0"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endParaRPr>
          </a:p>
        </p:txBody>
      </p:sp>
      <p:sp>
        <p:nvSpPr>
          <p:cNvPr id="7" name="Прямоугольник 6"/>
          <p:cNvSpPr/>
          <p:nvPr/>
        </p:nvSpPr>
        <p:spPr>
          <a:xfrm>
            <a:off x="5508104" y="5595240"/>
            <a:ext cx="3635896" cy="432048"/>
          </a:xfrm>
          <a:prstGeom prst="rect">
            <a:avLst/>
          </a:prstGeom>
        </p:spPr>
        <p:txBody>
          <a:bodyPr wrap="square">
            <a:spAutoFit/>
          </a:bodyPr>
          <a:lstStyle/>
          <a:p>
            <a:r>
              <a:rPr lang="en-GB" sz="1100" dirty="0" err="1" smtClean="0"/>
              <a:t>Gavrilov</a:t>
            </a:r>
            <a:r>
              <a:rPr lang="en-GB" sz="1100" dirty="0" smtClean="0"/>
              <a:t>, A. A.; </a:t>
            </a:r>
            <a:r>
              <a:rPr lang="en-GB" sz="1100" dirty="0" err="1" smtClean="0"/>
              <a:t>Chertovich</a:t>
            </a:r>
            <a:r>
              <a:rPr lang="en-GB" sz="1100" dirty="0" smtClean="0"/>
              <a:t>, A. V.; </a:t>
            </a:r>
            <a:r>
              <a:rPr lang="en-GB" sz="1100" dirty="0" err="1" smtClean="0"/>
              <a:t>Kramarenko</a:t>
            </a:r>
            <a:r>
              <a:rPr lang="en-GB" sz="1100" dirty="0" smtClean="0"/>
              <a:t>, E. Y. </a:t>
            </a:r>
            <a:r>
              <a:rPr lang="en-GB" sz="1100" i="1" dirty="0" smtClean="0"/>
              <a:t>Macromolecules</a:t>
            </a:r>
            <a:r>
              <a:rPr lang="en-GB" sz="1100" dirty="0" smtClean="0"/>
              <a:t> </a:t>
            </a:r>
            <a:r>
              <a:rPr lang="en-GB" sz="1100" b="1" dirty="0" smtClean="0"/>
              <a:t>2016</a:t>
            </a:r>
            <a:r>
              <a:rPr lang="en-GB" sz="1100" dirty="0" smtClean="0"/>
              <a:t>, </a:t>
            </a:r>
            <a:r>
              <a:rPr lang="en-GB" sz="1100" i="1" dirty="0" smtClean="0"/>
              <a:t>49</a:t>
            </a:r>
            <a:r>
              <a:rPr lang="en-GB" sz="1100" dirty="0" smtClean="0"/>
              <a:t>, 1103–1110.</a:t>
            </a:r>
            <a:endParaRPr lang="ru-RU" sz="1100" dirty="0"/>
          </a:p>
        </p:txBody>
      </p:sp>
      <p:pic>
        <p:nvPicPr>
          <p:cNvPr id="27649" name="Picture 1" descr="C:\Users\drdieselal\Desktop\Modeling\статьи\статьялинэлектро\картинки\gabs.tif"/>
          <p:cNvPicPr>
            <a:picLocks noChangeAspect="1" noChangeArrowheads="1"/>
          </p:cNvPicPr>
          <p:nvPr/>
        </p:nvPicPr>
        <p:blipFill>
          <a:blip r:embed="rId3" cstate="print"/>
          <a:srcRect/>
          <a:stretch>
            <a:fillRect/>
          </a:stretch>
        </p:blipFill>
        <p:spPr bwMode="auto">
          <a:xfrm>
            <a:off x="1331640" y="1052736"/>
            <a:ext cx="7533774" cy="3409324"/>
          </a:xfrm>
          <a:prstGeom prst="rect">
            <a:avLst/>
          </a:prstGeom>
          <a:noFill/>
        </p:spPr>
      </p:pic>
      <p:pic>
        <p:nvPicPr>
          <p:cNvPr id="27650" name="Picture 2" descr="C:\Users\drdieselal\Desktop\Modeling\статьи\статьялинэлектро\картинки\fig2.tif"/>
          <p:cNvPicPr>
            <a:picLocks noChangeAspect="1" noChangeArrowheads="1"/>
          </p:cNvPicPr>
          <p:nvPr/>
        </p:nvPicPr>
        <p:blipFill>
          <a:blip r:embed="rId4" cstate="print"/>
          <a:srcRect/>
          <a:stretch>
            <a:fillRect/>
          </a:stretch>
        </p:blipFill>
        <p:spPr bwMode="auto">
          <a:xfrm>
            <a:off x="1115616" y="3573016"/>
            <a:ext cx="4320480" cy="3030336"/>
          </a:xfrm>
          <a:prstGeom prst="rect">
            <a:avLst/>
          </a:prstGeom>
          <a:noFill/>
        </p:spPr>
      </p:pic>
      <p:sp>
        <p:nvSpPr>
          <p:cNvPr id="11" name="TextBox 10"/>
          <p:cNvSpPr txBox="1"/>
          <p:nvPr/>
        </p:nvSpPr>
        <p:spPr>
          <a:xfrm>
            <a:off x="5508104" y="4515120"/>
            <a:ext cx="3563888" cy="646331"/>
          </a:xfrm>
          <a:prstGeom prst="rect">
            <a:avLst/>
          </a:prstGeom>
          <a:noFill/>
        </p:spPr>
        <p:txBody>
          <a:bodyPr wrap="square" rtlCol="0">
            <a:spAutoFit/>
          </a:bodyPr>
          <a:lstStyle/>
          <a:p>
            <a:pPr algn="ctr"/>
            <a:r>
              <a:rPr lang="en-US" dirty="0" smtClean="0"/>
              <a:t>Different chain state is observed for different types of counterions</a:t>
            </a:r>
            <a:endParaRPr lang="ru-RU"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Номер слайда 3"/>
          <p:cNvSpPr txBox="1">
            <a:spLocks/>
          </p:cNvSpPr>
          <p:nvPr/>
        </p:nvSpPr>
        <p:spPr>
          <a:xfrm>
            <a:off x="0" y="116632"/>
            <a:ext cx="755576" cy="476672"/>
          </a:xfrm>
          <a:prstGeom prst="rect">
            <a:avLst/>
          </a:prstGeom>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fld id="{725C68B6-61C2-468F-89AB-4B9F7531AA68}" type="slidenum">
              <a:rPr kumimoji="0" lang="ru-RU" sz="4000" b="0" i="0" u="none" strike="noStrike" kern="1200" cap="none" spc="0" normalizeH="0" baseline="0" noProof="0" smtClean="0">
                <a:ln>
                  <a:noFill/>
                </a:ln>
                <a:solidFill>
                  <a:schemeClr val="bg2">
                    <a:shade val="50000"/>
                    <a:satMod val="200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ru-RU" sz="4000" b="0" i="0" u="none" strike="noStrike" kern="1200" cap="none" spc="0" normalizeH="0" baseline="0" noProof="0" dirty="0">
              <a:ln>
                <a:noFill/>
              </a:ln>
              <a:solidFill>
                <a:schemeClr val="bg2">
                  <a:shade val="50000"/>
                  <a:satMod val="200000"/>
                </a:schemeClr>
              </a:solidFill>
              <a:effectLst/>
              <a:uLnTx/>
              <a:uFillTx/>
              <a:latin typeface="+mn-lt"/>
              <a:ea typeface="+mn-ea"/>
              <a:cs typeface="+mn-cs"/>
            </a:endParaRPr>
          </a:p>
        </p:txBody>
      </p:sp>
      <p:sp>
        <p:nvSpPr>
          <p:cNvPr id="6" name="Rectangle 2"/>
          <p:cNvSpPr txBox="1">
            <a:spLocks noChangeArrowheads="1"/>
          </p:cNvSpPr>
          <p:nvPr/>
        </p:nvSpPr>
        <p:spPr>
          <a:xfrm>
            <a:off x="1008112" y="-171400"/>
            <a:ext cx="8100392" cy="1143000"/>
          </a:xfrm>
          <a:prstGeom prst="rect">
            <a:avLst/>
          </a:prstGeom>
        </p:spPr>
        <p:txBody>
          <a:bodyPr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rPr>
              <a:t>How to choose the smearing</a:t>
            </a:r>
            <a:r>
              <a:rPr kumimoji="0" lang="en-US" sz="4000" b="0" i="0" u="none" strike="noStrike" kern="1200" cap="none" spc="0" normalizeH="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rPr>
              <a:t> size?</a:t>
            </a:r>
            <a:r>
              <a:rPr kumimoji="0" lang="en-US" sz="4000" b="0"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rPr>
              <a:t> </a:t>
            </a:r>
            <a:endParaRPr kumimoji="0" lang="ru-RU" sz="4000" b="0"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endParaRPr>
          </a:p>
        </p:txBody>
      </p:sp>
      <p:sp>
        <p:nvSpPr>
          <p:cNvPr id="19" name="TextBox 18"/>
          <p:cNvSpPr txBox="1"/>
          <p:nvPr/>
        </p:nvSpPr>
        <p:spPr>
          <a:xfrm>
            <a:off x="1043608" y="908720"/>
            <a:ext cx="7488832" cy="1569660"/>
          </a:xfrm>
          <a:prstGeom prst="rect">
            <a:avLst/>
          </a:prstGeom>
          <a:noFill/>
        </p:spPr>
        <p:txBody>
          <a:bodyPr wrap="square" rtlCol="0">
            <a:spAutoFit/>
          </a:bodyPr>
          <a:lstStyle/>
          <a:p>
            <a:pPr algn="ctr"/>
            <a:r>
              <a:rPr lang="en-US" sz="2400" dirty="0" smtClean="0"/>
              <a:t> One can study the screening properties in a bulk electrolyte at different salt concentrations in order to determine whether the screening length corresponds to the theoretical one</a:t>
            </a:r>
            <a:endParaRPr lang="ru-RU" sz="2400" dirty="0"/>
          </a:p>
        </p:txBody>
      </p:sp>
      <p:sp>
        <p:nvSpPr>
          <p:cNvPr id="20" name="TextBox 19"/>
          <p:cNvSpPr txBox="1"/>
          <p:nvPr/>
        </p:nvSpPr>
        <p:spPr>
          <a:xfrm>
            <a:off x="1187624" y="2996952"/>
            <a:ext cx="7704856" cy="1200329"/>
          </a:xfrm>
          <a:prstGeom prst="rect">
            <a:avLst/>
          </a:prstGeom>
          <a:noFill/>
        </p:spPr>
        <p:txBody>
          <a:bodyPr wrap="square" rtlCol="0">
            <a:spAutoFit/>
          </a:bodyPr>
          <a:lstStyle/>
          <a:p>
            <a:pPr algn="ctr"/>
            <a:r>
              <a:rPr lang="en-US" sz="2400" dirty="0" smtClean="0"/>
              <a:t>But… At high concentrations this approach is bad because the screening length becomes too small and deviations from the theoretical behavior can be observed</a:t>
            </a:r>
            <a:endParaRPr lang="ru-RU" sz="2400" dirty="0"/>
          </a:p>
        </p:txBody>
      </p:sp>
      <p:sp>
        <p:nvSpPr>
          <p:cNvPr id="21" name="TextBox 20"/>
          <p:cNvSpPr txBox="1"/>
          <p:nvPr/>
        </p:nvSpPr>
        <p:spPr>
          <a:xfrm>
            <a:off x="1115616" y="4586352"/>
            <a:ext cx="7704856" cy="1938992"/>
          </a:xfrm>
          <a:prstGeom prst="rect">
            <a:avLst/>
          </a:prstGeom>
          <a:noFill/>
        </p:spPr>
        <p:txBody>
          <a:bodyPr wrap="square" rtlCol="0">
            <a:spAutoFit/>
          </a:bodyPr>
          <a:lstStyle/>
          <a:p>
            <a:pPr algn="ctr"/>
            <a:r>
              <a:rPr lang="en-US" sz="2400" dirty="0" smtClean="0"/>
              <a:t>One can choose the electrostatic force so that the charge correlation effects are reproduced correctly.  The charge correlation effects are important for the properties of a wide range of systems starting from simple liquid electrolytes to complex biological molecules</a:t>
            </a:r>
            <a:endParaRPr lang="ru-RU" sz="24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additive="base">
                                        <p:cTn id="7"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 calcmode="lin" valueType="num">
                                      <p:cBhvr additive="base">
                                        <p:cTn id="13"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allAtOnce"/>
      <p:bldP spid="21" grpId="0" build="allAtOnce"/>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Номер слайда 3"/>
          <p:cNvSpPr txBox="1">
            <a:spLocks/>
          </p:cNvSpPr>
          <p:nvPr/>
        </p:nvSpPr>
        <p:spPr>
          <a:xfrm>
            <a:off x="0" y="116632"/>
            <a:ext cx="755576" cy="476672"/>
          </a:xfrm>
          <a:prstGeom prst="rect">
            <a:avLst/>
          </a:prstGeom>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fld id="{725C68B6-61C2-468F-89AB-4B9F7531AA68}" type="slidenum">
              <a:rPr kumimoji="0" lang="ru-RU" sz="4000" b="0" i="0" u="none" strike="noStrike" kern="1200" cap="none" spc="0" normalizeH="0" baseline="0" noProof="0" smtClean="0">
                <a:ln>
                  <a:noFill/>
                </a:ln>
                <a:solidFill>
                  <a:schemeClr val="bg2">
                    <a:shade val="50000"/>
                    <a:satMod val="200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ru-RU" sz="4000" b="0" i="0" u="none" strike="noStrike" kern="1200" cap="none" spc="0" normalizeH="0" baseline="0" noProof="0" dirty="0">
              <a:ln>
                <a:noFill/>
              </a:ln>
              <a:solidFill>
                <a:schemeClr val="bg2">
                  <a:shade val="50000"/>
                  <a:satMod val="200000"/>
                </a:schemeClr>
              </a:solidFill>
              <a:effectLst/>
              <a:uLnTx/>
              <a:uFillTx/>
              <a:latin typeface="+mn-lt"/>
              <a:ea typeface="+mn-ea"/>
              <a:cs typeface="+mn-cs"/>
            </a:endParaRPr>
          </a:p>
        </p:txBody>
      </p:sp>
      <p:sp>
        <p:nvSpPr>
          <p:cNvPr id="6" name="Rectangle 2"/>
          <p:cNvSpPr txBox="1">
            <a:spLocks noChangeArrowheads="1"/>
          </p:cNvSpPr>
          <p:nvPr/>
        </p:nvSpPr>
        <p:spPr>
          <a:xfrm>
            <a:off x="1008112" y="-171400"/>
            <a:ext cx="8100392" cy="1143000"/>
          </a:xfrm>
          <a:prstGeom prst="rect">
            <a:avLst/>
          </a:prstGeom>
        </p:spPr>
        <p:txBody>
          <a:bodyPr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rPr>
              <a:t>How to choose the smearing</a:t>
            </a:r>
            <a:r>
              <a:rPr kumimoji="0" lang="en-US" sz="4000" b="0" i="0" u="none" strike="noStrike" kern="1200" cap="none" spc="0" normalizeH="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rPr>
              <a:t> size?</a:t>
            </a:r>
            <a:r>
              <a:rPr kumimoji="0" lang="en-US" sz="4000" b="0"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rPr>
              <a:t> </a:t>
            </a:r>
            <a:endParaRPr kumimoji="0" lang="ru-RU" sz="4000" b="0"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endParaRPr>
          </a:p>
        </p:txBody>
      </p:sp>
      <p:sp>
        <p:nvSpPr>
          <p:cNvPr id="18" name="TextBox 17"/>
          <p:cNvSpPr txBox="1"/>
          <p:nvPr/>
        </p:nvSpPr>
        <p:spPr>
          <a:xfrm>
            <a:off x="1043608" y="6351711"/>
            <a:ext cx="8028384" cy="461665"/>
          </a:xfrm>
          <a:prstGeom prst="rect">
            <a:avLst/>
          </a:prstGeom>
          <a:noFill/>
        </p:spPr>
        <p:txBody>
          <a:bodyPr wrap="square" rtlCol="0">
            <a:spAutoFit/>
          </a:bodyPr>
          <a:lstStyle/>
          <a:p>
            <a:pPr algn="ctr"/>
            <a:r>
              <a:rPr lang="en-US" sz="2400" dirty="0" smtClean="0">
                <a:solidFill>
                  <a:schemeClr val="accent6"/>
                </a:solidFill>
              </a:rPr>
              <a:t>Charge compensating</a:t>
            </a:r>
            <a:endParaRPr lang="ru-RU" sz="2400" dirty="0">
              <a:solidFill>
                <a:schemeClr val="accent6"/>
              </a:solidFill>
            </a:endParaRPr>
          </a:p>
        </p:txBody>
      </p:sp>
      <p:pic>
        <p:nvPicPr>
          <p:cNvPr id="75781" name="Picture 5" descr="C:\Users\drdieselal\Desktop\1.tif"/>
          <p:cNvPicPr>
            <a:picLocks noChangeAspect="1" noChangeArrowheads="1"/>
          </p:cNvPicPr>
          <p:nvPr/>
        </p:nvPicPr>
        <p:blipFill>
          <a:blip r:embed="rId3" cstate="print"/>
          <a:srcRect/>
          <a:stretch>
            <a:fillRect/>
          </a:stretch>
        </p:blipFill>
        <p:spPr bwMode="auto">
          <a:xfrm>
            <a:off x="2339752" y="1772816"/>
            <a:ext cx="3024336" cy="2054028"/>
          </a:xfrm>
          <a:prstGeom prst="rect">
            <a:avLst/>
          </a:prstGeom>
          <a:noFill/>
        </p:spPr>
      </p:pic>
      <p:pic>
        <p:nvPicPr>
          <p:cNvPr id="75780" name="Picture 4" descr="C:\Users\drdieselal\Desktop\2.tif"/>
          <p:cNvPicPr>
            <a:picLocks noChangeAspect="1" noChangeArrowheads="1"/>
          </p:cNvPicPr>
          <p:nvPr/>
        </p:nvPicPr>
        <p:blipFill>
          <a:blip r:embed="rId4" cstate="print"/>
          <a:srcRect/>
          <a:stretch>
            <a:fillRect/>
          </a:stretch>
        </p:blipFill>
        <p:spPr bwMode="auto">
          <a:xfrm>
            <a:off x="2123728" y="980728"/>
            <a:ext cx="5544616" cy="5336693"/>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5780"/>
                                        </p:tgtEl>
                                        <p:attrNameLst>
                                          <p:attrName>style.visibility</p:attrName>
                                        </p:attrNameLst>
                                      </p:cBhvr>
                                      <p:to>
                                        <p:strVal val="visible"/>
                                      </p:to>
                                    </p:set>
                                    <p:animEffect transition="in" filter="wipe(down)">
                                      <p:cBhvr>
                                        <p:cTn id="7" dur="500"/>
                                        <p:tgtEl>
                                          <p:spTgt spid="757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Номер слайда 3"/>
          <p:cNvSpPr txBox="1">
            <a:spLocks/>
          </p:cNvSpPr>
          <p:nvPr/>
        </p:nvSpPr>
        <p:spPr>
          <a:xfrm>
            <a:off x="0" y="116632"/>
            <a:ext cx="755576" cy="476672"/>
          </a:xfrm>
          <a:prstGeom prst="rect">
            <a:avLst/>
          </a:prstGeom>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fld id="{725C68B6-61C2-468F-89AB-4B9F7531AA68}" type="slidenum">
              <a:rPr kumimoji="0" lang="ru-RU" sz="4000" b="0" i="0" u="none" strike="noStrike" kern="1200" cap="none" spc="0" normalizeH="0" baseline="0" noProof="0" smtClean="0">
                <a:ln>
                  <a:noFill/>
                </a:ln>
                <a:solidFill>
                  <a:schemeClr val="bg2">
                    <a:shade val="50000"/>
                    <a:satMod val="200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ru-RU" sz="4000" b="0" i="0" u="none" strike="noStrike" kern="1200" cap="none" spc="0" normalizeH="0" baseline="0" noProof="0" dirty="0">
              <a:ln>
                <a:noFill/>
              </a:ln>
              <a:solidFill>
                <a:schemeClr val="bg2">
                  <a:shade val="50000"/>
                  <a:satMod val="200000"/>
                </a:schemeClr>
              </a:solidFill>
              <a:effectLst/>
              <a:uLnTx/>
              <a:uFillTx/>
              <a:latin typeface="+mn-lt"/>
              <a:ea typeface="+mn-ea"/>
              <a:cs typeface="+mn-cs"/>
            </a:endParaRPr>
          </a:p>
        </p:txBody>
      </p:sp>
      <p:sp>
        <p:nvSpPr>
          <p:cNvPr id="6" name="Rectangle 2"/>
          <p:cNvSpPr txBox="1">
            <a:spLocks noChangeArrowheads="1"/>
          </p:cNvSpPr>
          <p:nvPr/>
        </p:nvSpPr>
        <p:spPr>
          <a:xfrm>
            <a:off x="1008112" y="-171400"/>
            <a:ext cx="8100392" cy="1143000"/>
          </a:xfrm>
          <a:prstGeom prst="rect">
            <a:avLst/>
          </a:prstGeom>
        </p:spPr>
        <p:txBody>
          <a:bodyPr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rPr>
              <a:t>Verification: single chain collapse </a:t>
            </a:r>
            <a:endParaRPr kumimoji="0" lang="ru-RU" sz="4000" b="0"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endParaRPr>
          </a:p>
        </p:txBody>
      </p:sp>
      <p:sp>
        <p:nvSpPr>
          <p:cNvPr id="583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5939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59395" name="Object 3"/>
          <p:cNvGraphicFramePr>
            <a:graphicFrameLocks noChangeAspect="1"/>
          </p:cNvGraphicFramePr>
          <p:nvPr/>
        </p:nvGraphicFramePr>
        <p:xfrm>
          <a:off x="1115616" y="836712"/>
          <a:ext cx="6720110" cy="5143845"/>
        </p:xfrm>
        <a:graphic>
          <a:graphicData uri="http://schemas.openxmlformats.org/presentationml/2006/ole">
            <mc:AlternateContent xmlns:mc="http://schemas.openxmlformats.org/markup-compatibility/2006">
              <mc:Choice xmlns:v="urn:schemas-microsoft-com:vml" Requires="v">
                <p:oleObj spid="_x0000_s4156" name="Graph" r:id="rId4" imgW="3920760" imgH="3000960" progId="Origin50.Graph">
                  <p:embed/>
                </p:oleObj>
              </mc:Choice>
              <mc:Fallback>
                <p:oleObj name="Graph" r:id="rId4" imgW="3920760" imgH="3000960" progId="Origin50.Graph">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616" y="836712"/>
                        <a:ext cx="6720110" cy="514384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Прямоугольник 11"/>
          <p:cNvSpPr/>
          <p:nvPr/>
        </p:nvSpPr>
        <p:spPr>
          <a:xfrm>
            <a:off x="1691680" y="6021288"/>
            <a:ext cx="6768752" cy="707886"/>
          </a:xfrm>
          <a:prstGeom prst="rect">
            <a:avLst/>
          </a:prstGeom>
        </p:spPr>
        <p:txBody>
          <a:bodyPr wrap="square">
            <a:spAutoFit/>
          </a:bodyPr>
          <a:lstStyle/>
          <a:p>
            <a:pPr algn="ctr"/>
            <a:r>
              <a:rPr lang="en-US" sz="2000" dirty="0" smtClean="0"/>
              <a:t>One can see a perfect quantitative agreement between the MD data and the DPD data at all studied </a:t>
            </a:r>
            <a:r>
              <a:rPr lang="en-US" sz="2000" i="1" dirty="0" smtClean="0"/>
              <a:t>λ</a:t>
            </a:r>
            <a:endParaRPr lang="ru-RU" sz="2000" dirty="0"/>
          </a:p>
        </p:txBody>
      </p:sp>
      <p:graphicFrame>
        <p:nvGraphicFramePr>
          <p:cNvPr id="13" name="Объект 12"/>
          <p:cNvGraphicFramePr>
            <a:graphicFrameLocks noChangeAspect="1"/>
          </p:cNvGraphicFramePr>
          <p:nvPr/>
        </p:nvGraphicFramePr>
        <p:xfrm>
          <a:off x="7668343" y="5301208"/>
          <a:ext cx="1475657" cy="774720"/>
        </p:xfrm>
        <a:graphic>
          <a:graphicData uri="http://schemas.openxmlformats.org/presentationml/2006/ole">
            <mc:AlternateContent xmlns:mc="http://schemas.openxmlformats.org/markup-compatibility/2006">
              <mc:Choice xmlns:v="urn:schemas-microsoft-com:vml" Requires="v">
                <p:oleObj spid="_x0000_s4157" name="Equation" r:id="rId6" imgW="507960" imgH="266400" progId="Equation.DSMT4">
                  <p:embed/>
                </p:oleObj>
              </mc:Choice>
              <mc:Fallback>
                <p:oleObj name="Equation" r:id="rId6" imgW="507960" imgH="266400" progId="Equation.DSMT4">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68343" y="5301208"/>
                        <a:ext cx="1475657" cy="7747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2"/>
          <p:cNvSpPr txBox="1">
            <a:spLocks noChangeArrowheads="1"/>
          </p:cNvSpPr>
          <p:nvPr/>
        </p:nvSpPr>
        <p:spPr>
          <a:xfrm>
            <a:off x="1008112" y="-171400"/>
            <a:ext cx="8100392" cy="1143000"/>
          </a:xfrm>
          <a:prstGeom prst="rect">
            <a:avLst/>
          </a:prstGeom>
        </p:spPr>
        <p:txBody>
          <a:bodyPr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rPr>
              <a:t>Poly(ionic</a:t>
            </a:r>
            <a:r>
              <a:rPr kumimoji="0" lang="en-US" sz="4000" b="0" i="0" u="none" strike="noStrike" kern="1200" cap="none" spc="0" normalizeH="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rPr>
              <a:t> liquids</a:t>
            </a:r>
            <a:r>
              <a:rPr kumimoji="0" lang="en-US" sz="4000" b="0"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rPr>
              <a:t>)</a:t>
            </a:r>
            <a:endParaRPr kumimoji="0" lang="ru-RU" sz="4000" b="0"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endParaRPr>
          </a:p>
        </p:txBody>
      </p:sp>
      <p:pic>
        <p:nvPicPr>
          <p:cNvPr id="90114" name="Picture 2"/>
          <p:cNvPicPr>
            <a:picLocks noChangeAspect="1" noChangeArrowheads="1"/>
          </p:cNvPicPr>
          <p:nvPr/>
        </p:nvPicPr>
        <p:blipFill>
          <a:blip r:embed="rId3" cstate="print"/>
          <a:srcRect/>
          <a:stretch>
            <a:fillRect/>
          </a:stretch>
        </p:blipFill>
        <p:spPr bwMode="auto">
          <a:xfrm>
            <a:off x="2339752" y="1196752"/>
            <a:ext cx="5276850" cy="4171950"/>
          </a:xfrm>
          <a:prstGeom prst="rect">
            <a:avLst/>
          </a:prstGeom>
          <a:noFill/>
          <a:ln w="9525">
            <a:noFill/>
            <a:miter lim="800000"/>
            <a:headEnd/>
            <a:tailEnd/>
          </a:ln>
        </p:spPr>
      </p:pic>
      <p:sp>
        <p:nvSpPr>
          <p:cNvPr id="6" name="TextBox 5"/>
          <p:cNvSpPr txBox="1"/>
          <p:nvPr/>
        </p:nvSpPr>
        <p:spPr>
          <a:xfrm>
            <a:off x="1259632" y="5517232"/>
            <a:ext cx="7056784" cy="1015663"/>
          </a:xfrm>
          <a:prstGeom prst="rect">
            <a:avLst/>
          </a:prstGeom>
          <a:noFill/>
        </p:spPr>
        <p:txBody>
          <a:bodyPr wrap="square" rtlCol="0">
            <a:spAutoFit/>
          </a:bodyPr>
          <a:lstStyle/>
          <a:p>
            <a:pPr algn="just"/>
            <a:r>
              <a:rPr lang="en-US" sz="2000" dirty="0" smtClean="0"/>
              <a:t>Poly(ionic liquids) are a special type of </a:t>
            </a:r>
            <a:r>
              <a:rPr lang="en-US" sz="2000" dirty="0" err="1" smtClean="0"/>
              <a:t>polyelectrolytes</a:t>
            </a:r>
            <a:r>
              <a:rPr lang="en-US" sz="2000" dirty="0" smtClean="0"/>
              <a:t> which carry an IL species in each of the repeating units – the IL is basically attached to the polymer chain</a:t>
            </a:r>
            <a:endParaRPr lang="ru-RU" sz="2000" dirty="0"/>
          </a:p>
        </p:txBody>
      </p:sp>
      <p:sp>
        <p:nvSpPr>
          <p:cNvPr id="7" name="Номер слайда 3"/>
          <p:cNvSpPr txBox="1">
            <a:spLocks/>
          </p:cNvSpPr>
          <p:nvPr/>
        </p:nvSpPr>
        <p:spPr>
          <a:xfrm>
            <a:off x="0" y="116632"/>
            <a:ext cx="755576" cy="476672"/>
          </a:xfrm>
          <a:prstGeom prst="rect">
            <a:avLst/>
          </a:prstGeom>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fld id="{725C68B6-61C2-468F-89AB-4B9F7531AA68}" type="slidenum">
              <a:rPr kumimoji="0" lang="ru-RU" sz="4000" b="0" i="0" u="none" strike="noStrike" kern="1200" cap="none" spc="0" normalizeH="0" baseline="0" noProof="0" smtClean="0">
                <a:ln>
                  <a:noFill/>
                </a:ln>
                <a:solidFill>
                  <a:schemeClr val="bg2">
                    <a:shade val="50000"/>
                    <a:satMod val="200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ru-RU" sz="4000" b="0" i="0" u="none" strike="noStrike" kern="1200" cap="none" spc="0" normalizeH="0" baseline="0" noProof="0" dirty="0">
              <a:ln>
                <a:noFill/>
              </a:ln>
              <a:solidFill>
                <a:schemeClr val="bg2">
                  <a:shade val="50000"/>
                  <a:satMod val="200000"/>
                </a:schemeClr>
              </a:solidFill>
              <a:effectLst/>
              <a:uLnTx/>
              <a:uFillTx/>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9091" name="Picture 3"/>
          <p:cNvPicPr>
            <a:picLocks noChangeAspect="1" noChangeArrowheads="1"/>
          </p:cNvPicPr>
          <p:nvPr/>
        </p:nvPicPr>
        <p:blipFill>
          <a:blip r:embed="rId3" cstate="print"/>
          <a:srcRect/>
          <a:stretch>
            <a:fillRect/>
          </a:stretch>
        </p:blipFill>
        <p:spPr bwMode="auto">
          <a:xfrm>
            <a:off x="1104984" y="764704"/>
            <a:ext cx="6203320" cy="6048672"/>
          </a:xfrm>
          <a:prstGeom prst="rect">
            <a:avLst/>
          </a:prstGeom>
          <a:noFill/>
          <a:ln w="9525">
            <a:noFill/>
            <a:miter lim="800000"/>
            <a:headEnd/>
            <a:tailEnd/>
          </a:ln>
        </p:spPr>
      </p:pic>
      <p:sp>
        <p:nvSpPr>
          <p:cNvPr id="6" name="TextBox 5"/>
          <p:cNvSpPr txBox="1"/>
          <p:nvPr/>
        </p:nvSpPr>
        <p:spPr>
          <a:xfrm>
            <a:off x="4716016" y="5229200"/>
            <a:ext cx="3888432" cy="430887"/>
          </a:xfrm>
          <a:prstGeom prst="rect">
            <a:avLst/>
          </a:prstGeom>
          <a:noFill/>
        </p:spPr>
        <p:txBody>
          <a:bodyPr wrap="square" rtlCol="0">
            <a:spAutoFit/>
          </a:bodyPr>
          <a:lstStyle/>
          <a:p>
            <a:r>
              <a:rPr lang="en-GB" sz="1100" dirty="0" err="1" smtClean="0"/>
              <a:t>Shaplov</a:t>
            </a:r>
            <a:r>
              <a:rPr lang="en-GB" sz="1100" dirty="0" smtClean="0"/>
              <a:t>, A. S.; </a:t>
            </a:r>
            <a:r>
              <a:rPr lang="en-GB" sz="1100" dirty="0" err="1" smtClean="0"/>
              <a:t>Marcilla</a:t>
            </a:r>
            <a:r>
              <a:rPr lang="en-GB" sz="1100" dirty="0" smtClean="0"/>
              <a:t>, R.; </a:t>
            </a:r>
            <a:r>
              <a:rPr lang="en-GB" sz="1100" dirty="0" err="1" smtClean="0"/>
              <a:t>Mecerreyes</a:t>
            </a:r>
            <a:r>
              <a:rPr lang="en-GB" sz="1100" dirty="0" smtClean="0"/>
              <a:t>, D. </a:t>
            </a:r>
            <a:r>
              <a:rPr lang="en-GB" sz="1100" i="1" dirty="0" err="1" smtClean="0"/>
              <a:t>Electrochim</a:t>
            </a:r>
            <a:r>
              <a:rPr lang="en-GB" sz="1100" i="1" dirty="0" smtClean="0"/>
              <a:t>. </a:t>
            </a:r>
            <a:r>
              <a:rPr lang="en-GB" sz="1100" i="1" dirty="0" err="1" smtClean="0"/>
              <a:t>Acta</a:t>
            </a:r>
            <a:r>
              <a:rPr lang="en-GB" sz="1100" dirty="0" smtClean="0"/>
              <a:t> </a:t>
            </a:r>
            <a:r>
              <a:rPr lang="en-GB" sz="1100" b="1" dirty="0" smtClean="0"/>
              <a:t>2015</a:t>
            </a:r>
            <a:r>
              <a:rPr lang="en-GB" sz="1100" dirty="0" smtClean="0"/>
              <a:t>, 175, 18–34.</a:t>
            </a:r>
            <a:endParaRPr lang="en-GB" sz="1100" dirty="0" err="1" smtClean="0"/>
          </a:p>
        </p:txBody>
      </p:sp>
      <p:sp>
        <p:nvSpPr>
          <p:cNvPr id="7" name="Rectangle 2"/>
          <p:cNvSpPr txBox="1">
            <a:spLocks noChangeArrowheads="1"/>
          </p:cNvSpPr>
          <p:nvPr/>
        </p:nvSpPr>
        <p:spPr>
          <a:xfrm>
            <a:off x="1008112" y="-171400"/>
            <a:ext cx="8100392" cy="1143000"/>
          </a:xfrm>
          <a:prstGeom prst="rect">
            <a:avLst/>
          </a:prstGeom>
        </p:spPr>
        <p:txBody>
          <a:bodyPr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rPr>
              <a:t>Poly(ionic</a:t>
            </a:r>
            <a:r>
              <a:rPr kumimoji="0" lang="en-US" sz="4000" b="0" i="0" u="none" strike="noStrike" kern="1200" cap="none" spc="0" normalizeH="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rPr>
              <a:t> liquids</a:t>
            </a:r>
            <a:r>
              <a:rPr kumimoji="0" lang="en-US" sz="4000" b="0"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rPr>
              <a:t>)</a:t>
            </a:r>
            <a:endParaRPr kumimoji="0" lang="ru-RU" sz="4000" b="0"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endParaRPr>
          </a:p>
        </p:txBody>
      </p:sp>
      <p:sp>
        <p:nvSpPr>
          <p:cNvPr id="8" name="TextBox 7"/>
          <p:cNvSpPr txBox="1"/>
          <p:nvPr/>
        </p:nvSpPr>
        <p:spPr>
          <a:xfrm>
            <a:off x="4355976" y="5877272"/>
            <a:ext cx="4248472" cy="646331"/>
          </a:xfrm>
          <a:prstGeom prst="rect">
            <a:avLst/>
          </a:prstGeom>
          <a:noFill/>
        </p:spPr>
        <p:txBody>
          <a:bodyPr wrap="square" rtlCol="0">
            <a:spAutoFit/>
          </a:bodyPr>
          <a:lstStyle/>
          <a:p>
            <a:pPr algn="ctr"/>
            <a:r>
              <a:rPr lang="en-US" dirty="0" smtClean="0"/>
              <a:t>Such systems have been shown to have good conductivities and mechanical stability</a:t>
            </a:r>
            <a:endParaRPr lang="ru-RU" dirty="0"/>
          </a:p>
        </p:txBody>
      </p:sp>
      <p:sp>
        <p:nvSpPr>
          <p:cNvPr id="9" name="Номер слайда 3"/>
          <p:cNvSpPr txBox="1">
            <a:spLocks/>
          </p:cNvSpPr>
          <p:nvPr/>
        </p:nvSpPr>
        <p:spPr>
          <a:xfrm>
            <a:off x="0" y="116632"/>
            <a:ext cx="755576" cy="476672"/>
          </a:xfrm>
          <a:prstGeom prst="rect">
            <a:avLst/>
          </a:prstGeom>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fld id="{725C68B6-61C2-468F-89AB-4B9F7531AA68}" type="slidenum">
              <a:rPr kumimoji="0" lang="ru-RU" sz="4000" b="0" i="0" u="none" strike="noStrike" kern="1200" cap="none" spc="0" normalizeH="0" baseline="0" noProof="0" smtClean="0">
                <a:ln>
                  <a:noFill/>
                </a:ln>
                <a:solidFill>
                  <a:schemeClr val="bg2">
                    <a:shade val="50000"/>
                    <a:satMod val="200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ru-RU" sz="4000" b="0" i="0" u="none" strike="noStrike" kern="1200" cap="none" spc="0" normalizeH="0" baseline="0" noProof="0" dirty="0">
              <a:ln>
                <a:noFill/>
              </a:ln>
              <a:solidFill>
                <a:schemeClr val="bg2">
                  <a:shade val="50000"/>
                  <a:satMod val="200000"/>
                </a:schemeClr>
              </a:solidFill>
              <a:effectLst/>
              <a:uLnTx/>
              <a:uFillTx/>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descr="http://4.bp.blogspot.com/-BnnKnoAGhv0/TtpoGXLSotI/AAAAAAAAADE/djDi9q6Jwfo/s1600/%25D1%2585%25D1%2580%25D0%25BE2.gif"/>
          <p:cNvPicPr>
            <a:picLocks noChangeAspect="1" noChangeArrowheads="1"/>
          </p:cNvPicPr>
          <p:nvPr/>
        </p:nvPicPr>
        <p:blipFill rotWithShape="1">
          <a:blip r:embed="rId3" cstate="print"/>
          <a:srcRect t="18349"/>
          <a:stretch/>
        </p:blipFill>
        <p:spPr bwMode="auto">
          <a:xfrm>
            <a:off x="4788738" y="432692"/>
            <a:ext cx="4072856" cy="2002305"/>
          </a:xfrm>
          <a:prstGeom prst="rect">
            <a:avLst/>
          </a:prstGeom>
          <a:noFill/>
          <a:ln w="9525">
            <a:noFill/>
            <a:miter lim="800000"/>
            <a:headEnd/>
            <a:tailEnd/>
          </a:ln>
        </p:spPr>
      </p:pic>
      <p:sp>
        <p:nvSpPr>
          <p:cNvPr id="10" name="Rectangle 2"/>
          <p:cNvSpPr txBox="1">
            <a:spLocks noChangeArrowheads="1"/>
          </p:cNvSpPr>
          <p:nvPr/>
        </p:nvSpPr>
        <p:spPr>
          <a:xfrm>
            <a:off x="-180528" y="155379"/>
            <a:ext cx="8316416" cy="1143000"/>
          </a:xfrm>
          <a:prstGeom prst="rect">
            <a:avLst/>
          </a:prstGeom>
        </p:spPr>
        <p:txBody>
          <a:bodyPr>
            <a:normAutofit/>
          </a:bodyPr>
          <a:lstStyle/>
          <a:p>
            <a:pPr algn="ctr">
              <a:lnSpc>
                <a:spcPct val="70000"/>
              </a:lnSpc>
            </a:pPr>
            <a:r>
              <a:rPr lang="ru-RU" altLang="ko-KR" sz="4000" dirty="0" smtClean="0">
                <a:solidFill>
                  <a:schemeClr val="tx2"/>
                </a:solidFill>
                <a:effectLst>
                  <a:outerShdw blurRad="38100" dist="38100" dir="2700000" algn="tl">
                    <a:srgbClr val="000000">
                      <a:alpha val="43137"/>
                    </a:srgbClr>
                  </a:outerShdw>
                </a:effectLst>
                <a:ea typeface="Gulim" pitchFamily="34" charset="-127"/>
              </a:rPr>
              <a:t>План доклада</a:t>
            </a:r>
            <a:endParaRPr lang="en-US" sz="4000" dirty="0">
              <a:solidFill>
                <a:schemeClr val="tx2"/>
              </a:solidFill>
              <a:effectLst>
                <a:outerShdw blurRad="38100" dist="38100" dir="2700000" algn="tl">
                  <a:srgbClr val="000000">
                    <a:alpha val="43137"/>
                  </a:srgbClr>
                </a:outerShdw>
              </a:effectLst>
            </a:endParaRPr>
          </a:p>
        </p:txBody>
      </p:sp>
      <p:sp>
        <p:nvSpPr>
          <p:cNvPr id="12" name="TextBox 11"/>
          <p:cNvSpPr txBox="1"/>
          <p:nvPr/>
        </p:nvSpPr>
        <p:spPr>
          <a:xfrm>
            <a:off x="-97743" y="2250331"/>
            <a:ext cx="184731" cy="369332"/>
          </a:xfrm>
          <a:prstGeom prst="rect">
            <a:avLst/>
          </a:prstGeom>
          <a:noFill/>
        </p:spPr>
        <p:txBody>
          <a:bodyPr wrap="none" rtlCol="0">
            <a:spAutoFit/>
          </a:bodyPr>
          <a:lstStyle/>
          <a:p>
            <a:endParaRPr lang="ru-RU" dirty="0"/>
          </a:p>
        </p:txBody>
      </p:sp>
      <p:pic>
        <p:nvPicPr>
          <p:cNvPr id="20" name="Рисунок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0086" y="2551464"/>
            <a:ext cx="3804623" cy="2067730"/>
          </a:xfrm>
          <a:prstGeom prst="rect">
            <a:avLst/>
          </a:prstGeom>
        </p:spPr>
      </p:pic>
      <p:sp>
        <p:nvSpPr>
          <p:cNvPr id="21" name="TextBox 20"/>
          <p:cNvSpPr txBox="1"/>
          <p:nvPr/>
        </p:nvSpPr>
        <p:spPr>
          <a:xfrm>
            <a:off x="77495" y="675995"/>
            <a:ext cx="5940152" cy="3046988"/>
          </a:xfrm>
          <a:prstGeom prst="rect">
            <a:avLst/>
          </a:prstGeom>
          <a:noFill/>
        </p:spPr>
        <p:txBody>
          <a:bodyPr wrap="square" rtlCol="0">
            <a:spAutoFit/>
          </a:bodyPr>
          <a:lstStyle/>
          <a:p>
            <a:pPr marL="285750" indent="-285750">
              <a:buFont typeface="Arial" panose="020B0604020202020204" pitchFamily="34" charset="0"/>
              <a:buChar char="•"/>
            </a:pPr>
            <a:r>
              <a:rPr lang="ru-RU" sz="2400" dirty="0" smtClean="0"/>
              <a:t>Модель организации хроматина</a:t>
            </a:r>
            <a:endParaRPr lang="en-US" sz="2400" dirty="0" smtClean="0"/>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ru-RU" sz="2400" dirty="0" smtClean="0"/>
              <a:t>Реалистичные </a:t>
            </a:r>
            <a:r>
              <a:rPr lang="ru-RU" sz="2400" dirty="0" err="1" smtClean="0"/>
              <a:t>микрогели</a:t>
            </a:r>
            <a:endParaRPr lang="en-US" sz="2400" dirty="0" smtClean="0"/>
          </a:p>
          <a:p>
            <a:pPr marL="285750" indent="-285750"/>
            <a:endParaRPr lang="en-US" sz="2400" dirty="0"/>
          </a:p>
          <a:p>
            <a:pPr marL="285750" indent="-285750">
              <a:buFont typeface="Arial" panose="020B0604020202020204" pitchFamily="34" charset="0"/>
              <a:buChar char="•"/>
            </a:pPr>
            <a:r>
              <a:rPr lang="ru-RU" sz="2400" dirty="0" smtClean="0"/>
              <a:t>Самоорганизация по ходу проведения полимеризации</a:t>
            </a: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ru-RU" sz="2400" dirty="0" err="1" smtClean="0"/>
              <a:t>Микрофазное</a:t>
            </a:r>
            <a:r>
              <a:rPr lang="ru-RU" sz="2400" dirty="0" smtClean="0"/>
              <a:t> расслоение</a:t>
            </a:r>
            <a:endParaRPr lang="en-US" sz="2400" dirty="0"/>
          </a:p>
        </p:txBody>
      </p:sp>
      <p:pic>
        <p:nvPicPr>
          <p:cNvPr id="27" name="Picture 2"/>
          <p:cNvPicPr>
            <a:picLocks noChangeAspect="1" noChangeArrowheads="1"/>
          </p:cNvPicPr>
          <p:nvPr/>
        </p:nvPicPr>
        <p:blipFill>
          <a:blip r:embed="rId5" cstate="print"/>
          <a:srcRect/>
          <a:stretch>
            <a:fillRect/>
          </a:stretch>
        </p:blipFill>
        <p:spPr bwMode="auto">
          <a:xfrm>
            <a:off x="539552" y="4077072"/>
            <a:ext cx="2376715" cy="2371754"/>
          </a:xfrm>
          <a:prstGeom prst="rect">
            <a:avLst/>
          </a:prstGeom>
          <a:noFill/>
          <a:ln w="9525">
            <a:noFill/>
            <a:miter lim="800000"/>
            <a:headEnd/>
            <a:tailEnd/>
          </a:ln>
        </p:spPr>
      </p:pic>
      <p:grpSp>
        <p:nvGrpSpPr>
          <p:cNvPr id="14" name="Group 3"/>
          <p:cNvGrpSpPr/>
          <p:nvPr/>
        </p:nvGrpSpPr>
        <p:grpSpPr>
          <a:xfrm>
            <a:off x="6444208" y="4762228"/>
            <a:ext cx="2560688" cy="2162998"/>
            <a:chOff x="8446580" y="803196"/>
            <a:chExt cx="3264408" cy="3171190"/>
          </a:xfrm>
        </p:grpSpPr>
        <p:pic>
          <p:nvPicPr>
            <p:cNvPr id="15" name="Picture 4"/>
            <p:cNvPicPr>
              <a:picLocks noChangeAspect="1"/>
            </p:cNvPicPr>
            <p:nvPr/>
          </p:nvPicPr>
          <p:blipFill>
            <a:blip r:embed="rId6" cstate="print"/>
            <a:stretch>
              <a:fillRect/>
            </a:stretch>
          </p:blipFill>
          <p:spPr>
            <a:xfrm>
              <a:off x="8446580" y="803196"/>
              <a:ext cx="3264408" cy="2667000"/>
            </a:xfrm>
            <a:prstGeom prst="rect">
              <a:avLst/>
            </a:prstGeom>
          </p:spPr>
        </p:pic>
        <p:cxnSp>
          <p:nvCxnSpPr>
            <p:cNvPr id="16" name="Straight Arrow Connector 5"/>
            <p:cNvCxnSpPr/>
            <p:nvPr/>
          </p:nvCxnSpPr>
          <p:spPr>
            <a:xfrm>
              <a:off x="10896600" y="1107996"/>
              <a:ext cx="457200" cy="533400"/>
            </a:xfrm>
            <a:prstGeom prst="straightConnector1">
              <a:avLst/>
            </a:prstGeom>
            <a:ln w="57150">
              <a:solidFill>
                <a:schemeClr val="bg1"/>
              </a:solidFill>
              <a:headEnd type="triangle"/>
              <a:tailEnd type="triangle"/>
            </a:ln>
            <a:effectLst>
              <a:glow rad="101600">
                <a:srgbClr val="FFFFFF">
                  <a:alpha val="60000"/>
                </a:srgbClr>
              </a:glow>
            </a:effectLst>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991600" y="3297535"/>
              <a:ext cx="1828800" cy="676851"/>
            </a:xfrm>
            <a:prstGeom prst="rect">
              <a:avLst/>
            </a:prstGeom>
            <a:noFill/>
          </p:spPr>
          <p:txBody>
            <a:bodyPr wrap="square" rtlCol="0">
              <a:spAutoFit/>
            </a:bodyPr>
            <a:lstStyle/>
            <a:p>
              <a:pPr>
                <a:spcAft>
                  <a:spcPts val="1200"/>
                </a:spcAft>
              </a:pPr>
              <a:endParaRPr lang="en-US" sz="2400" dirty="0">
                <a:solidFill>
                  <a:schemeClr val="tx2"/>
                </a:solidFill>
              </a:endParaRPr>
            </a:p>
          </p:txBody>
        </p:sp>
      </p:grpSp>
      <p:graphicFrame>
        <p:nvGraphicFramePr>
          <p:cNvPr id="18" name="Object 3"/>
          <p:cNvGraphicFramePr>
            <a:graphicFrameLocks noChangeAspect="1"/>
          </p:cNvGraphicFramePr>
          <p:nvPr>
            <p:extLst>
              <p:ext uri="{D42A27DB-BD31-4B8C-83A1-F6EECF244321}">
                <p14:modId xmlns:p14="http://schemas.microsoft.com/office/powerpoint/2010/main" val="2444208998"/>
              </p:ext>
            </p:extLst>
          </p:nvPr>
        </p:nvGraphicFramePr>
        <p:xfrm>
          <a:off x="3885776" y="4672767"/>
          <a:ext cx="2025030" cy="2025030"/>
        </p:xfrm>
        <a:graphic>
          <a:graphicData uri="http://schemas.openxmlformats.org/presentationml/2006/ole">
            <mc:AlternateContent xmlns:mc="http://schemas.openxmlformats.org/markup-compatibility/2006">
              <mc:Choice xmlns:v="urn:schemas-microsoft-com:vml" Requires="v">
                <p:oleObj spid="_x0000_s16405" r:id="rId7" imgW="6209524" imgH="6209524" progId="">
                  <p:embed/>
                </p:oleObj>
              </mc:Choice>
              <mc:Fallback>
                <p:oleObj r:id="rId7" imgW="6209524" imgH="6209524" progId="">
                  <p:embed/>
                  <p:pic>
                    <p:nvPicPr>
                      <p:cNvPr id="1331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5776" y="4672767"/>
                        <a:ext cx="2025030" cy="2025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Двойная стрелка влево/вправо 1"/>
          <p:cNvSpPr/>
          <p:nvPr/>
        </p:nvSpPr>
        <p:spPr>
          <a:xfrm>
            <a:off x="6017647" y="5671778"/>
            <a:ext cx="426561" cy="27750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Номер слайда 3"/>
          <p:cNvSpPr txBox="1">
            <a:spLocks/>
          </p:cNvSpPr>
          <p:nvPr/>
        </p:nvSpPr>
        <p:spPr>
          <a:xfrm>
            <a:off x="0" y="116632"/>
            <a:ext cx="755576" cy="476672"/>
          </a:xfrm>
          <a:prstGeom prst="rect">
            <a:avLst/>
          </a:prstGeom>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fld id="{725C68B6-61C2-468F-89AB-4B9F7531AA68}" type="slidenum">
              <a:rPr kumimoji="0" lang="ru-RU" sz="4000" b="0" i="0" u="none" strike="noStrike" kern="1200" cap="none" spc="0" normalizeH="0" baseline="0" noProof="0" smtClean="0">
                <a:ln>
                  <a:noFill/>
                </a:ln>
                <a:solidFill>
                  <a:schemeClr val="bg2">
                    <a:shade val="50000"/>
                    <a:satMod val="200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ru-RU" sz="4000" b="0" i="0" u="none" strike="noStrike" kern="1200" cap="none" spc="0" normalizeH="0" baseline="0" noProof="0" dirty="0">
              <a:ln>
                <a:noFill/>
              </a:ln>
              <a:solidFill>
                <a:schemeClr val="bg2">
                  <a:shade val="50000"/>
                  <a:satMod val="200000"/>
                </a:schemeClr>
              </a:solidFill>
              <a:effectLst/>
              <a:uLnTx/>
              <a:uFillTx/>
              <a:latin typeface="+mn-lt"/>
              <a:ea typeface="+mn-ea"/>
              <a:cs typeface="+mn-cs"/>
            </a:endParaRPr>
          </a:p>
        </p:txBody>
      </p:sp>
      <p:sp>
        <p:nvSpPr>
          <p:cNvPr id="6" name="Rectangle 2"/>
          <p:cNvSpPr txBox="1">
            <a:spLocks noChangeArrowheads="1"/>
          </p:cNvSpPr>
          <p:nvPr/>
        </p:nvSpPr>
        <p:spPr>
          <a:xfrm>
            <a:off x="1008112" y="-171400"/>
            <a:ext cx="8100392" cy="1143000"/>
          </a:xfrm>
          <a:prstGeom prst="rect">
            <a:avLst/>
          </a:prstGeom>
        </p:spPr>
        <p:txBody>
          <a:bodyPr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rPr>
              <a:t>How to choose the smearing</a:t>
            </a:r>
            <a:r>
              <a:rPr kumimoji="0" lang="en-US" sz="4000" b="0" i="0" u="none" strike="noStrike" kern="1200" cap="none" spc="0" normalizeH="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rPr>
              <a:t> size?</a:t>
            </a:r>
            <a:r>
              <a:rPr kumimoji="0" lang="en-US" sz="4000" b="0"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rPr>
              <a:t> </a:t>
            </a:r>
            <a:endParaRPr kumimoji="0" lang="ru-RU" sz="4000" b="0"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endParaRPr>
          </a:p>
        </p:txBody>
      </p:sp>
      <p:sp>
        <p:nvSpPr>
          <p:cNvPr id="7" name="Овал 6"/>
          <p:cNvSpPr/>
          <p:nvPr/>
        </p:nvSpPr>
        <p:spPr>
          <a:xfrm>
            <a:off x="1979712" y="980728"/>
            <a:ext cx="2232248" cy="2232248"/>
          </a:xfrm>
          <a:prstGeom prst="ellipse">
            <a:avLst/>
          </a:prstGeom>
          <a:gradFill flip="none" rotWithShape="1">
            <a:gsLst>
              <a:gs pos="0">
                <a:srgbClr val="FF0000"/>
              </a:gs>
              <a:gs pos="80000">
                <a:schemeClr val="bg1"/>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Овал 7"/>
          <p:cNvSpPr/>
          <p:nvPr/>
        </p:nvSpPr>
        <p:spPr>
          <a:xfrm>
            <a:off x="1115616" y="2852936"/>
            <a:ext cx="144016" cy="144016"/>
          </a:xfrm>
          <a:prstGeom prst="ellipse">
            <a:avLst/>
          </a:prstGeom>
          <a:solidFill>
            <a:srgbClr val="FF000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Стрелка вправо 8"/>
          <p:cNvSpPr/>
          <p:nvPr/>
        </p:nvSpPr>
        <p:spPr>
          <a:xfrm rot="19864160">
            <a:off x="1369857" y="2532965"/>
            <a:ext cx="504056" cy="288032"/>
          </a:xfrm>
          <a:prstGeom prst="righ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ru-RU">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Стрелка вправо 11"/>
          <p:cNvSpPr/>
          <p:nvPr/>
        </p:nvSpPr>
        <p:spPr>
          <a:xfrm rot="1890064">
            <a:off x="1319899" y="3212672"/>
            <a:ext cx="1182730" cy="288641"/>
          </a:xfrm>
          <a:prstGeom prst="righ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ru-RU">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3" name="Овал 12"/>
          <p:cNvSpPr/>
          <p:nvPr/>
        </p:nvSpPr>
        <p:spPr>
          <a:xfrm>
            <a:off x="2483768" y="3429000"/>
            <a:ext cx="1224136" cy="1224136"/>
          </a:xfrm>
          <a:prstGeom prst="ellipse">
            <a:avLst/>
          </a:prstGeom>
          <a:gradFill flip="none" rotWithShape="1">
            <a:gsLst>
              <a:gs pos="0">
                <a:srgbClr val="FF0000"/>
              </a:gs>
              <a:gs pos="80000">
                <a:schemeClr val="bg1"/>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4" name="Стрелка вправо 13"/>
          <p:cNvSpPr/>
          <p:nvPr/>
        </p:nvSpPr>
        <p:spPr>
          <a:xfrm rot="3737568">
            <a:off x="368560" y="4506315"/>
            <a:ext cx="3261823" cy="293641"/>
          </a:xfrm>
          <a:prstGeom prst="righ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ru-RU">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5" name="Овал 14"/>
          <p:cNvSpPr/>
          <p:nvPr/>
        </p:nvSpPr>
        <p:spPr>
          <a:xfrm>
            <a:off x="2843808" y="5805264"/>
            <a:ext cx="504056" cy="504056"/>
          </a:xfrm>
          <a:prstGeom prst="ellipse">
            <a:avLst/>
          </a:prstGeom>
          <a:gradFill flip="none" rotWithShape="1">
            <a:gsLst>
              <a:gs pos="0">
                <a:srgbClr val="FF0000"/>
              </a:gs>
              <a:gs pos="80000">
                <a:schemeClr val="bg1"/>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TextBox 15"/>
          <p:cNvSpPr txBox="1"/>
          <p:nvPr/>
        </p:nvSpPr>
        <p:spPr>
          <a:xfrm>
            <a:off x="4139952" y="2492896"/>
            <a:ext cx="360040" cy="2215991"/>
          </a:xfrm>
          <a:prstGeom prst="rect">
            <a:avLst/>
          </a:prstGeom>
          <a:noFill/>
        </p:spPr>
        <p:txBody>
          <a:bodyPr wrap="square" rtlCol="0">
            <a:spAutoFit/>
          </a:bodyPr>
          <a:lstStyle/>
          <a:p>
            <a:r>
              <a:rPr lang="en-US" sz="13800" dirty="0" smtClean="0"/>
              <a:t>?</a:t>
            </a:r>
            <a:endParaRPr lang="ru-RU" sz="13800" dirty="0"/>
          </a:p>
        </p:txBody>
      </p:sp>
      <p:sp>
        <p:nvSpPr>
          <p:cNvPr id="17" name="TextBox 16"/>
          <p:cNvSpPr txBox="1"/>
          <p:nvPr/>
        </p:nvSpPr>
        <p:spPr>
          <a:xfrm>
            <a:off x="4644008" y="1196752"/>
            <a:ext cx="4499992" cy="2123658"/>
          </a:xfrm>
          <a:prstGeom prst="rect">
            <a:avLst/>
          </a:prstGeom>
          <a:noFill/>
        </p:spPr>
        <p:txBody>
          <a:bodyPr wrap="square" rtlCol="0">
            <a:spAutoFit/>
          </a:bodyPr>
          <a:lstStyle/>
          <a:p>
            <a:pPr algn="ctr"/>
            <a:r>
              <a:rPr lang="en-US" sz="2800" dirty="0" smtClean="0"/>
              <a:t>Advantage of using large smearing radii:</a:t>
            </a:r>
          </a:p>
          <a:p>
            <a:pPr algn="ctr"/>
            <a:endParaRPr lang="en-US" sz="2800" dirty="0" smtClean="0"/>
          </a:p>
          <a:p>
            <a:pPr algn="ctr"/>
            <a:r>
              <a:rPr lang="en-US" sz="2400" dirty="0" smtClean="0">
                <a:solidFill>
                  <a:schemeClr val="accent6"/>
                </a:solidFill>
              </a:rPr>
              <a:t>Less computationally demanding as coarser mesh could be used</a:t>
            </a:r>
            <a:endParaRPr lang="ru-RU" sz="2400" dirty="0">
              <a:solidFill>
                <a:schemeClr val="accent6"/>
              </a:solidFill>
            </a:endParaRPr>
          </a:p>
        </p:txBody>
      </p:sp>
      <p:sp>
        <p:nvSpPr>
          <p:cNvPr id="18" name="TextBox 17"/>
          <p:cNvSpPr txBox="1"/>
          <p:nvPr/>
        </p:nvSpPr>
        <p:spPr>
          <a:xfrm>
            <a:off x="4644008" y="4257670"/>
            <a:ext cx="4499992" cy="2123658"/>
          </a:xfrm>
          <a:prstGeom prst="rect">
            <a:avLst/>
          </a:prstGeom>
          <a:noFill/>
        </p:spPr>
        <p:txBody>
          <a:bodyPr wrap="square" rtlCol="0">
            <a:spAutoFit/>
          </a:bodyPr>
          <a:lstStyle/>
          <a:p>
            <a:pPr algn="ctr"/>
            <a:r>
              <a:rPr lang="en-US" sz="2800" dirty="0" smtClean="0"/>
              <a:t>Disadvantage of using large smearing radii:</a:t>
            </a:r>
          </a:p>
          <a:p>
            <a:pPr algn="ctr"/>
            <a:endParaRPr lang="en-US" sz="2800" dirty="0" smtClean="0"/>
          </a:p>
          <a:p>
            <a:pPr algn="ctr"/>
            <a:r>
              <a:rPr lang="en-US" sz="2400" dirty="0" smtClean="0">
                <a:solidFill>
                  <a:schemeClr val="accent6"/>
                </a:solidFill>
              </a:rPr>
              <a:t>Unexpected simulation artifacts due to incorrect physics</a:t>
            </a:r>
            <a:endParaRPr lang="ru-RU" sz="2400" dirty="0">
              <a:solidFill>
                <a:schemeClr val="accent6"/>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8307" name="Picture 3"/>
          <p:cNvPicPr>
            <a:picLocks noChangeAspect="1" noChangeArrowheads="1"/>
          </p:cNvPicPr>
          <p:nvPr/>
        </p:nvPicPr>
        <p:blipFill>
          <a:blip r:embed="rId3" cstate="print"/>
          <a:srcRect b="47254"/>
          <a:stretch>
            <a:fillRect/>
          </a:stretch>
        </p:blipFill>
        <p:spPr bwMode="auto">
          <a:xfrm>
            <a:off x="1835300" y="1022715"/>
            <a:ext cx="3888828" cy="1368152"/>
          </a:xfrm>
          <a:prstGeom prst="rect">
            <a:avLst/>
          </a:prstGeom>
          <a:noFill/>
          <a:ln w="9525">
            <a:noFill/>
            <a:miter lim="800000"/>
            <a:headEnd/>
            <a:tailEnd/>
          </a:ln>
        </p:spPr>
      </p:pic>
      <p:sp>
        <p:nvSpPr>
          <p:cNvPr id="4" name="Rectangle 2"/>
          <p:cNvSpPr txBox="1">
            <a:spLocks noChangeArrowheads="1"/>
          </p:cNvSpPr>
          <p:nvPr/>
        </p:nvSpPr>
        <p:spPr>
          <a:xfrm>
            <a:off x="1043608" y="-171400"/>
            <a:ext cx="8100392" cy="1143000"/>
          </a:xfrm>
          <a:prstGeom prst="rect">
            <a:avLst/>
          </a:prstGeom>
        </p:spPr>
        <p:txBody>
          <a:bodyPr anchor="ctr">
            <a:normAutofit fontScale="92500"/>
          </a:bodyPr>
          <a:lstStyle/>
          <a:p>
            <a:pPr lvl="0">
              <a:spcBef>
                <a:spcPct val="0"/>
              </a:spcBef>
              <a:defRPr/>
            </a:pPr>
            <a:r>
              <a:rPr lang="en-US" sz="4000" dirty="0" smtClean="0">
                <a:solidFill>
                  <a:schemeClr val="tx2"/>
                </a:solidFill>
                <a:effectLst>
                  <a:outerShdw blurRad="38100" dist="38100" dir="2700000" algn="tl">
                    <a:srgbClr val="000000">
                      <a:alpha val="43137"/>
                    </a:srgbClr>
                  </a:outerShdw>
                </a:effectLst>
                <a:latin typeface="+mj-lt"/>
                <a:ea typeface="+mj-ea"/>
                <a:cs typeface="+mj-cs"/>
              </a:rPr>
              <a:t>Microphase separation in polymer melts</a:t>
            </a:r>
          </a:p>
        </p:txBody>
      </p:sp>
      <p:sp>
        <p:nvSpPr>
          <p:cNvPr id="5" name="Номер слайда 3"/>
          <p:cNvSpPr txBox="1">
            <a:spLocks/>
          </p:cNvSpPr>
          <p:nvPr/>
        </p:nvSpPr>
        <p:spPr>
          <a:xfrm>
            <a:off x="0" y="116632"/>
            <a:ext cx="755576" cy="476672"/>
          </a:xfrm>
          <a:prstGeom prst="rect">
            <a:avLst/>
          </a:prstGeom>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fld id="{725C68B6-61C2-468F-89AB-4B9F7531AA68}" type="slidenum">
              <a:rPr kumimoji="0" lang="ru-RU" sz="4000" b="0" i="0" u="none" strike="noStrike" kern="1200" cap="none" spc="0" normalizeH="0" baseline="0" noProof="0" smtClean="0">
                <a:ln>
                  <a:noFill/>
                </a:ln>
                <a:solidFill>
                  <a:schemeClr val="bg2">
                    <a:shade val="50000"/>
                    <a:satMod val="200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ru-RU" sz="4000" b="0" i="0" u="none" strike="noStrike" kern="1200" cap="none" spc="0" normalizeH="0" baseline="0" noProof="0" dirty="0">
              <a:ln>
                <a:noFill/>
              </a:ln>
              <a:solidFill>
                <a:schemeClr val="bg2">
                  <a:shade val="50000"/>
                  <a:satMod val="200000"/>
                </a:schemeClr>
              </a:solidFill>
              <a:effectLst/>
              <a:uLnTx/>
              <a:uFillTx/>
              <a:latin typeface="+mn-lt"/>
              <a:ea typeface="+mn-ea"/>
              <a:cs typeface="+mn-cs"/>
            </a:endParaRPr>
          </a:p>
        </p:txBody>
      </p:sp>
      <p:pic>
        <p:nvPicPr>
          <p:cNvPr id="98306" name="Picture 2"/>
          <p:cNvPicPr>
            <a:picLocks noChangeAspect="1" noChangeArrowheads="1"/>
          </p:cNvPicPr>
          <p:nvPr/>
        </p:nvPicPr>
        <p:blipFill>
          <a:blip r:embed="rId4" cstate="print"/>
          <a:srcRect/>
          <a:stretch>
            <a:fillRect/>
          </a:stretch>
        </p:blipFill>
        <p:spPr bwMode="auto">
          <a:xfrm>
            <a:off x="1043608" y="2441194"/>
            <a:ext cx="5328592" cy="3724110"/>
          </a:xfrm>
          <a:prstGeom prst="rect">
            <a:avLst/>
          </a:prstGeom>
          <a:noFill/>
          <a:ln w="9525">
            <a:noFill/>
            <a:miter lim="800000"/>
            <a:headEnd/>
            <a:tailEnd/>
          </a:ln>
        </p:spPr>
      </p:pic>
      <p:sp>
        <p:nvSpPr>
          <p:cNvPr id="8" name="TextBox 7"/>
          <p:cNvSpPr txBox="1"/>
          <p:nvPr/>
        </p:nvSpPr>
        <p:spPr>
          <a:xfrm>
            <a:off x="1907704" y="6551766"/>
            <a:ext cx="6840760" cy="261610"/>
          </a:xfrm>
          <a:prstGeom prst="rect">
            <a:avLst/>
          </a:prstGeom>
          <a:noFill/>
        </p:spPr>
        <p:txBody>
          <a:bodyPr wrap="square" rtlCol="0">
            <a:spAutoFit/>
          </a:bodyPr>
          <a:lstStyle/>
          <a:p>
            <a:pPr algn="ctr"/>
            <a:r>
              <a:rPr lang="en-GB" sz="1100" dirty="0" smtClean="0"/>
              <a:t>Gavrilov, A. A.; </a:t>
            </a:r>
            <a:r>
              <a:rPr lang="en-GB" sz="1100" dirty="0" err="1" smtClean="0"/>
              <a:t>Kudryavtsev</a:t>
            </a:r>
            <a:r>
              <a:rPr lang="en-GB" sz="1100" dirty="0" smtClean="0"/>
              <a:t>, Y. V.; </a:t>
            </a:r>
            <a:r>
              <a:rPr lang="en-GB" sz="1100" dirty="0" err="1" smtClean="0"/>
              <a:t>Chertovich</a:t>
            </a:r>
            <a:r>
              <a:rPr lang="en-GB" sz="1100" dirty="0" smtClean="0"/>
              <a:t>, A. V. J. Chem. Phys. 2013, 139 (22), 224901.</a:t>
            </a:r>
            <a:endParaRPr lang="ru-RU" sz="1100" dirty="0"/>
          </a:p>
        </p:txBody>
      </p:sp>
      <p:pic>
        <p:nvPicPr>
          <p:cNvPr id="98308" name="Picture 4"/>
          <p:cNvPicPr>
            <a:picLocks noChangeAspect="1" noChangeArrowheads="1"/>
          </p:cNvPicPr>
          <p:nvPr/>
        </p:nvPicPr>
        <p:blipFill>
          <a:blip r:embed="rId3" cstate="print"/>
          <a:srcRect t="50000" r="33614"/>
          <a:stretch>
            <a:fillRect/>
          </a:stretch>
        </p:blipFill>
        <p:spPr bwMode="auto">
          <a:xfrm>
            <a:off x="5724128" y="1022715"/>
            <a:ext cx="2736304" cy="1374614"/>
          </a:xfrm>
          <a:prstGeom prst="rect">
            <a:avLst/>
          </a:prstGeom>
          <a:noFill/>
          <a:ln w="9525">
            <a:noFill/>
            <a:miter lim="800000"/>
            <a:headEnd/>
            <a:tailEnd/>
          </a:ln>
        </p:spPr>
      </p:pic>
      <p:pic>
        <p:nvPicPr>
          <p:cNvPr id="10" name="Рисунок 9"/>
          <p:cNvPicPr/>
          <p:nvPr/>
        </p:nvPicPr>
        <p:blipFill>
          <a:blip r:embed="rId5" cstate="print"/>
          <a:srcRect/>
          <a:stretch>
            <a:fillRect/>
          </a:stretch>
        </p:blipFill>
        <p:spPr bwMode="auto">
          <a:xfrm>
            <a:off x="6372200" y="2777329"/>
            <a:ext cx="2448272" cy="2016224"/>
          </a:xfrm>
          <a:prstGeom prst="rect">
            <a:avLst/>
          </a:prstGeom>
          <a:noFill/>
          <a:ln w="9525">
            <a:noFill/>
            <a:miter lim="800000"/>
            <a:headEnd/>
            <a:tailEnd/>
          </a:ln>
        </p:spPr>
      </p:pic>
      <p:sp>
        <p:nvSpPr>
          <p:cNvPr id="11" name="Прямоугольник 10"/>
          <p:cNvSpPr/>
          <p:nvPr/>
        </p:nvSpPr>
        <p:spPr>
          <a:xfrm>
            <a:off x="6012160" y="4823574"/>
            <a:ext cx="3672408" cy="261610"/>
          </a:xfrm>
          <a:prstGeom prst="rect">
            <a:avLst/>
          </a:prstGeom>
        </p:spPr>
        <p:txBody>
          <a:bodyPr wrap="square">
            <a:spAutoFit/>
          </a:bodyPr>
          <a:lstStyle/>
          <a:p>
            <a:pPr algn="ctr"/>
            <a:r>
              <a:rPr lang="en-US" sz="1100" dirty="0" err="1" smtClean="0">
                <a:latin typeface="Corbel" pitchFamily="34" charset="0"/>
              </a:rPr>
              <a:t>Matsen</a:t>
            </a:r>
            <a:r>
              <a:rPr lang="en-US" sz="1100" dirty="0" smtClean="0">
                <a:latin typeface="Corbel" pitchFamily="34" charset="0"/>
              </a:rPr>
              <a:t>  // Macromolecules</a:t>
            </a:r>
            <a:r>
              <a:rPr lang="ru-RU" sz="1100" dirty="0" smtClean="0">
                <a:latin typeface="Corbel" pitchFamily="34" charset="0"/>
              </a:rPr>
              <a:t> 45</a:t>
            </a:r>
            <a:r>
              <a:rPr lang="en-US" sz="1100" dirty="0" smtClean="0">
                <a:latin typeface="Corbel" pitchFamily="34" charset="0"/>
              </a:rPr>
              <a:t> </a:t>
            </a:r>
            <a:r>
              <a:rPr lang="ru-RU" sz="1100" dirty="0" smtClean="0">
                <a:latin typeface="Corbel" pitchFamily="34" charset="0"/>
              </a:rPr>
              <a:t>(</a:t>
            </a:r>
            <a:r>
              <a:rPr lang="en-US" sz="1100" dirty="0" smtClean="0">
                <a:latin typeface="Corbel" pitchFamily="34" charset="0"/>
              </a:rPr>
              <a:t>2012</a:t>
            </a:r>
            <a:r>
              <a:rPr lang="ru-RU" sz="1100" dirty="0" smtClean="0">
                <a:latin typeface="Corbel" pitchFamily="34" charset="0"/>
              </a:rPr>
              <a:t>)</a:t>
            </a:r>
            <a:r>
              <a:rPr lang="en-US" sz="1100" dirty="0" smtClean="0">
                <a:latin typeface="Corbel" pitchFamily="34" charset="0"/>
              </a:rPr>
              <a:t> 2161</a:t>
            </a:r>
            <a:endParaRPr lang="ru-RU" sz="1100" dirty="0">
              <a:latin typeface="Corbe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Figure_TextBox2.tif"/>
          <p:cNvPicPr>
            <a:picLocks noChangeAspect="1"/>
          </p:cNvPicPr>
          <p:nvPr/>
        </p:nvPicPr>
        <p:blipFill>
          <a:blip r:embed="rId3" cstate="print">
            <a:clrChange>
              <a:clrFrom>
                <a:srgbClr val="000000"/>
              </a:clrFrom>
              <a:clrTo>
                <a:srgbClr val="000000">
                  <a:alpha val="0"/>
                </a:srgbClr>
              </a:clrTo>
            </a:clrChange>
          </a:blip>
          <a:srcRect l="7582" r="13918"/>
          <a:stretch>
            <a:fillRect/>
          </a:stretch>
        </p:blipFill>
        <p:spPr>
          <a:xfrm>
            <a:off x="984996" y="628022"/>
            <a:ext cx="6323308" cy="6041338"/>
          </a:xfrm>
          <a:prstGeom prst="rect">
            <a:avLst/>
          </a:prstGeom>
        </p:spPr>
      </p:pic>
      <p:sp>
        <p:nvSpPr>
          <p:cNvPr id="5" name="TextBox 4"/>
          <p:cNvSpPr txBox="1"/>
          <p:nvPr/>
        </p:nvSpPr>
        <p:spPr>
          <a:xfrm>
            <a:off x="6784006" y="4892073"/>
            <a:ext cx="2428874" cy="1077218"/>
          </a:xfrm>
          <a:prstGeom prst="rect">
            <a:avLst/>
          </a:prstGeom>
          <a:noFill/>
        </p:spPr>
        <p:txBody>
          <a:bodyPr wrap="square" rtlCol="0">
            <a:spAutoFit/>
          </a:bodyPr>
          <a:lstStyle/>
          <a:p>
            <a:pPr algn="ctr"/>
            <a:r>
              <a:rPr lang="en-US" sz="2800" dirty="0" err="1" smtClean="0">
                <a:solidFill>
                  <a:srgbClr val="FF0000"/>
                </a:solidFill>
                <a:latin typeface="Tahoma" pitchFamily="34" charset="0"/>
                <a:cs typeface="Tahoma" pitchFamily="34" charset="0"/>
              </a:rPr>
              <a:t>DPD</a:t>
            </a:r>
            <a:r>
              <a:rPr lang="en-US" sz="2800" dirty="0" smtClean="0">
                <a:latin typeface="Tahoma" pitchFamily="34" charset="0"/>
                <a:cs typeface="Tahoma" pitchFamily="34" charset="0"/>
              </a:rPr>
              <a:t>:</a:t>
            </a:r>
          </a:p>
          <a:p>
            <a:pPr algn="ctr"/>
            <a:r>
              <a:rPr lang="en-US" dirty="0" smtClean="0">
                <a:latin typeface="Tahoma" pitchFamily="34" charset="0"/>
                <a:cs typeface="Tahoma" pitchFamily="34" charset="0"/>
              </a:rPr>
              <a:t>up to ~10 </a:t>
            </a:r>
            <a:r>
              <a:rPr lang="el-GR" dirty="0" smtClean="0">
                <a:latin typeface="Tahoma" pitchFamily="34" charset="0"/>
                <a:cs typeface="Tahoma" pitchFamily="34" charset="0"/>
              </a:rPr>
              <a:t>μ</a:t>
            </a:r>
            <a:r>
              <a:rPr lang="en-US" dirty="0" smtClean="0">
                <a:latin typeface="Tahoma" pitchFamily="34" charset="0"/>
                <a:cs typeface="Tahoma" pitchFamily="34" charset="0"/>
              </a:rPr>
              <a:t>m</a:t>
            </a:r>
          </a:p>
          <a:p>
            <a:pPr algn="ctr"/>
            <a:r>
              <a:rPr lang="en-US" dirty="0" smtClean="0">
                <a:latin typeface="Tahoma" pitchFamily="34" charset="0"/>
                <a:cs typeface="Tahoma" pitchFamily="34" charset="0"/>
              </a:rPr>
              <a:t>up to ~1  </a:t>
            </a:r>
            <a:r>
              <a:rPr lang="en-US" dirty="0" smtClean="0">
                <a:latin typeface="Swis721 BT" pitchFamily="34" charset="0"/>
                <a:cs typeface="Tahoma" pitchFamily="34" charset="0"/>
              </a:rPr>
              <a:t>m</a:t>
            </a:r>
            <a:r>
              <a:rPr lang="en-US" dirty="0" smtClean="0">
                <a:latin typeface="Tahoma" pitchFamily="34" charset="0"/>
                <a:cs typeface="Tahoma" pitchFamily="34" charset="0"/>
              </a:rPr>
              <a:t>s </a:t>
            </a:r>
            <a:endParaRPr lang="en-US" dirty="0">
              <a:latin typeface="Tahoma" pitchFamily="34" charset="0"/>
              <a:cs typeface="Tahoma" pitchFamily="34" charset="0"/>
            </a:endParaRPr>
          </a:p>
        </p:txBody>
      </p:sp>
      <p:sp>
        <p:nvSpPr>
          <p:cNvPr id="7" name="Rectangle 2"/>
          <p:cNvSpPr txBox="1">
            <a:spLocks noChangeArrowheads="1"/>
          </p:cNvSpPr>
          <p:nvPr/>
        </p:nvSpPr>
        <p:spPr>
          <a:xfrm>
            <a:off x="107504" y="125760"/>
            <a:ext cx="9036496" cy="1143000"/>
          </a:xfrm>
          <a:prstGeom prst="rect">
            <a:avLst/>
          </a:prstGeom>
        </p:spPr>
        <p:txBody>
          <a:bodyPr>
            <a:normAutofit/>
          </a:bodyPr>
          <a:lstStyle/>
          <a:p>
            <a:pPr>
              <a:lnSpc>
                <a:spcPct val="70000"/>
              </a:lnSpc>
            </a:pPr>
            <a:r>
              <a:rPr lang="ru-RU" altLang="ko-KR" sz="2800" dirty="0" smtClean="0">
                <a:solidFill>
                  <a:schemeClr val="tx2"/>
                </a:solidFill>
                <a:effectLst>
                  <a:outerShdw blurRad="38100" dist="38100" dir="2700000" algn="tl">
                    <a:srgbClr val="000000">
                      <a:alpha val="43137"/>
                    </a:srgbClr>
                  </a:outerShdw>
                </a:effectLst>
                <a:ea typeface="Gulim" pitchFamily="34" charset="-127"/>
              </a:rPr>
              <a:t>Пространственно-временные масштабы в компьютерном моделировании</a:t>
            </a:r>
            <a:endParaRPr lang="en-US" sz="2800" dirty="0">
              <a:solidFill>
                <a:schemeClr val="tx2"/>
              </a:solidFill>
              <a:effectLst>
                <a:outerShdw blurRad="38100" dist="38100" dir="2700000" algn="tl">
                  <a:srgbClr val="000000">
                    <a:alpha val="43137"/>
                  </a:srgbClr>
                </a:outerShdw>
              </a:effectLst>
            </a:endParaRPr>
          </a:p>
        </p:txBody>
      </p:sp>
      <p:cxnSp>
        <p:nvCxnSpPr>
          <p:cNvPr id="6" name="Прямая со стрелкой 5"/>
          <p:cNvCxnSpPr/>
          <p:nvPr/>
        </p:nvCxnSpPr>
        <p:spPr>
          <a:xfrm>
            <a:off x="4572000" y="4192004"/>
            <a:ext cx="2932086" cy="916093"/>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8807" y="44624"/>
            <a:ext cx="8229600" cy="597337"/>
          </a:xfrm>
        </p:spPr>
        <p:txBody>
          <a:bodyPr>
            <a:noAutofit/>
          </a:bodyPr>
          <a:lstStyle/>
          <a:p>
            <a:r>
              <a:rPr lang="ru-RU" sz="3600" dirty="0" smtClean="0">
                <a:solidFill>
                  <a:srgbClr val="FF0000"/>
                </a:solidFill>
              </a:rPr>
              <a:t>Диссипативная динамика частиц (</a:t>
            </a:r>
            <a:r>
              <a:rPr lang="en-US" sz="3600" dirty="0" smtClean="0">
                <a:solidFill>
                  <a:srgbClr val="FF0000"/>
                </a:solidFill>
              </a:rPr>
              <a:t>DPD</a:t>
            </a:r>
            <a:r>
              <a:rPr lang="ru-RU" sz="3600" dirty="0" smtClean="0">
                <a:solidFill>
                  <a:srgbClr val="FF0000"/>
                </a:solidFill>
              </a:rPr>
              <a:t>)</a:t>
            </a:r>
            <a:endParaRPr lang="ru-RU" sz="3600" dirty="0">
              <a:solidFill>
                <a:srgbClr val="FF0000"/>
              </a:solidFill>
            </a:endParaRPr>
          </a:p>
        </p:txBody>
      </p:sp>
      <p:grpSp>
        <p:nvGrpSpPr>
          <p:cNvPr id="4" name="Group 49"/>
          <p:cNvGrpSpPr/>
          <p:nvPr/>
        </p:nvGrpSpPr>
        <p:grpSpPr>
          <a:xfrm>
            <a:off x="537056" y="3068960"/>
            <a:ext cx="4108415" cy="3387089"/>
            <a:chOff x="0" y="0"/>
            <a:chExt cx="2850022" cy="3318345"/>
          </a:xfrm>
        </p:grpSpPr>
        <p:grpSp>
          <p:nvGrpSpPr>
            <p:cNvPr id="5" name="Group 234"/>
            <p:cNvGrpSpPr/>
            <p:nvPr/>
          </p:nvGrpSpPr>
          <p:grpSpPr>
            <a:xfrm>
              <a:off x="0" y="0"/>
              <a:ext cx="2805114" cy="3318345"/>
              <a:chOff x="0" y="0"/>
              <a:chExt cx="2805114" cy="3318345"/>
            </a:xfrm>
          </p:grpSpPr>
          <p:grpSp>
            <p:nvGrpSpPr>
              <p:cNvPr id="11" name="Group 54274"/>
              <p:cNvGrpSpPr/>
              <p:nvPr/>
            </p:nvGrpSpPr>
            <p:grpSpPr>
              <a:xfrm>
                <a:off x="0" y="0"/>
                <a:ext cx="2805114" cy="3069326"/>
                <a:chOff x="0" y="0"/>
                <a:chExt cx="2805114" cy="3069326"/>
              </a:xfrm>
            </p:grpSpPr>
            <p:cxnSp>
              <p:nvCxnSpPr>
                <p:cNvPr id="15" name="Straight Connector 13"/>
                <p:cNvCxnSpPr/>
                <p:nvPr/>
              </p:nvCxnSpPr>
              <p:spPr>
                <a:xfrm rot="5400000">
                  <a:off x="-946737" y="1877318"/>
                  <a:ext cx="2384015" cy="1"/>
                </a:xfrm>
                <a:prstGeom prst="curvedConnector3">
                  <a:avLst>
                    <a:gd name="adj1" fmla="val 50000"/>
                  </a:avLst>
                </a:prstGeom>
                <a:ln>
                  <a:headEnd type="stealth" w="med" len="lg"/>
                </a:ln>
              </p:spPr>
              <p:style>
                <a:lnRef idx="1">
                  <a:schemeClr val="accent1"/>
                </a:lnRef>
                <a:fillRef idx="0">
                  <a:schemeClr val="accent1"/>
                </a:fillRef>
                <a:effectRef idx="0">
                  <a:schemeClr val="accent1"/>
                </a:effectRef>
                <a:fontRef idx="minor">
                  <a:schemeClr val="tx1"/>
                </a:fontRef>
              </p:style>
            </p:cxnSp>
            <p:cxnSp>
              <p:nvCxnSpPr>
                <p:cNvPr id="16" name="Straight Connector 54277"/>
                <p:cNvCxnSpPr/>
                <p:nvPr/>
              </p:nvCxnSpPr>
              <p:spPr>
                <a:xfrm flipH="1">
                  <a:off x="0" y="2905020"/>
                  <a:ext cx="2805114" cy="11906"/>
                </a:xfrm>
                <a:prstGeom prst="line">
                  <a:avLst/>
                </a:prstGeom>
                <a:ln>
                  <a:headEnd type="stealth" w="med" len="lg"/>
                  <a:tailEnd type="none"/>
                </a:ln>
              </p:spPr>
              <p:style>
                <a:lnRef idx="1">
                  <a:schemeClr val="accent1"/>
                </a:lnRef>
                <a:fillRef idx="0">
                  <a:schemeClr val="accent1"/>
                </a:fillRef>
                <a:effectRef idx="0">
                  <a:schemeClr val="accent1"/>
                </a:effectRef>
                <a:fontRef idx="minor">
                  <a:schemeClr val="tx1"/>
                </a:fontRef>
              </p:style>
            </p:cxnSp>
            <p:sp>
              <p:nvSpPr>
                <p:cNvPr id="17" name="Arc 54278"/>
                <p:cNvSpPr/>
                <p:nvPr/>
              </p:nvSpPr>
              <p:spPr>
                <a:xfrm rot="9389701">
                  <a:off x="176736" y="0"/>
                  <a:ext cx="2160438" cy="2923471"/>
                </a:xfrm>
                <a:prstGeom prst="arc">
                  <a:avLst>
                    <a:gd name="adj1" fmla="val 17556308"/>
                    <a:gd name="adj2" fmla="val 0"/>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ru-RU"/>
                </a:p>
              </p:txBody>
            </p:sp>
          </p:grpSp>
          <p:sp>
            <p:nvSpPr>
              <p:cNvPr id="12" name="Freeform 54279"/>
              <p:cNvSpPr/>
              <p:nvPr/>
            </p:nvSpPr>
            <p:spPr>
              <a:xfrm>
                <a:off x="583407" y="1870376"/>
                <a:ext cx="445298" cy="1404946"/>
              </a:xfrm>
              <a:custGeom>
                <a:avLst/>
                <a:gdLst>
                  <a:gd name="connsiteX0" fmla="*/ 0 w 661988"/>
                  <a:gd name="connsiteY0" fmla="*/ 0 h 1404946"/>
                  <a:gd name="connsiteX1" fmla="*/ 207169 w 661988"/>
                  <a:gd name="connsiteY1" fmla="*/ 1345406 h 1404946"/>
                  <a:gd name="connsiteX2" fmla="*/ 419100 w 661988"/>
                  <a:gd name="connsiteY2" fmla="*/ 1159668 h 1404946"/>
                  <a:gd name="connsiteX3" fmla="*/ 661988 w 661988"/>
                  <a:gd name="connsiteY3" fmla="*/ 1083468 h 1404946"/>
                </a:gdLst>
                <a:ahLst/>
                <a:cxnLst>
                  <a:cxn ang="0">
                    <a:pos x="connsiteX0" y="connsiteY0"/>
                  </a:cxn>
                  <a:cxn ang="0">
                    <a:pos x="connsiteX1" y="connsiteY1"/>
                  </a:cxn>
                  <a:cxn ang="0">
                    <a:pos x="connsiteX2" y="connsiteY2"/>
                  </a:cxn>
                  <a:cxn ang="0">
                    <a:pos x="connsiteX3" y="connsiteY3"/>
                  </a:cxn>
                </a:cxnLst>
                <a:rect l="l" t="t" r="r" b="b"/>
                <a:pathLst>
                  <a:path w="661988" h="1404946">
                    <a:moveTo>
                      <a:pt x="0" y="0"/>
                    </a:moveTo>
                    <a:cubicBezTo>
                      <a:pt x="68659" y="576064"/>
                      <a:pt x="137319" y="1152128"/>
                      <a:pt x="207169" y="1345406"/>
                    </a:cubicBezTo>
                    <a:cubicBezTo>
                      <a:pt x="277019" y="1538684"/>
                      <a:pt x="343297" y="1203324"/>
                      <a:pt x="419100" y="1159668"/>
                    </a:cubicBezTo>
                    <a:cubicBezTo>
                      <a:pt x="494903" y="1116012"/>
                      <a:pt x="578445" y="1099740"/>
                      <a:pt x="661988" y="108346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a:p>
            </p:txBody>
          </p:sp>
          <p:sp>
            <p:nvSpPr>
              <p:cNvPr id="13" name="Freeform 54280"/>
              <p:cNvSpPr/>
              <p:nvPr/>
            </p:nvSpPr>
            <p:spPr>
              <a:xfrm>
                <a:off x="804862" y="2265257"/>
                <a:ext cx="590550" cy="934512"/>
              </a:xfrm>
              <a:custGeom>
                <a:avLst/>
                <a:gdLst>
                  <a:gd name="connsiteX0" fmla="*/ 0 w 590550"/>
                  <a:gd name="connsiteY0" fmla="*/ 0 h 934512"/>
                  <a:gd name="connsiteX1" fmla="*/ 101600 w 590550"/>
                  <a:gd name="connsiteY1" fmla="*/ 895350 h 934512"/>
                  <a:gd name="connsiteX2" fmla="*/ 247650 w 590550"/>
                  <a:gd name="connsiteY2" fmla="*/ 768350 h 934512"/>
                  <a:gd name="connsiteX3" fmla="*/ 355600 w 590550"/>
                  <a:gd name="connsiteY3" fmla="*/ 711200 h 934512"/>
                  <a:gd name="connsiteX4" fmla="*/ 590550 w 590550"/>
                  <a:gd name="connsiteY4" fmla="*/ 679450 h 934512"/>
                  <a:gd name="connsiteX5" fmla="*/ 590550 w 590550"/>
                  <a:gd name="connsiteY5" fmla="*/ 679450 h 93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934512">
                    <a:moveTo>
                      <a:pt x="0" y="0"/>
                    </a:moveTo>
                    <a:cubicBezTo>
                      <a:pt x="30162" y="383646"/>
                      <a:pt x="60325" y="767292"/>
                      <a:pt x="101600" y="895350"/>
                    </a:cubicBezTo>
                    <a:cubicBezTo>
                      <a:pt x="142875" y="1023408"/>
                      <a:pt x="205317" y="799042"/>
                      <a:pt x="247650" y="768350"/>
                    </a:cubicBezTo>
                    <a:cubicBezTo>
                      <a:pt x="289983" y="737658"/>
                      <a:pt x="298450" y="726017"/>
                      <a:pt x="355600" y="711200"/>
                    </a:cubicBezTo>
                    <a:cubicBezTo>
                      <a:pt x="412750" y="696383"/>
                      <a:pt x="590550" y="679450"/>
                      <a:pt x="590550" y="679450"/>
                    </a:cubicBezTo>
                    <a:lnTo>
                      <a:pt x="590550" y="67945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a:p>
            </p:txBody>
          </p:sp>
          <p:sp>
            <p:nvSpPr>
              <p:cNvPr id="14" name="Freeform 54282"/>
              <p:cNvSpPr/>
              <p:nvPr/>
            </p:nvSpPr>
            <p:spPr>
              <a:xfrm>
                <a:off x="417512" y="1281007"/>
                <a:ext cx="304800" cy="2037338"/>
              </a:xfrm>
              <a:custGeom>
                <a:avLst/>
                <a:gdLst>
                  <a:gd name="connsiteX0" fmla="*/ 0 w 304800"/>
                  <a:gd name="connsiteY0" fmla="*/ 0 h 2037338"/>
                  <a:gd name="connsiteX1" fmla="*/ 69850 w 304800"/>
                  <a:gd name="connsiteY1" fmla="*/ 1943100 h 2037338"/>
                  <a:gd name="connsiteX2" fmla="*/ 184150 w 304800"/>
                  <a:gd name="connsiteY2" fmla="*/ 1727200 h 2037338"/>
                  <a:gd name="connsiteX3" fmla="*/ 304800 w 304800"/>
                  <a:gd name="connsiteY3" fmla="*/ 1676400 h 2037338"/>
                </a:gdLst>
                <a:ahLst/>
                <a:cxnLst>
                  <a:cxn ang="0">
                    <a:pos x="connsiteX0" y="connsiteY0"/>
                  </a:cxn>
                  <a:cxn ang="0">
                    <a:pos x="connsiteX1" y="connsiteY1"/>
                  </a:cxn>
                  <a:cxn ang="0">
                    <a:pos x="connsiteX2" y="connsiteY2"/>
                  </a:cxn>
                  <a:cxn ang="0">
                    <a:pos x="connsiteX3" y="connsiteY3"/>
                  </a:cxn>
                </a:cxnLst>
                <a:rect l="l" t="t" r="r" b="b"/>
                <a:pathLst>
                  <a:path w="304800" h="2037338">
                    <a:moveTo>
                      <a:pt x="0" y="0"/>
                    </a:moveTo>
                    <a:cubicBezTo>
                      <a:pt x="19579" y="827616"/>
                      <a:pt x="39158" y="1655233"/>
                      <a:pt x="69850" y="1943100"/>
                    </a:cubicBezTo>
                    <a:cubicBezTo>
                      <a:pt x="100542" y="2230967"/>
                      <a:pt x="144992" y="1771650"/>
                      <a:pt x="184150" y="1727200"/>
                    </a:cubicBezTo>
                    <a:cubicBezTo>
                      <a:pt x="223308" y="1682750"/>
                      <a:pt x="264054" y="1679575"/>
                      <a:pt x="304800" y="16764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a:p>
            </p:txBody>
          </p:sp>
        </p:grpSp>
        <p:sp>
          <p:nvSpPr>
            <p:cNvPr id="6" name="TextBox 43"/>
            <p:cNvSpPr txBox="1"/>
            <p:nvPr/>
          </p:nvSpPr>
          <p:spPr>
            <a:xfrm>
              <a:off x="1836757" y="2910410"/>
              <a:ext cx="815856" cy="321576"/>
            </a:xfrm>
            <a:prstGeom prst="rect">
              <a:avLst/>
            </a:prstGeom>
            <a:noFill/>
          </p:spPr>
          <p:txBody>
            <a:bodyPr wrap="none" rtlCol="0">
              <a:spAutoFit/>
            </a:bodyPr>
            <a:lstStyle/>
            <a:p>
              <a:pPr>
                <a:spcAft>
                  <a:spcPts val="0"/>
                </a:spcAft>
              </a:pPr>
              <a:r>
                <a:rPr lang="ru-RU" sz="1200" kern="1200">
                  <a:solidFill>
                    <a:srgbClr val="000000"/>
                  </a:solidFill>
                  <a:effectLst/>
                  <a:latin typeface="Times New Roman" panose="02020603050405020304" pitchFamily="18" charset="0"/>
                  <a:ea typeface="Times New Roman" panose="02020603050405020304" pitchFamily="18" charset="0"/>
                </a:rPr>
                <a:t>Расстояние</a:t>
              </a:r>
              <a:endParaRPr lang="ru-RU" sz="1200">
                <a:effectLst/>
                <a:latin typeface="Times New Roman" panose="02020603050405020304" pitchFamily="18" charset="0"/>
                <a:ea typeface="Times New Roman" panose="02020603050405020304" pitchFamily="18" charset="0"/>
              </a:endParaRPr>
            </a:p>
          </p:txBody>
        </p:sp>
        <p:sp>
          <p:nvSpPr>
            <p:cNvPr id="7" name="TextBox 44"/>
            <p:cNvSpPr txBox="1"/>
            <p:nvPr/>
          </p:nvSpPr>
          <p:spPr>
            <a:xfrm rot="16200000">
              <a:off x="-411837" y="1103031"/>
              <a:ext cx="1074984" cy="239287"/>
            </a:xfrm>
            <a:prstGeom prst="rect">
              <a:avLst/>
            </a:prstGeom>
            <a:noFill/>
          </p:spPr>
          <p:txBody>
            <a:bodyPr wrap="none" rtlCol="0">
              <a:spAutoFit/>
            </a:bodyPr>
            <a:lstStyle/>
            <a:p>
              <a:pPr>
                <a:spcAft>
                  <a:spcPts val="0"/>
                </a:spcAft>
              </a:pPr>
              <a:r>
                <a:rPr lang="ru-RU" sz="1200" kern="1200">
                  <a:solidFill>
                    <a:srgbClr val="000000"/>
                  </a:solidFill>
                  <a:effectLst/>
                  <a:latin typeface="Times New Roman" panose="02020603050405020304" pitchFamily="18" charset="0"/>
                  <a:ea typeface="Times New Roman" panose="02020603050405020304" pitchFamily="18" charset="0"/>
                </a:rPr>
                <a:t>Потенциал</a:t>
              </a:r>
              <a:endParaRPr lang="ru-RU" sz="1200">
                <a:effectLst/>
                <a:latin typeface="Times New Roman" panose="02020603050405020304" pitchFamily="18" charset="0"/>
                <a:ea typeface="Times New Roman" panose="02020603050405020304" pitchFamily="18" charset="0"/>
              </a:endParaRPr>
            </a:p>
          </p:txBody>
        </p:sp>
        <p:cxnSp>
          <p:nvCxnSpPr>
            <p:cNvPr id="8" name="Straight Connector 54285"/>
            <p:cNvCxnSpPr/>
            <p:nvPr/>
          </p:nvCxnSpPr>
          <p:spPr>
            <a:xfrm>
              <a:off x="1337519" y="2311781"/>
              <a:ext cx="23177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 name="Straight Connector 54286"/>
            <p:cNvCxnSpPr/>
            <p:nvPr/>
          </p:nvCxnSpPr>
          <p:spPr>
            <a:xfrm>
              <a:off x="1371674" y="2540990"/>
              <a:ext cx="23177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48"/>
            <p:cNvSpPr txBox="1"/>
            <p:nvPr/>
          </p:nvSpPr>
          <p:spPr>
            <a:xfrm>
              <a:off x="1603449" y="2164236"/>
              <a:ext cx="1246573" cy="603339"/>
            </a:xfrm>
            <a:prstGeom prst="rect">
              <a:avLst/>
            </a:prstGeom>
            <a:noFill/>
          </p:spPr>
          <p:txBody>
            <a:bodyPr wrap="none" rtlCol="0">
              <a:spAutoFit/>
            </a:bodyPr>
            <a:lstStyle/>
            <a:p>
              <a:pPr algn="ctr">
                <a:spcAft>
                  <a:spcPts val="0"/>
                </a:spcAft>
              </a:pPr>
              <a:r>
                <a:rPr lang="ru-RU" sz="1400" kern="1200" dirty="0" err="1">
                  <a:solidFill>
                    <a:srgbClr val="000000"/>
                  </a:solidFill>
                  <a:effectLst/>
                  <a:latin typeface="Times New Roman" panose="02020603050405020304" pitchFamily="18" charset="0"/>
                  <a:ea typeface="Times New Roman" panose="02020603050405020304" pitchFamily="18" charset="0"/>
                </a:rPr>
                <a:t>Леннард</a:t>
              </a:r>
              <a:r>
                <a:rPr lang="ru-RU" sz="1400" kern="1200" dirty="0">
                  <a:solidFill>
                    <a:srgbClr val="000000"/>
                  </a:solidFill>
                  <a:effectLst/>
                  <a:latin typeface="Times New Roman" panose="02020603050405020304" pitchFamily="18" charset="0"/>
                  <a:ea typeface="Times New Roman" panose="02020603050405020304" pitchFamily="18" charset="0"/>
                </a:rPr>
                <a:t>-Джонс</a:t>
              </a:r>
              <a:endParaRPr lang="ru-RU" sz="1200" dirty="0">
                <a:effectLst/>
                <a:latin typeface="Times New Roman" panose="02020603050405020304" pitchFamily="18" charset="0"/>
                <a:ea typeface="Times New Roman" panose="02020603050405020304" pitchFamily="18" charset="0"/>
              </a:endParaRPr>
            </a:p>
            <a:p>
              <a:pPr>
                <a:spcAft>
                  <a:spcPts val="0"/>
                </a:spcAft>
              </a:pPr>
              <a:r>
                <a:rPr lang="ru-RU" sz="1400" kern="1200" dirty="0">
                  <a:solidFill>
                    <a:srgbClr val="000000"/>
                  </a:solidFill>
                  <a:effectLst/>
                  <a:latin typeface="Times New Roman" panose="02020603050405020304" pitchFamily="18" charset="0"/>
                  <a:ea typeface="Times New Roman" panose="02020603050405020304" pitchFamily="18" charset="0"/>
                </a:rPr>
                <a:t>ДДЧ</a:t>
              </a:r>
              <a:endParaRPr lang="ru-RU" sz="1200" dirty="0">
                <a:effectLst/>
                <a:latin typeface="Times New Roman" panose="02020603050405020304" pitchFamily="18" charset="0"/>
                <a:ea typeface="Times New Roman" panose="02020603050405020304" pitchFamily="18" charset="0"/>
              </a:endParaRPr>
            </a:p>
          </p:txBody>
        </p:sp>
      </p:grpSp>
      <p:pic>
        <p:nvPicPr>
          <p:cNvPr id="18" name="Picture 54288" descr="Картинки по запросу Dissipative Particle Dynamics"/>
          <p:cNvPicPr/>
          <p:nvPr/>
        </p:nvPicPr>
        <p:blipFill rotWithShape="1">
          <a:blip r:embed="rId3">
            <a:extLst>
              <a:ext uri="{28A0092B-C50C-407E-A947-70E740481C1C}">
                <a14:useLocalDpi xmlns:a14="http://schemas.microsoft.com/office/drawing/2010/main" val="0"/>
              </a:ext>
            </a:extLst>
          </a:blip>
          <a:srcRect l="4272" r="4713" b="19930"/>
          <a:stretch/>
        </p:blipFill>
        <p:spPr bwMode="auto">
          <a:xfrm>
            <a:off x="1977216" y="3492846"/>
            <a:ext cx="1685290" cy="1021080"/>
          </a:xfrm>
          <a:prstGeom prst="rect">
            <a:avLst/>
          </a:prstGeom>
          <a:noFill/>
          <a:ln>
            <a:noFill/>
          </a:ln>
          <a:extLst>
            <a:ext uri="{53640926-AAD7-44D8-BBD7-CCE9431645EC}">
              <a14:shadowObscured xmlns:a14="http://schemas.microsoft.com/office/drawing/2010/main"/>
            </a:ext>
          </a:extLst>
        </p:spPr>
      </p:pic>
      <p:pic>
        <p:nvPicPr>
          <p:cNvPr id="19" name="Picture 4"/>
          <p:cNvPicPr/>
          <p:nvPr/>
        </p:nvPicPr>
        <p:blipFill>
          <a:blip r:embed="rId4"/>
          <a:stretch>
            <a:fillRect/>
          </a:stretch>
        </p:blipFill>
        <p:spPr>
          <a:xfrm>
            <a:off x="4758383" y="909128"/>
            <a:ext cx="3619500" cy="2362200"/>
          </a:xfrm>
          <a:prstGeom prst="rect">
            <a:avLst/>
          </a:prstGeom>
        </p:spPr>
      </p:pic>
      <p:pic>
        <p:nvPicPr>
          <p:cNvPr id="21" name="Picture 10"/>
          <p:cNvPicPr>
            <a:picLocks noChangeAspect="1"/>
          </p:cNvPicPr>
          <p:nvPr/>
        </p:nvPicPr>
        <p:blipFill>
          <a:blip r:embed="rId5"/>
          <a:stretch>
            <a:fillRect/>
          </a:stretch>
        </p:blipFill>
        <p:spPr>
          <a:xfrm>
            <a:off x="1114816" y="1431258"/>
            <a:ext cx="2630800" cy="845614"/>
          </a:xfrm>
          <a:prstGeom prst="rect">
            <a:avLst/>
          </a:prstGeom>
        </p:spPr>
      </p:pic>
      <p:sp>
        <p:nvSpPr>
          <p:cNvPr id="22" name="TextBox 3"/>
          <p:cNvSpPr txBox="1"/>
          <p:nvPr/>
        </p:nvSpPr>
        <p:spPr>
          <a:xfrm>
            <a:off x="752230" y="906603"/>
            <a:ext cx="3459730"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dirty="0" smtClean="0"/>
              <a:t>Модель «бусинки на пружинках»</a:t>
            </a:r>
            <a:endParaRPr lang="en-US" dirty="0"/>
          </a:p>
        </p:txBody>
      </p:sp>
      <p:graphicFrame>
        <p:nvGraphicFramePr>
          <p:cNvPr id="24" name="Object 3"/>
          <p:cNvGraphicFramePr>
            <a:graphicFrameLocks noChangeAspect="1"/>
          </p:cNvGraphicFramePr>
          <p:nvPr>
            <p:extLst>
              <p:ext uri="{D42A27DB-BD31-4B8C-83A1-F6EECF244321}">
                <p14:modId xmlns:p14="http://schemas.microsoft.com/office/powerpoint/2010/main" val="1036333597"/>
              </p:ext>
            </p:extLst>
          </p:nvPr>
        </p:nvGraphicFramePr>
        <p:xfrm>
          <a:off x="392945" y="2597172"/>
          <a:ext cx="4178300" cy="665163"/>
        </p:xfrm>
        <a:graphic>
          <a:graphicData uri="http://schemas.openxmlformats.org/presentationml/2006/ole">
            <mc:AlternateContent xmlns:mc="http://schemas.openxmlformats.org/markup-compatibility/2006">
              <mc:Choice xmlns:v="urn:schemas-microsoft-com:vml" Requires="v">
                <p:oleObj spid="_x0000_s17429" name="Формула" r:id="rId6" imgW="1612800" imgH="266400" progId="Equation.3">
                  <p:embed/>
                </p:oleObj>
              </mc:Choice>
              <mc:Fallback>
                <p:oleObj name="Формула" r:id="rId6" imgW="1612800" imgH="266400" progId="Equation.3">
                  <p:embed/>
                  <p:pic>
                    <p:nvPicPr>
                      <p:cNvPr id="45"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2945" y="2597172"/>
                        <a:ext cx="4178300" cy="665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5" name="Рисунок 24"/>
          <p:cNvPicPr>
            <a:picLocks noChangeAspect="1"/>
          </p:cNvPicPr>
          <p:nvPr/>
        </p:nvPicPr>
        <p:blipFill>
          <a:blip r:embed="rId8"/>
          <a:stretch>
            <a:fillRect/>
          </a:stretch>
        </p:blipFill>
        <p:spPr>
          <a:xfrm>
            <a:off x="4953565" y="3373256"/>
            <a:ext cx="3600156" cy="3221371"/>
          </a:xfrm>
          <a:prstGeom prst="rect">
            <a:avLst/>
          </a:prstGeom>
        </p:spPr>
      </p:pic>
    </p:spTree>
    <p:extLst>
      <p:ext uri="{BB962C8B-B14F-4D97-AF65-F5344CB8AC3E}">
        <p14:creationId xmlns:p14="http://schemas.microsoft.com/office/powerpoint/2010/main" val="1649107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575680"/>
            <a:ext cx="7380312" cy="4157576"/>
          </a:xfrm>
          <a:prstGeom prst="rect">
            <a:avLst/>
          </a:prstGeom>
        </p:spPr>
      </p:pic>
      <p:pic>
        <p:nvPicPr>
          <p:cNvPr id="5" name="Рисунок 4"/>
          <p:cNvPicPr>
            <a:picLocks noChangeAspect="1"/>
          </p:cNvPicPr>
          <p:nvPr/>
        </p:nvPicPr>
        <p:blipFill rotWithShape="1">
          <a:blip r:embed="rId3"/>
          <a:srcRect b="9206"/>
          <a:stretch/>
        </p:blipFill>
        <p:spPr>
          <a:xfrm>
            <a:off x="4211960" y="1014361"/>
            <a:ext cx="4788024" cy="2702671"/>
          </a:xfrm>
          <a:prstGeom prst="rect">
            <a:avLst/>
          </a:prstGeom>
        </p:spPr>
      </p:pic>
      <p:sp>
        <p:nvSpPr>
          <p:cNvPr id="7" name="TextBox 6"/>
          <p:cNvSpPr txBox="1"/>
          <p:nvPr/>
        </p:nvSpPr>
        <p:spPr>
          <a:xfrm>
            <a:off x="179512" y="205189"/>
            <a:ext cx="4968552" cy="1200329"/>
          </a:xfrm>
          <a:prstGeom prst="rect">
            <a:avLst/>
          </a:prstGeom>
          <a:noFill/>
        </p:spPr>
        <p:txBody>
          <a:bodyPr wrap="square" rtlCol="0">
            <a:spAutoFit/>
          </a:bodyPr>
          <a:lstStyle/>
          <a:p>
            <a:r>
              <a:rPr lang="ru-RU" sz="3600" dirty="0" smtClean="0">
                <a:solidFill>
                  <a:schemeClr val="tx2"/>
                </a:solidFill>
                <a:effectLst>
                  <a:outerShdw blurRad="38100" dist="38100" dir="2700000" algn="tl">
                    <a:srgbClr val="000000">
                      <a:alpha val="43137"/>
                    </a:srgbClr>
                  </a:outerShdw>
                </a:effectLst>
              </a:rPr>
              <a:t>Строение хроматина: открытые вопросы</a:t>
            </a:r>
            <a:endParaRPr lang="ru-RU" sz="3600" dirty="0">
              <a:solidFill>
                <a:schemeClr val="tx2"/>
              </a:solidFill>
              <a:effectLst>
                <a:outerShdw blurRad="38100" dist="38100" dir="2700000" algn="tl">
                  <a:srgbClr val="000000">
                    <a:alpha val="43137"/>
                  </a:srgbClr>
                </a:outerShdw>
              </a:effectLst>
            </a:endParaRPr>
          </a:p>
        </p:txBody>
      </p:sp>
      <p:sp>
        <p:nvSpPr>
          <p:cNvPr id="8" name="TextBox 7"/>
          <p:cNvSpPr txBox="1"/>
          <p:nvPr/>
        </p:nvSpPr>
        <p:spPr>
          <a:xfrm>
            <a:off x="395536" y="5877272"/>
            <a:ext cx="9001000" cy="830997"/>
          </a:xfrm>
          <a:prstGeom prst="rect">
            <a:avLst/>
          </a:prstGeom>
          <a:noFill/>
        </p:spPr>
        <p:txBody>
          <a:bodyPr wrap="square" rtlCol="0">
            <a:spAutoFit/>
          </a:bodyPr>
          <a:lstStyle/>
          <a:p>
            <a:r>
              <a:rPr lang="ru-RU" sz="2400" dirty="0" smtClean="0">
                <a:solidFill>
                  <a:schemeClr val="tx2"/>
                </a:solidFill>
              </a:rPr>
              <a:t>Как все устроено на уровне между </a:t>
            </a:r>
            <a:r>
              <a:rPr lang="ru-RU" sz="2400" dirty="0" err="1" smtClean="0">
                <a:solidFill>
                  <a:schemeClr val="tx2"/>
                </a:solidFill>
              </a:rPr>
              <a:t>нуклеосомами</a:t>
            </a:r>
            <a:r>
              <a:rPr lang="ru-RU" sz="2400" dirty="0" smtClean="0">
                <a:solidFill>
                  <a:schemeClr val="tx2"/>
                </a:solidFill>
              </a:rPr>
              <a:t> и хромосомными территориями?</a:t>
            </a:r>
            <a:endParaRPr lang="ru-RU" sz="2400" dirty="0">
              <a:solidFill>
                <a:schemeClr val="tx2"/>
              </a:solidFill>
            </a:endParaRPr>
          </a:p>
        </p:txBody>
      </p:sp>
    </p:spTree>
    <p:extLst>
      <p:ext uri="{BB962C8B-B14F-4D97-AF65-F5344CB8AC3E}">
        <p14:creationId xmlns:p14="http://schemas.microsoft.com/office/powerpoint/2010/main" val="1185557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Группа 17"/>
          <p:cNvGrpSpPr/>
          <p:nvPr/>
        </p:nvGrpSpPr>
        <p:grpSpPr>
          <a:xfrm>
            <a:off x="4676522" y="3822506"/>
            <a:ext cx="3816424" cy="1904653"/>
            <a:chOff x="3465403" y="2322529"/>
            <a:chExt cx="5584960" cy="2647482"/>
          </a:xfrm>
        </p:grpSpPr>
        <p:pic>
          <p:nvPicPr>
            <p:cNvPr id="19" name="Picture 4" descr="&amp;Kcy;&amp;acy;&amp;rcy;&amp;tcy;&amp;icy;&amp;ncy;&amp;kcy;&amp;icy; &amp;pcy;&amp;ocy; &amp;zcy;&amp;acy;&amp;pcy;&amp;rcy;&amp;ocy;&amp;scy;&amp;ucy; histone acidic patch dna acetylatio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3095" t="2164" r="-167" b="10147"/>
            <a:stretch/>
          </p:blipFill>
          <p:spPr bwMode="auto">
            <a:xfrm rot="16200000">
              <a:off x="4934142" y="853790"/>
              <a:ext cx="2647482" cy="55849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amp;Kcy;&amp;acy;&amp;rcy;&amp;tcy;&amp;icy;&amp;ncy;&amp;kcy;&amp;icy; &amp;pcy;&amp;ocy; &amp;zcy;&amp;acy;&amp;pcy;&amp;rcy;&amp;ocy;&amp;scy;&amp;ucy; histone acidic patch dna acetylatio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0729" t="1972" r="45118" b="90074"/>
            <a:stretch/>
          </p:blipFill>
          <p:spPr bwMode="auto">
            <a:xfrm>
              <a:off x="5461246" y="2923309"/>
              <a:ext cx="1216646" cy="452166"/>
            </a:xfrm>
            <a:prstGeom prst="rect">
              <a:avLst/>
            </a:prstGeom>
            <a:noFill/>
            <a:extLst>
              <a:ext uri="{909E8E84-426E-40DD-AFC4-6F175D3DCCD1}">
                <a14:hiddenFill xmlns:a14="http://schemas.microsoft.com/office/drawing/2010/main">
                  <a:solidFill>
                    <a:srgbClr val="FFFFFF"/>
                  </a:solidFill>
                </a14:hiddenFill>
              </a:ext>
            </a:extLst>
          </p:spPr>
        </p:pic>
        <p:sp>
          <p:nvSpPr>
            <p:cNvPr id="21" name="Прямоугольник 20"/>
            <p:cNvSpPr/>
            <p:nvPr/>
          </p:nvSpPr>
          <p:spPr>
            <a:xfrm>
              <a:off x="5292436" y="3646269"/>
              <a:ext cx="965445" cy="1323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43" name="Rectangle 2"/>
          <p:cNvSpPr>
            <a:spLocks noGrp="1" noChangeArrowheads="1"/>
          </p:cNvSpPr>
          <p:nvPr>
            <p:ph type="title"/>
          </p:nvPr>
        </p:nvSpPr>
        <p:spPr>
          <a:xfrm>
            <a:off x="-180528" y="161006"/>
            <a:ext cx="9468544" cy="359048"/>
          </a:xfrm>
        </p:spPr>
        <p:txBody>
          <a:bodyPr>
            <a:normAutofit fontScale="90000"/>
          </a:bodyPr>
          <a:lstStyle/>
          <a:p>
            <a:r>
              <a:rPr lang="ru-RU" sz="3200" dirty="0" smtClean="0">
                <a:solidFill>
                  <a:schemeClr val="tx2"/>
                </a:solidFill>
                <a:effectLst>
                  <a:outerShdw blurRad="38100" dist="38100" dir="2700000" algn="tl">
                    <a:srgbClr val="000000">
                      <a:alpha val="43137"/>
                    </a:srgbClr>
                  </a:outerShdw>
                </a:effectLst>
              </a:rPr>
              <a:t>Хроматин</a:t>
            </a:r>
            <a:r>
              <a:rPr lang="en-US" sz="3200" dirty="0" smtClean="0">
                <a:solidFill>
                  <a:schemeClr val="tx2"/>
                </a:solidFill>
                <a:effectLst>
                  <a:outerShdw blurRad="38100" dist="38100" dir="2700000" algn="tl">
                    <a:srgbClr val="000000">
                      <a:alpha val="43137"/>
                    </a:srgbClr>
                  </a:outerShdw>
                </a:effectLst>
              </a:rPr>
              <a:t>: </a:t>
            </a:r>
            <a:r>
              <a:rPr lang="ru-RU" sz="3200" dirty="0" smtClean="0">
                <a:solidFill>
                  <a:schemeClr val="tx2"/>
                </a:solidFill>
                <a:effectLst>
                  <a:outerShdw blurRad="38100" dist="38100" dir="2700000" algn="tl">
                    <a:srgbClr val="000000">
                      <a:alpha val="43137"/>
                    </a:srgbClr>
                  </a:outerShdw>
                </a:effectLst>
              </a:rPr>
              <a:t>введение</a:t>
            </a:r>
            <a:r>
              <a:rPr lang="en-US" sz="3200" dirty="0" smtClean="0">
                <a:solidFill>
                  <a:schemeClr val="tx2"/>
                </a:solidFill>
                <a:effectLst>
                  <a:outerShdw blurRad="38100" dist="38100" dir="2700000" algn="tl">
                    <a:srgbClr val="000000">
                      <a:alpha val="43137"/>
                    </a:srgbClr>
                  </a:outerShdw>
                </a:effectLst>
              </a:rPr>
              <a:t> “</a:t>
            </a:r>
            <a:r>
              <a:rPr lang="ru-RU" sz="3200" dirty="0" smtClean="0">
                <a:solidFill>
                  <a:schemeClr val="tx2"/>
                </a:solidFill>
                <a:effectLst>
                  <a:outerShdw blurRad="38100" dist="38100" dir="2700000" algn="tl">
                    <a:srgbClr val="000000">
                      <a:alpha val="43137"/>
                    </a:srgbClr>
                  </a:outerShdw>
                </a:effectLst>
              </a:rPr>
              <a:t>насыщающихся</a:t>
            </a:r>
            <a:r>
              <a:rPr lang="en-US" sz="3200" dirty="0" smtClean="0">
                <a:solidFill>
                  <a:schemeClr val="tx2"/>
                </a:solidFill>
                <a:effectLst>
                  <a:outerShdw blurRad="38100" dist="38100" dir="2700000" algn="tl">
                    <a:srgbClr val="000000">
                      <a:alpha val="43137"/>
                    </a:srgbClr>
                  </a:outerShdw>
                </a:effectLst>
              </a:rPr>
              <a:t>”</a:t>
            </a:r>
            <a:r>
              <a:rPr lang="ru-RU" sz="3200" dirty="0" smtClean="0">
                <a:solidFill>
                  <a:schemeClr val="tx2"/>
                </a:solidFill>
                <a:effectLst>
                  <a:outerShdw blurRad="38100" dist="38100" dir="2700000" algn="tl">
                    <a:srgbClr val="000000">
                      <a:alpha val="43137"/>
                    </a:srgbClr>
                  </a:outerShdw>
                </a:effectLst>
              </a:rPr>
              <a:t> взаимодействий</a:t>
            </a:r>
          </a:p>
        </p:txBody>
      </p:sp>
      <p:sp>
        <p:nvSpPr>
          <p:cNvPr id="15" name="Text Box 90"/>
          <p:cNvSpPr txBox="1">
            <a:spLocks noChangeArrowheads="1"/>
          </p:cNvSpPr>
          <p:nvPr/>
        </p:nvSpPr>
        <p:spPr bwMode="auto">
          <a:xfrm>
            <a:off x="230282" y="670048"/>
            <a:ext cx="8892480" cy="1015663"/>
          </a:xfrm>
          <a:prstGeom prst="rect">
            <a:avLst/>
          </a:prstGeom>
          <a:noFill/>
          <a:ln w="9525">
            <a:noFill/>
            <a:miter lim="800000"/>
            <a:headEnd/>
            <a:tailEnd/>
          </a:ln>
          <a:effectLst/>
        </p:spPr>
        <p:txBody>
          <a:bodyPr wrap="square">
            <a:spAutoFit/>
          </a:bodyPr>
          <a:lstStyle/>
          <a:p>
            <a:r>
              <a:rPr lang="ru-RU" sz="2000" dirty="0" smtClean="0"/>
              <a:t>В живой природе существует огромное множество </a:t>
            </a:r>
            <a:r>
              <a:rPr lang="ru-RU" sz="2000" dirty="0" smtClean="0">
                <a:solidFill>
                  <a:srgbClr val="FF0000"/>
                </a:solidFill>
              </a:rPr>
              <a:t>специфических взаимодействий</a:t>
            </a:r>
            <a:r>
              <a:rPr lang="ru-RU" sz="2000" dirty="0" smtClean="0"/>
              <a:t>, основанных на распознавании последовательности или поверхности, они работают по принципу </a:t>
            </a:r>
            <a:r>
              <a:rPr lang="ru-RU" sz="2000" dirty="0" smtClean="0">
                <a:solidFill>
                  <a:srgbClr val="FF0000"/>
                </a:solidFill>
              </a:rPr>
              <a:t>«ключ-замок»</a:t>
            </a:r>
            <a:endParaRPr lang="en-US" sz="2000" dirty="0">
              <a:solidFill>
                <a:srgbClr val="FF0000"/>
              </a:solidFill>
            </a:endParaRPr>
          </a:p>
        </p:txBody>
      </p:sp>
      <p:sp>
        <p:nvSpPr>
          <p:cNvPr id="16" name="TextBox 15"/>
          <p:cNvSpPr txBox="1"/>
          <p:nvPr/>
        </p:nvSpPr>
        <p:spPr>
          <a:xfrm>
            <a:off x="235883" y="5805430"/>
            <a:ext cx="8744011" cy="707886"/>
          </a:xfrm>
          <a:prstGeom prst="rect">
            <a:avLst/>
          </a:prstGeom>
          <a:noFill/>
        </p:spPr>
        <p:txBody>
          <a:bodyPr wrap="square" rtlCol="0">
            <a:spAutoFit/>
          </a:bodyPr>
          <a:lstStyle/>
          <a:p>
            <a:pPr algn="ctr"/>
            <a:r>
              <a:rPr lang="ru-RU" sz="2000" dirty="0" smtClean="0"/>
              <a:t>На огрубленном уровне все такие взаимодействия можно представить как «насыщающиеся», как бы с фиксированной «валентностью».</a:t>
            </a:r>
            <a:endParaRPr lang="ru-RU" sz="2000" dirty="0">
              <a:solidFill>
                <a:srgbClr val="FF0000"/>
              </a:solidFill>
            </a:endParaRPr>
          </a:p>
        </p:txBody>
      </p:sp>
      <p:pic>
        <p:nvPicPr>
          <p:cNvPr id="17" name="Picture 4" descr="&amp;Kcy;&amp;acy;&amp;rcy;&amp;tcy;&amp;icy;&amp;ncy;&amp;kcy;&amp;icy; &amp;pcy;&amp;ocy; &amp;zcy;&amp;acy;&amp;pcy;&amp;rcy;&amp;ocy;&amp;scy;&amp;ucy; histone acidic patch dna acetylatio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020" r="61856" b="80148"/>
          <a:stretch/>
        </p:blipFill>
        <p:spPr bwMode="auto">
          <a:xfrm>
            <a:off x="5220072" y="2159288"/>
            <a:ext cx="3149363" cy="13516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3" descr="http://4.bp.blogspot.com/-BnnKnoAGhv0/TtpoGXLSotI/AAAAAAAAADE/djDi9q6Jwfo/s1600/%25D1%2585%25D1%2580%25D0%25BE2.gif"/>
          <p:cNvPicPr>
            <a:picLocks noChangeAspect="1" noChangeArrowheads="1"/>
          </p:cNvPicPr>
          <p:nvPr/>
        </p:nvPicPr>
        <p:blipFill>
          <a:blip r:embed="rId4" cstate="print"/>
          <a:srcRect/>
          <a:stretch>
            <a:fillRect/>
          </a:stretch>
        </p:blipFill>
        <p:spPr bwMode="auto">
          <a:xfrm>
            <a:off x="467544" y="2031170"/>
            <a:ext cx="3736884" cy="2959562"/>
          </a:xfrm>
          <a:prstGeom prst="rect">
            <a:avLst/>
          </a:prstGeom>
          <a:noFill/>
          <a:ln w="9525">
            <a:noFill/>
            <a:miter lim="800000"/>
            <a:headEnd/>
            <a:tailEnd/>
          </a:ln>
        </p:spPr>
      </p:pic>
      <p:sp>
        <p:nvSpPr>
          <p:cNvPr id="2" name="TextBox 1"/>
          <p:cNvSpPr txBox="1"/>
          <p:nvPr/>
        </p:nvSpPr>
        <p:spPr>
          <a:xfrm>
            <a:off x="5508104" y="1711336"/>
            <a:ext cx="3157629" cy="461665"/>
          </a:xfrm>
          <a:prstGeom prst="rect">
            <a:avLst/>
          </a:prstGeom>
          <a:noFill/>
        </p:spPr>
        <p:txBody>
          <a:bodyPr wrap="square" rtlCol="0">
            <a:spAutoFit/>
          </a:bodyPr>
          <a:lstStyle/>
          <a:p>
            <a:r>
              <a:rPr lang="ru-RU" sz="2400" dirty="0" err="1" smtClean="0">
                <a:solidFill>
                  <a:schemeClr val="tx2"/>
                </a:solidFill>
              </a:rPr>
              <a:t>Мономерное</a:t>
            </a:r>
            <a:r>
              <a:rPr lang="ru-RU" sz="2400" dirty="0" smtClean="0">
                <a:solidFill>
                  <a:schemeClr val="tx2"/>
                </a:solidFill>
              </a:rPr>
              <a:t> звено</a:t>
            </a:r>
            <a:endParaRPr lang="ru-RU" sz="2400" dirty="0">
              <a:solidFill>
                <a:schemeClr val="tx2"/>
              </a:solidFill>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26"/>
          <p:cNvGrpSpPr/>
          <p:nvPr/>
        </p:nvGrpSpPr>
        <p:grpSpPr>
          <a:xfrm>
            <a:off x="1835696" y="4407011"/>
            <a:ext cx="5690039" cy="2336964"/>
            <a:chOff x="3739563" y="4407011"/>
            <a:chExt cx="5690038" cy="2336964"/>
          </a:xfrm>
        </p:grpSpPr>
        <p:pic>
          <p:nvPicPr>
            <p:cNvPr id="61" name="Объект 2"/>
            <p:cNvPicPr>
              <a:picLocks noChangeArrowheads="1"/>
            </p:cNvPicPr>
            <p:nvPr/>
          </p:nvPicPr>
          <p:blipFill>
            <a:blip r:embed="rId3" cstate="print"/>
            <a:srcRect t="71729"/>
            <a:stretch>
              <a:fillRect/>
            </a:stretch>
          </p:blipFill>
          <p:spPr bwMode="auto">
            <a:xfrm>
              <a:off x="6246839" y="5967830"/>
              <a:ext cx="3182762" cy="776145"/>
            </a:xfrm>
            <a:prstGeom prst="rect">
              <a:avLst/>
            </a:prstGeom>
            <a:noFill/>
            <a:ln w="9525">
              <a:noFill/>
              <a:miter lim="800000"/>
              <a:headEnd/>
              <a:tailEnd/>
            </a:ln>
          </p:spPr>
        </p:pic>
        <p:pic>
          <p:nvPicPr>
            <p:cNvPr id="62" name="Рисунок 61"/>
            <p:cNvPicPr>
              <a:picLocks noChangeAspect="1"/>
            </p:cNvPicPr>
            <p:nvPr/>
          </p:nvPicPr>
          <p:blipFill>
            <a:blip r:embed="rId4" cstate="print"/>
            <a:stretch>
              <a:fillRect/>
            </a:stretch>
          </p:blipFill>
          <p:spPr>
            <a:xfrm>
              <a:off x="3739563" y="4407011"/>
              <a:ext cx="2161309" cy="2300512"/>
            </a:xfrm>
            <a:prstGeom prst="rect">
              <a:avLst/>
            </a:prstGeom>
          </p:spPr>
        </p:pic>
        <p:pic>
          <p:nvPicPr>
            <p:cNvPr id="63" name="Рисунок 62"/>
            <p:cNvPicPr>
              <a:picLocks noChangeAspect="1"/>
            </p:cNvPicPr>
            <p:nvPr/>
          </p:nvPicPr>
          <p:blipFill>
            <a:blip r:embed="rId5" cstate="print"/>
            <a:stretch>
              <a:fillRect/>
            </a:stretch>
          </p:blipFill>
          <p:spPr>
            <a:xfrm>
              <a:off x="6924524" y="4919677"/>
              <a:ext cx="1166897" cy="933104"/>
            </a:xfrm>
            <a:prstGeom prst="rect">
              <a:avLst/>
            </a:prstGeom>
          </p:spPr>
        </p:pic>
        <p:sp>
          <p:nvSpPr>
            <p:cNvPr id="64" name="Стрелка вправо с вырезом 63"/>
            <p:cNvSpPr/>
            <p:nvPr/>
          </p:nvSpPr>
          <p:spPr>
            <a:xfrm>
              <a:off x="6222841" y="5164116"/>
              <a:ext cx="290946" cy="48491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4" name="Номер слайда 1"/>
          <p:cNvSpPr>
            <a:spLocks noGrp="1"/>
          </p:cNvSpPr>
          <p:nvPr>
            <p:ph type="sldNum" sz="quarter" idx="12"/>
          </p:nvPr>
        </p:nvSpPr>
        <p:spPr>
          <a:xfrm>
            <a:off x="8610600" y="6356352"/>
            <a:ext cx="2743200" cy="365125"/>
          </a:xfrm>
        </p:spPr>
        <p:txBody>
          <a:bodyPr/>
          <a:lstStyle/>
          <a:p>
            <a:pPr>
              <a:defRPr/>
            </a:pPr>
            <a:fld id="{5C958B30-E259-4290-93DE-059DD62457D8}" type="slidenum">
              <a:rPr lang="ru-RU" smtClean="0"/>
              <a:pPr>
                <a:defRPr/>
              </a:pPr>
              <a:t>9</a:t>
            </a:fld>
            <a:endParaRPr lang="ru-RU"/>
          </a:p>
        </p:txBody>
      </p:sp>
      <p:sp>
        <p:nvSpPr>
          <p:cNvPr id="36" name="TextBox 35"/>
          <p:cNvSpPr txBox="1"/>
          <p:nvPr/>
        </p:nvSpPr>
        <p:spPr>
          <a:xfrm>
            <a:off x="571853" y="606244"/>
            <a:ext cx="8107797" cy="369332"/>
          </a:xfrm>
          <a:prstGeom prst="rect">
            <a:avLst/>
          </a:prstGeom>
          <a:noFill/>
        </p:spPr>
        <p:txBody>
          <a:bodyPr wrap="none" rtlCol="0">
            <a:spAutoFit/>
          </a:bodyPr>
          <a:lstStyle/>
          <a:p>
            <a:r>
              <a:rPr lang="ru-RU" dirty="0" smtClean="0"/>
              <a:t>Объемные взаимодействия</a:t>
            </a:r>
            <a:r>
              <a:rPr lang="en-US" dirty="0" smtClean="0"/>
              <a:t>:</a:t>
            </a:r>
            <a:r>
              <a:rPr lang="en-US" dirty="0"/>
              <a:t>		</a:t>
            </a:r>
            <a:r>
              <a:rPr lang="ru-RU" dirty="0" smtClean="0"/>
              <a:t>Насыщающиеся взаимодействия</a:t>
            </a:r>
            <a:r>
              <a:rPr lang="en-US" dirty="0" smtClean="0"/>
              <a:t>:</a:t>
            </a:r>
            <a:endParaRPr lang="ru-RU" dirty="0"/>
          </a:p>
        </p:txBody>
      </p:sp>
      <p:sp>
        <p:nvSpPr>
          <p:cNvPr id="37" name="TextBox 36"/>
          <p:cNvSpPr txBox="1"/>
          <p:nvPr/>
        </p:nvSpPr>
        <p:spPr>
          <a:xfrm>
            <a:off x="1232811" y="3152587"/>
            <a:ext cx="7861191" cy="369332"/>
          </a:xfrm>
          <a:prstGeom prst="rect">
            <a:avLst/>
          </a:prstGeom>
          <a:noFill/>
        </p:spPr>
        <p:txBody>
          <a:bodyPr wrap="none" rtlCol="0">
            <a:spAutoFit/>
          </a:bodyPr>
          <a:lstStyle/>
          <a:p>
            <a:r>
              <a:rPr lang="ru-RU" dirty="0" smtClean="0"/>
              <a:t>Переход газ-жидкость</a:t>
            </a:r>
            <a:r>
              <a:rPr lang="en-US" dirty="0"/>
              <a:t>		</a:t>
            </a:r>
            <a:r>
              <a:rPr lang="ru-RU" dirty="0" smtClean="0"/>
              <a:t>Переход одноатомный-двухатомный газ</a:t>
            </a:r>
            <a:endParaRPr lang="ru-RU" dirty="0"/>
          </a:p>
        </p:txBody>
      </p:sp>
      <p:pic>
        <p:nvPicPr>
          <p:cNvPr id="38" name="Picture 4" descr="&amp;Kcy;&amp;acy;&amp;rcy;&amp;tcy;&amp;icy;&amp;ncy;&amp;kcy;&amp;icy; &amp;pcy;&amp;ocy; &amp;zcy;&amp;acy;&amp;pcy;&amp;rcy;&amp;ocy;&amp;scy;&amp;ucy; gas liquid transition"/>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t="43626"/>
          <a:stretch/>
        </p:blipFill>
        <p:spPr bwMode="auto">
          <a:xfrm>
            <a:off x="395536" y="1005875"/>
            <a:ext cx="3943351" cy="2045815"/>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Группа 38"/>
          <p:cNvGrpSpPr/>
          <p:nvPr/>
        </p:nvGrpSpPr>
        <p:grpSpPr>
          <a:xfrm>
            <a:off x="4815295" y="1022133"/>
            <a:ext cx="4101876" cy="2045815"/>
            <a:chOff x="4477115" y="2265428"/>
            <a:chExt cx="4101876" cy="2045815"/>
          </a:xfrm>
        </p:grpSpPr>
        <p:pic>
          <p:nvPicPr>
            <p:cNvPr id="40" name="Picture 4" descr="&amp;Kcy;&amp;acy;&amp;rcy;&amp;tcy;&amp;icy;&amp;ncy;&amp;kcy;&amp;icy; &amp;pcy;&amp;ocy; &amp;zcy;&amp;acy;&amp;pcy;&amp;rcy;&amp;ocy;&amp;scy;&amp;ucy; gas liquid transition"/>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t="43626" r="61845"/>
            <a:stretch/>
          </p:blipFill>
          <p:spPr bwMode="auto">
            <a:xfrm>
              <a:off x="4477115" y="2265428"/>
              <a:ext cx="1504585" cy="2045815"/>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Группа 10"/>
            <p:cNvGrpSpPr/>
            <p:nvPr/>
          </p:nvGrpSpPr>
          <p:grpSpPr>
            <a:xfrm>
              <a:off x="7074406" y="2401598"/>
              <a:ext cx="1504585" cy="1868080"/>
              <a:chOff x="7129826" y="2443163"/>
              <a:chExt cx="1504585" cy="1868080"/>
            </a:xfrm>
          </p:grpSpPr>
          <p:pic>
            <p:nvPicPr>
              <p:cNvPr id="44" name="Picture 4" descr="&amp;Kcy;&amp;acy;&amp;rcy;&amp;tcy;&amp;icy;&amp;ncy;&amp;kcy;&amp;icy; &amp;pcy;&amp;ocy; &amp;zcy;&amp;acy;&amp;pcy;&amp;rcy;&amp;ocy;&amp;scy;&amp;ucy; gas liquid transition"/>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t="48524" r="61845"/>
              <a:stretch/>
            </p:blipFill>
            <p:spPr bwMode="auto">
              <a:xfrm>
                <a:off x="7129826" y="2443163"/>
                <a:ext cx="1504585" cy="1868080"/>
              </a:xfrm>
              <a:prstGeom prst="rect">
                <a:avLst/>
              </a:prstGeom>
              <a:noFill/>
              <a:extLst>
                <a:ext uri="{909E8E84-426E-40DD-AFC4-6F175D3DCCD1}">
                  <a14:hiddenFill xmlns:a14="http://schemas.microsoft.com/office/drawing/2010/main">
                    <a:solidFill>
                      <a:srgbClr val="FFFFFF"/>
                    </a:solidFill>
                  </a14:hiddenFill>
                </a:ext>
              </a:extLst>
            </p:spPr>
          </p:pic>
          <p:sp>
            <p:nvSpPr>
              <p:cNvPr id="45" name="Овал 5"/>
              <p:cNvSpPr>
                <a:spLocks noChangeAspect="1"/>
              </p:cNvSpPr>
              <p:nvPr/>
            </p:nvSpPr>
            <p:spPr>
              <a:xfrm>
                <a:off x="7488856" y="2795588"/>
                <a:ext cx="149400" cy="149400"/>
              </a:xfrm>
              <a:prstGeom prst="ellipse">
                <a:avLst/>
              </a:prstGeom>
              <a:gradFill flip="none" rotWithShape="1">
                <a:gsLst>
                  <a:gs pos="0">
                    <a:schemeClr val="bg1"/>
                  </a:gs>
                  <a:gs pos="29000">
                    <a:srgbClr val="0070C0"/>
                  </a:gs>
                  <a:gs pos="61000">
                    <a:schemeClr val="tx2">
                      <a:lumMod val="75000"/>
                    </a:schemeClr>
                  </a:gs>
                  <a:gs pos="91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6" name="Прямоугольник 6"/>
              <p:cNvSpPr/>
              <p:nvPr/>
            </p:nvSpPr>
            <p:spPr>
              <a:xfrm>
                <a:off x="7206456" y="3117056"/>
                <a:ext cx="239713" cy="2474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 name="Прямоугольник 46"/>
              <p:cNvSpPr/>
              <p:nvPr/>
            </p:nvSpPr>
            <p:spPr>
              <a:xfrm>
                <a:off x="8044656" y="2763986"/>
                <a:ext cx="239713" cy="2816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8" name="Овал 47"/>
              <p:cNvSpPr>
                <a:spLocks noChangeAspect="1"/>
              </p:cNvSpPr>
              <p:nvPr/>
            </p:nvSpPr>
            <p:spPr>
              <a:xfrm>
                <a:off x="7961775" y="2907072"/>
                <a:ext cx="149400" cy="149400"/>
              </a:xfrm>
              <a:prstGeom prst="ellipse">
                <a:avLst/>
              </a:prstGeom>
              <a:gradFill flip="none" rotWithShape="1">
                <a:gsLst>
                  <a:gs pos="0">
                    <a:schemeClr val="bg1"/>
                  </a:gs>
                  <a:gs pos="29000">
                    <a:srgbClr val="0070C0"/>
                  </a:gs>
                  <a:gs pos="61000">
                    <a:schemeClr val="tx2">
                      <a:lumMod val="75000"/>
                    </a:schemeClr>
                  </a:gs>
                  <a:gs pos="91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9" name="Прямоугольник 48"/>
              <p:cNvSpPr/>
              <p:nvPr/>
            </p:nvSpPr>
            <p:spPr>
              <a:xfrm>
                <a:off x="7241205" y="2786745"/>
                <a:ext cx="239713" cy="2816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0" name="Овал 49"/>
              <p:cNvSpPr>
                <a:spLocks noChangeAspect="1"/>
              </p:cNvSpPr>
              <p:nvPr/>
            </p:nvSpPr>
            <p:spPr>
              <a:xfrm>
                <a:off x="7720018" y="3246317"/>
                <a:ext cx="149400" cy="149400"/>
              </a:xfrm>
              <a:prstGeom prst="ellipse">
                <a:avLst/>
              </a:prstGeom>
              <a:gradFill flip="none" rotWithShape="1">
                <a:gsLst>
                  <a:gs pos="0">
                    <a:schemeClr val="bg1"/>
                  </a:gs>
                  <a:gs pos="29000">
                    <a:srgbClr val="0070C0"/>
                  </a:gs>
                  <a:gs pos="61000">
                    <a:schemeClr val="tx2">
                      <a:lumMod val="75000"/>
                    </a:schemeClr>
                  </a:gs>
                  <a:gs pos="91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Прямоугольник 50"/>
              <p:cNvSpPr/>
              <p:nvPr/>
            </p:nvSpPr>
            <p:spPr>
              <a:xfrm>
                <a:off x="7968918" y="3164600"/>
                <a:ext cx="262113" cy="2126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2" name="Овал 51"/>
              <p:cNvSpPr>
                <a:spLocks noChangeAspect="1"/>
              </p:cNvSpPr>
              <p:nvPr/>
            </p:nvSpPr>
            <p:spPr>
              <a:xfrm>
                <a:off x="8123784" y="3282806"/>
                <a:ext cx="149400" cy="149400"/>
              </a:xfrm>
              <a:prstGeom prst="ellipse">
                <a:avLst/>
              </a:prstGeom>
              <a:gradFill flip="none" rotWithShape="1">
                <a:gsLst>
                  <a:gs pos="0">
                    <a:schemeClr val="bg1"/>
                  </a:gs>
                  <a:gs pos="29000">
                    <a:srgbClr val="0070C0"/>
                  </a:gs>
                  <a:gs pos="61000">
                    <a:schemeClr val="tx2">
                      <a:lumMod val="75000"/>
                    </a:schemeClr>
                  </a:gs>
                  <a:gs pos="91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3" name="Овал 52"/>
              <p:cNvSpPr>
                <a:spLocks noChangeAspect="1"/>
              </p:cNvSpPr>
              <p:nvPr/>
            </p:nvSpPr>
            <p:spPr>
              <a:xfrm>
                <a:off x="7299150" y="3330541"/>
                <a:ext cx="149400" cy="149400"/>
              </a:xfrm>
              <a:prstGeom prst="ellipse">
                <a:avLst/>
              </a:prstGeom>
              <a:gradFill flip="none" rotWithShape="1">
                <a:gsLst>
                  <a:gs pos="0">
                    <a:schemeClr val="bg1"/>
                  </a:gs>
                  <a:gs pos="29000">
                    <a:srgbClr val="0070C0"/>
                  </a:gs>
                  <a:gs pos="61000">
                    <a:schemeClr val="tx2">
                      <a:lumMod val="75000"/>
                    </a:schemeClr>
                  </a:gs>
                  <a:gs pos="91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Овал 53"/>
              <p:cNvSpPr>
                <a:spLocks noChangeAspect="1"/>
              </p:cNvSpPr>
              <p:nvPr/>
            </p:nvSpPr>
            <p:spPr>
              <a:xfrm>
                <a:off x="7162449" y="3766309"/>
                <a:ext cx="149400" cy="149400"/>
              </a:xfrm>
              <a:prstGeom prst="ellipse">
                <a:avLst/>
              </a:prstGeom>
              <a:gradFill flip="none" rotWithShape="1">
                <a:gsLst>
                  <a:gs pos="0">
                    <a:schemeClr val="bg1"/>
                  </a:gs>
                  <a:gs pos="29000">
                    <a:srgbClr val="0070C0"/>
                  </a:gs>
                  <a:gs pos="61000">
                    <a:schemeClr val="tx2">
                      <a:lumMod val="75000"/>
                    </a:schemeClr>
                  </a:gs>
                  <a:gs pos="91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5" name="Прямоугольник 54"/>
              <p:cNvSpPr/>
              <p:nvPr/>
            </p:nvSpPr>
            <p:spPr>
              <a:xfrm>
                <a:off x="7460455" y="3357506"/>
                <a:ext cx="259563" cy="1775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6" name="Овал 55"/>
              <p:cNvSpPr>
                <a:spLocks noChangeAspect="1"/>
              </p:cNvSpPr>
              <p:nvPr/>
            </p:nvSpPr>
            <p:spPr>
              <a:xfrm>
                <a:off x="7590236" y="3432206"/>
                <a:ext cx="149400" cy="149400"/>
              </a:xfrm>
              <a:prstGeom prst="ellipse">
                <a:avLst/>
              </a:prstGeom>
              <a:gradFill flip="none" rotWithShape="1">
                <a:gsLst>
                  <a:gs pos="0">
                    <a:schemeClr val="bg1"/>
                  </a:gs>
                  <a:gs pos="29000">
                    <a:srgbClr val="0070C0"/>
                  </a:gs>
                  <a:gs pos="61000">
                    <a:schemeClr val="tx2">
                      <a:lumMod val="75000"/>
                    </a:schemeClr>
                  </a:gs>
                  <a:gs pos="91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7" name="Прямоугольник 56"/>
              <p:cNvSpPr/>
              <p:nvPr/>
            </p:nvSpPr>
            <p:spPr>
              <a:xfrm>
                <a:off x="7488856" y="2993230"/>
                <a:ext cx="281957" cy="253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8" name="Прямоугольник 57"/>
              <p:cNvSpPr/>
              <p:nvPr/>
            </p:nvSpPr>
            <p:spPr>
              <a:xfrm>
                <a:off x="7761113" y="3661712"/>
                <a:ext cx="512071" cy="284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42" name="Двойная стрелка влево/вправо 41"/>
            <p:cNvSpPr/>
            <p:nvPr/>
          </p:nvSpPr>
          <p:spPr>
            <a:xfrm>
              <a:off x="6106395" y="3101445"/>
              <a:ext cx="770590" cy="29427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TextBox 42"/>
            <p:cNvSpPr txBox="1"/>
            <p:nvPr/>
          </p:nvSpPr>
          <p:spPr>
            <a:xfrm>
              <a:off x="6050975" y="2858286"/>
              <a:ext cx="799834" cy="307777"/>
            </a:xfrm>
            <a:prstGeom prst="rect">
              <a:avLst/>
            </a:prstGeom>
            <a:noFill/>
          </p:spPr>
          <p:txBody>
            <a:bodyPr wrap="none" rtlCol="0">
              <a:spAutoFit/>
            </a:bodyPr>
            <a:lstStyle/>
            <a:p>
              <a:r>
                <a:rPr lang="en-US" sz="1400" b="1" dirty="0">
                  <a:solidFill>
                    <a:srgbClr val="FF0000"/>
                  </a:solidFill>
                </a:rPr>
                <a:t>reaction</a:t>
              </a:r>
              <a:endParaRPr lang="ru-RU" sz="1400" b="1" dirty="0">
                <a:solidFill>
                  <a:srgbClr val="FF0000"/>
                </a:solidFill>
              </a:endParaRPr>
            </a:p>
          </p:txBody>
        </p:sp>
      </p:grpSp>
      <p:sp>
        <p:nvSpPr>
          <p:cNvPr id="59" name="TextBox 58"/>
          <p:cNvSpPr txBox="1"/>
          <p:nvPr/>
        </p:nvSpPr>
        <p:spPr>
          <a:xfrm>
            <a:off x="57506" y="3729806"/>
            <a:ext cx="9036496" cy="923330"/>
          </a:xfrm>
          <a:prstGeom prst="rect">
            <a:avLst/>
          </a:prstGeom>
          <a:noFill/>
        </p:spPr>
        <p:txBody>
          <a:bodyPr wrap="square" rtlCol="0">
            <a:spAutoFit/>
          </a:bodyPr>
          <a:lstStyle/>
          <a:p>
            <a:pPr algn="ctr"/>
            <a:r>
              <a:rPr lang="ru-RU" dirty="0" smtClean="0">
                <a:solidFill>
                  <a:schemeClr val="tx2"/>
                </a:solidFill>
              </a:rPr>
              <a:t>Однако, полимер это </a:t>
            </a:r>
            <a:r>
              <a:rPr lang="ru-RU" dirty="0" smtClean="0">
                <a:solidFill>
                  <a:srgbClr val="FF0000"/>
                </a:solidFill>
              </a:rPr>
              <a:t>соединенные в единую цепь молекулы</a:t>
            </a:r>
            <a:r>
              <a:rPr lang="ru-RU" dirty="0" smtClean="0">
                <a:solidFill>
                  <a:schemeClr val="tx2"/>
                </a:solidFill>
              </a:rPr>
              <a:t>, и поэтому они обеднены трансляционной энтропией. В таких системах для </a:t>
            </a:r>
            <a:r>
              <a:rPr lang="ru-RU" dirty="0" err="1" smtClean="0">
                <a:solidFill>
                  <a:schemeClr val="tx2"/>
                </a:solidFill>
              </a:rPr>
              <a:t>гомополимера</a:t>
            </a:r>
            <a:r>
              <a:rPr lang="ru-RU" dirty="0" smtClean="0">
                <a:solidFill>
                  <a:schemeClr val="tx2"/>
                </a:solidFill>
              </a:rPr>
              <a:t> возможен переход </a:t>
            </a:r>
            <a:r>
              <a:rPr lang="ru-RU" dirty="0" smtClean="0">
                <a:solidFill>
                  <a:srgbClr val="FF0000"/>
                </a:solidFill>
              </a:rPr>
              <a:t>клубок-глобула.</a:t>
            </a:r>
            <a:endParaRPr lang="ru-RU" u="sng" dirty="0">
              <a:solidFill>
                <a:srgbClr val="FF0000"/>
              </a:solidFill>
            </a:endParaRPr>
          </a:p>
        </p:txBody>
      </p:sp>
      <p:sp>
        <p:nvSpPr>
          <p:cNvPr id="67" name="Rectangle 2"/>
          <p:cNvSpPr txBox="1">
            <a:spLocks noChangeArrowheads="1"/>
          </p:cNvSpPr>
          <p:nvPr/>
        </p:nvSpPr>
        <p:spPr>
          <a:xfrm>
            <a:off x="107505" y="53752"/>
            <a:ext cx="9036495" cy="1143000"/>
          </a:xfrm>
          <a:prstGeom prst="rect">
            <a:avLst/>
          </a:prstGeom>
        </p:spPr>
        <p:txBody>
          <a:bodyPr>
            <a:noAutofit/>
          </a:bodyPr>
          <a:lstStyle/>
          <a:p>
            <a:pPr lvl="0" algn="ctr">
              <a:spcBef>
                <a:spcPct val="0"/>
              </a:spcBef>
            </a:pPr>
            <a:r>
              <a:rPr lang="ru-RU" sz="2400" dirty="0" smtClean="0">
                <a:solidFill>
                  <a:srgbClr val="FF0000"/>
                </a:solidFill>
                <a:effectLst>
                  <a:outerShdw blurRad="38100" dist="38100" dir="2700000" algn="tl">
                    <a:srgbClr val="000000">
                      <a:alpha val="43137"/>
                    </a:srgbClr>
                  </a:outerShdw>
                </a:effectLst>
                <a:latin typeface="+mj-lt"/>
                <a:ea typeface="+mj-ea"/>
                <a:cs typeface="+mj-cs"/>
              </a:rPr>
              <a:t>Объемные и насыщающиеся взаимодействия: какая разница?</a:t>
            </a:r>
            <a:endParaRPr lang="en-US" sz="2400" dirty="0" smtClean="0">
              <a:solidFill>
                <a:srgbClr val="FF0000"/>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3744203923"/>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2871</TotalTime>
  <Words>2880</Words>
  <Application>Microsoft Office PowerPoint</Application>
  <PresentationFormat>Экран (4:3)</PresentationFormat>
  <Paragraphs>251</Paragraphs>
  <Slides>41</Slides>
  <Notes>22</Notes>
  <HiddenSlides>11</HiddenSlides>
  <MMClips>1</MMClips>
  <ScaleCrop>false</ScaleCrop>
  <HeadingPairs>
    <vt:vector size="8" baseType="variant">
      <vt:variant>
        <vt:lpstr>Использованные шрифты</vt:lpstr>
      </vt:variant>
      <vt:variant>
        <vt:i4>9</vt:i4>
      </vt:variant>
      <vt:variant>
        <vt:lpstr>Тема</vt:lpstr>
      </vt:variant>
      <vt:variant>
        <vt:i4>1</vt:i4>
      </vt:variant>
      <vt:variant>
        <vt:lpstr>Внедренные серверы OLE</vt:lpstr>
      </vt:variant>
      <vt:variant>
        <vt:i4>3</vt:i4>
      </vt:variant>
      <vt:variant>
        <vt:lpstr>Заголовки слайдов</vt:lpstr>
      </vt:variant>
      <vt:variant>
        <vt:i4>41</vt:i4>
      </vt:variant>
    </vt:vector>
  </HeadingPairs>
  <TitlesOfParts>
    <vt:vector size="54" baseType="lpstr">
      <vt:lpstr>Arial</vt:lpstr>
      <vt:lpstr>Arial Narrow</vt:lpstr>
      <vt:lpstr>Calibri</vt:lpstr>
      <vt:lpstr>Corbel</vt:lpstr>
      <vt:lpstr>Gulim</vt:lpstr>
      <vt:lpstr>Swis721 BT</vt:lpstr>
      <vt:lpstr>Tahoma</vt:lpstr>
      <vt:lpstr>Times New Roman</vt:lpstr>
      <vt:lpstr>Trebuchet MS</vt:lpstr>
      <vt:lpstr>Тема Office</vt:lpstr>
      <vt:lpstr>Формула</vt:lpstr>
      <vt:lpstr>Graph</vt:lpstr>
      <vt:lpstr>Equation</vt:lpstr>
      <vt:lpstr>In silico polymer science  Мезоскопическое моделирование полимерных систем: от биологии до материаловедения</vt:lpstr>
      <vt:lpstr>Презентация PowerPoint</vt:lpstr>
      <vt:lpstr>Презентация PowerPoint</vt:lpstr>
      <vt:lpstr>Презентация PowerPoint</vt:lpstr>
      <vt:lpstr>Презентация PowerPoint</vt:lpstr>
      <vt:lpstr>Диссипативная динамика частиц (DPD)</vt:lpstr>
      <vt:lpstr>Презентация PowerPoint</vt:lpstr>
      <vt:lpstr>Хроматин: введение “насыщающихся” взаимодействий</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Расчет дальнодействующих электростатических взаимодействий: PPPM</vt:lpstr>
      <vt:lpstr>Презентация PowerPoint</vt:lpstr>
      <vt:lpstr>Выводы</vt:lpstr>
      <vt:lpstr>Избранные публикации из top25%, с благодарностями суперкомпьютеру, отмечены авторы с логинами</vt:lpstr>
      <vt:lpstr>Презентация PowerPoint</vt:lpstr>
      <vt:lpstr>Dissipative particle dynamics method</vt:lpstr>
      <vt:lpstr>Program technical details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drdieselal</dc:creator>
  <cp:lastModifiedBy>Alexander Chertovich</cp:lastModifiedBy>
  <cp:revision>101</cp:revision>
  <cp:lastPrinted>2018-11-04T21:33:17Z</cp:lastPrinted>
  <dcterms:created xsi:type="dcterms:W3CDTF">2018-11-02T10:25:59Z</dcterms:created>
  <dcterms:modified xsi:type="dcterms:W3CDTF">2018-11-06T13:16:47Z</dcterms:modified>
</cp:coreProperties>
</file>