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84" r:id="rId5"/>
    <p:sldId id="259" r:id="rId6"/>
    <p:sldId id="303" r:id="rId7"/>
    <p:sldId id="260" r:id="rId8"/>
    <p:sldId id="308" r:id="rId9"/>
    <p:sldId id="313" r:id="rId10"/>
    <p:sldId id="273" r:id="rId11"/>
    <p:sldId id="274" r:id="rId12"/>
    <p:sldId id="309" r:id="rId13"/>
    <p:sldId id="275" r:id="rId14"/>
    <p:sldId id="276" r:id="rId15"/>
    <p:sldId id="277" r:id="rId16"/>
    <p:sldId id="272" r:id="rId17"/>
    <p:sldId id="314" r:id="rId18"/>
    <p:sldId id="278" r:id="rId19"/>
    <p:sldId id="279" r:id="rId20"/>
    <p:sldId id="280" r:id="rId21"/>
    <p:sldId id="310" r:id="rId22"/>
    <p:sldId id="311" r:id="rId23"/>
    <p:sldId id="304" r:id="rId24"/>
    <p:sldId id="281" r:id="rId25"/>
    <p:sldId id="282" r:id="rId26"/>
    <p:sldId id="315" r:id="rId27"/>
    <p:sldId id="261" r:id="rId28"/>
    <p:sldId id="264" r:id="rId29"/>
    <p:sldId id="265" r:id="rId30"/>
    <p:sldId id="316" r:id="rId31"/>
    <p:sldId id="294" r:id="rId32"/>
    <p:sldId id="285" r:id="rId33"/>
    <p:sldId id="286" r:id="rId34"/>
    <p:sldId id="296" r:id="rId35"/>
    <p:sldId id="269" r:id="rId36"/>
    <p:sldId id="270" r:id="rId37"/>
    <p:sldId id="271" r:id="rId38"/>
    <p:sldId id="290" r:id="rId39"/>
    <p:sldId id="287" r:id="rId40"/>
    <p:sldId id="307" r:id="rId41"/>
    <p:sldId id="302" r:id="rId42"/>
    <p:sldId id="31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54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9AFB7-81DA-4652-8755-B60FD8F534DF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7999D-95A5-4C85-96FD-FAFF40760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863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7999D-95A5-4C85-96FD-FAFF4076068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59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9F380-641B-4ACB-9770-BC48E41D4447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2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6B70-8E18-4077-B657-6DB754CEDE7C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1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01431-927D-40B2-8F0A-35482EBA6A7C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5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1A12-6A6C-42FB-AB6B-B22B2990432A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2679-1823-476E-BE2E-E080CEE1044D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97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1929-80CA-4C79-992B-59623940AA78}" type="datetime1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8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E3D8-984B-4D7B-B6D5-4CFDC90EADC0}" type="datetime1">
              <a:rPr lang="ru-RU" smtClean="0"/>
              <a:t>18.06.2019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4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0D55B-BA74-4472-871F-7E2338B89CB2}" type="datetime1">
              <a:rPr lang="ru-RU" smtClean="0"/>
              <a:t>18.06.2019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10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C9FB-C1BB-4FE6-8E8C-BEE83CA3913C}" type="datetime1">
              <a:rPr lang="ru-RU" smtClean="0"/>
              <a:t>18.06.2019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80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4FB9-F48E-4A69-88F3-13378485BCC7}" type="datetime1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9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C64-0ECF-4A3E-BE4C-27D203E8EE3F}" type="datetime1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5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EC489-0FFA-4906-A352-C4C42F0F4610}" type="datetime1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23690-2202-405B-884D-3DA74C7C8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0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2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gif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3.jpe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3" Type="http://schemas.openxmlformats.org/officeDocument/2006/relationships/image" Target="../media/image73.tiff"/><Relationship Id="rId7" Type="http://schemas.openxmlformats.org/officeDocument/2006/relationships/image" Target="../media/image77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10" Type="http://schemas.openxmlformats.org/officeDocument/2006/relationships/image" Target="../media/image3.jpeg"/><Relationship Id="rId4" Type="http://schemas.openxmlformats.org/officeDocument/2006/relationships/image" Target="../media/image74.tiff"/><Relationship Id="rId9" Type="http://schemas.openxmlformats.org/officeDocument/2006/relationships/image" Target="../media/image79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2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5.wmf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96.wmf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10.tiff"/><Relationship Id="rId7" Type="http://schemas.openxmlformats.org/officeDocument/2006/relationships/image" Target="../media/image114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3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8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gif"/><Relationship Id="rId9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y.phys.msu.ru/en/labs/Potemkin/Home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858010"/>
            <a:ext cx="12192000" cy="4999993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defTabSz="457200"/>
            <a:endParaRPr lang="ru-RU" sz="4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r>
              <a:rPr lang="ru-RU" sz="4000" b="1" i="0" dirty="0" smtClean="0">
                <a:solidFill>
                  <a:schemeClr val="bg1"/>
                </a:solidFill>
                <a:effectLst/>
              </a:rPr>
              <a:t>Компьютерное моделирование полимерных </a:t>
            </a:r>
            <a:r>
              <a:rPr lang="ru-RU" sz="4000" b="1" i="0" dirty="0" err="1" smtClean="0">
                <a:solidFill>
                  <a:schemeClr val="bg1"/>
                </a:solidFill>
                <a:effectLst/>
              </a:rPr>
              <a:t>микрогелей</a:t>
            </a:r>
            <a:r>
              <a:rPr lang="ru-RU" sz="4000" b="1" i="0" dirty="0" smtClean="0">
                <a:solidFill>
                  <a:schemeClr val="bg1"/>
                </a:solidFill>
                <a:effectLst/>
              </a:rPr>
              <a:t> в растворах и на поверхностях</a:t>
            </a:r>
            <a:endParaRPr lang="en-US" sz="4000" b="1" i="0" dirty="0" smtClean="0">
              <a:solidFill>
                <a:schemeClr val="bg1"/>
              </a:solidFill>
              <a:effectLst/>
            </a:endParaRPr>
          </a:p>
          <a:p>
            <a:pPr algn="ctr"/>
            <a:endParaRPr lang="en-US" sz="3600" b="1" i="1" dirty="0">
              <a:solidFill>
                <a:schemeClr val="bg1"/>
              </a:solidFill>
            </a:endParaRPr>
          </a:p>
          <a:p>
            <a:pPr algn="ctr" defTabSz="457200"/>
            <a:r>
              <a:rPr lang="ru-RU" sz="2800" b="1" u="sng" dirty="0" err="1" smtClean="0">
                <a:solidFill>
                  <a:prstClr val="white"/>
                </a:solidFill>
                <a:latin typeface="Calibri" panose="020F0502020204030204"/>
              </a:rPr>
              <a:t>Гумеров</a:t>
            </a:r>
            <a:r>
              <a:rPr lang="ru-RU" sz="2800" b="1" u="sng" dirty="0" smtClean="0">
                <a:solidFill>
                  <a:prstClr val="white"/>
                </a:solidFill>
                <a:latin typeface="Calibri" panose="020F0502020204030204"/>
              </a:rPr>
              <a:t> Р. А.</a:t>
            </a:r>
            <a:r>
              <a:rPr lang="en-US" sz="28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ru-RU" sz="2800" b="1" dirty="0" err="1" smtClean="0">
                <a:solidFill>
                  <a:prstClr val="white"/>
                </a:solidFill>
                <a:latin typeface="Calibri" panose="020F0502020204030204"/>
              </a:rPr>
              <a:t>Рудов</a:t>
            </a:r>
            <a:r>
              <a:rPr lang="ru-RU" sz="2800" b="1" dirty="0" smtClean="0">
                <a:solidFill>
                  <a:prstClr val="white"/>
                </a:solidFill>
                <a:latin typeface="Calibri" panose="020F0502020204030204"/>
              </a:rPr>
              <a:t> А. А.</a:t>
            </a:r>
            <a:r>
              <a:rPr lang="en-US" sz="28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ru-RU" sz="2800" b="1" dirty="0" smtClean="0">
                <a:solidFill>
                  <a:prstClr val="white"/>
                </a:solidFill>
                <a:latin typeface="Calibri" panose="020F0502020204030204"/>
              </a:rPr>
              <a:t>Портнов И. В.</a:t>
            </a:r>
            <a:r>
              <a:rPr lang="en-US" sz="2800" b="1" dirty="0" smtClean="0">
                <a:solidFill>
                  <a:prstClr val="white"/>
                </a:solidFill>
                <a:latin typeface="Calibri" panose="020F0502020204030204"/>
              </a:rPr>
              <a:t>,</a:t>
            </a:r>
            <a:r>
              <a:rPr lang="ru-RU" sz="2800" b="1" dirty="0" smtClean="0">
                <a:solidFill>
                  <a:prstClr val="white"/>
                </a:solidFill>
                <a:latin typeface="Calibri" panose="020F0502020204030204"/>
              </a:rPr>
              <a:t>Филиппов С. А.</a:t>
            </a:r>
            <a:r>
              <a:rPr lang="en-US" sz="2800" b="1" dirty="0" smtClean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ru-RU" sz="2800" b="1" dirty="0" smtClean="0">
                <a:solidFill>
                  <a:prstClr val="white"/>
                </a:solidFill>
                <a:latin typeface="Calibri" panose="020F0502020204030204"/>
              </a:rPr>
              <a:t>Потемкин И. И.</a:t>
            </a:r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457200"/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семинар </a:t>
            </a:r>
            <a:r>
              <a:rPr lang="ru-RU" b="1" dirty="0" smtClean="0">
                <a:solidFill>
                  <a:schemeClr val="bg1"/>
                </a:solidFill>
              </a:rPr>
              <a:t>«Суперкомпьютерные </a:t>
            </a:r>
            <a:r>
              <a:rPr lang="ru-RU" b="1" dirty="0">
                <a:solidFill>
                  <a:schemeClr val="bg1"/>
                </a:solidFill>
              </a:rPr>
              <a:t>технологии в науке,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образовании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промышленности»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21 мая 2019 г.</a:t>
            </a:r>
            <a:endParaRPr lang="de-DE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2" descr="https://pp.userapi.com/c834103/v834103961/37058/4Tp3Mjafe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67" y="0"/>
            <a:ext cx="8761213" cy="9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32" y="93318"/>
            <a:ext cx="1242231" cy="122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35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1" y="3904285"/>
            <a:ext cx="2882330" cy="117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104579" y="1863650"/>
            <a:ext cx="1855387" cy="1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38139" y="3467023"/>
            <a:ext cx="174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cs typeface="Arial" pitchFamily="34" charset="0"/>
              </a:rPr>
              <a:t>Преимущества</a:t>
            </a:r>
            <a:r>
              <a:rPr lang="en-US" b="1" dirty="0" smtClean="0">
                <a:cs typeface="Arial" pitchFamily="34" charset="0"/>
              </a:rPr>
              <a:t>: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953825" y="3452938"/>
            <a:ext cx="6816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Arial" pitchFamily="34" charset="0"/>
              </a:rPr>
              <a:t>Инвариантность относительно преобразований Галилея и </a:t>
            </a:r>
            <a:r>
              <a:rPr lang="ru-RU" sz="1600" dirty="0">
                <a:cs typeface="Arial" pitchFamily="34" charset="0"/>
              </a:rPr>
              <a:t>изотропия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000625" y="3871996"/>
            <a:ext cx="6769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Arial" pitchFamily="34" charset="0"/>
              </a:rPr>
              <a:t>Сохранение массы и момента инерции</a:t>
            </a:r>
            <a:r>
              <a:rPr lang="en-US" sz="1600" dirty="0" smtClean="0">
                <a:cs typeface="Arial" pitchFamily="34" charset="0"/>
              </a:rPr>
              <a:t> </a:t>
            </a:r>
            <a:r>
              <a:rPr lang="en-US" sz="1600" dirty="0">
                <a:cs typeface="Arial" pitchFamily="34" charset="0"/>
              </a:rPr>
              <a:t>→ </a:t>
            </a:r>
            <a:r>
              <a:rPr lang="ru-RU" sz="1600" dirty="0" smtClean="0">
                <a:cs typeface="Arial" pitchFamily="34" charset="0"/>
              </a:rPr>
              <a:t>корректное моделирование гидродинамического поведения</a:t>
            </a:r>
            <a:endParaRPr lang="en-US" sz="1600" b="1" dirty="0">
              <a:cs typeface="Arial" pitchFamily="34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4750899" y="3529058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4750899" y="4060137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4750899" y="4656096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Прямоугольник 86"/>
          <p:cNvSpPr/>
          <p:nvPr/>
        </p:nvSpPr>
        <p:spPr>
          <a:xfrm>
            <a:off x="5000625" y="4596356"/>
            <a:ext cx="5350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Arial" pitchFamily="34" charset="0"/>
              </a:rPr>
              <a:t>Явное моделирование всех составляющих системы</a:t>
            </a:r>
            <a:endParaRPr lang="en-US" sz="1600" b="1" dirty="0">
              <a:cs typeface="Arial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59" y="2821730"/>
            <a:ext cx="2788915" cy="71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1255" y="5074495"/>
            <a:ext cx="6729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Arial" panose="020B0604020202020204" pitchFamily="34" charset="0"/>
              </a:rPr>
              <a:t>Высокая скорость вычисления (</a:t>
            </a:r>
            <a:r>
              <a:rPr lang="en-US" sz="1600" dirty="0" smtClean="0">
                <a:cs typeface="Arial" panose="020B0604020202020204" pitchFamily="34" charset="0"/>
              </a:rPr>
              <a:t>Groot </a:t>
            </a:r>
            <a:r>
              <a:rPr lang="en-US" sz="1600" dirty="0">
                <a:cs typeface="Arial" panose="020B0604020202020204" pitchFamily="34" charset="0"/>
              </a:rPr>
              <a:t>and </a:t>
            </a:r>
            <a:r>
              <a:rPr lang="en-US" sz="1600" dirty="0" err="1" smtClean="0">
                <a:cs typeface="Arial" panose="020B0604020202020204" pitchFamily="34" charset="0"/>
              </a:rPr>
              <a:t>Rabone</a:t>
            </a:r>
            <a:r>
              <a:rPr lang="en-US" sz="1600" dirty="0" smtClean="0">
                <a:cs typeface="Arial" panose="020B0604020202020204" pitchFamily="34" charset="0"/>
              </a:rPr>
              <a:t> 2001, </a:t>
            </a:r>
            <a:r>
              <a:rPr lang="ru-RU" sz="1600" dirty="0" smtClean="0">
                <a:cs typeface="Arial" panose="020B0604020202020204" pitchFamily="34" charset="0"/>
              </a:rPr>
              <a:t>скорость вычислений относительно классической</a:t>
            </a:r>
            <a:r>
              <a:rPr lang="en-US" sz="1600" dirty="0" smtClean="0">
                <a:cs typeface="Arial" panose="020B0604020202020204" pitchFamily="34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</a:rPr>
              <a:t>молекулярной динамики </a:t>
            </a:r>
            <a:r>
              <a:rPr lang="en-US" sz="1600" dirty="0" smtClean="0">
                <a:cs typeface="Arial" panose="020B0604020202020204" pitchFamily="34" charset="0"/>
              </a:rPr>
              <a:t>~ </a:t>
            </a:r>
            <a:r>
              <a:rPr lang="en-US" sz="1600" dirty="0">
                <a:cs typeface="Arial" panose="020B0604020202020204" pitchFamily="34" charset="0"/>
              </a:rPr>
              <a:t>1000</a:t>
            </a:r>
            <a:r>
              <a:rPr lang="en-US" sz="1600" i="1" dirty="0">
                <a:cs typeface="Arial" panose="020B0604020202020204" pitchFamily="34" charset="0"/>
              </a:rPr>
              <a:t>N</a:t>
            </a:r>
            <a:r>
              <a:rPr lang="en-US" sz="1600" i="1" baseline="-25000" dirty="0">
                <a:cs typeface="Arial" panose="020B0604020202020204" pitchFamily="34" charset="0"/>
              </a:rPr>
              <a:t>m</a:t>
            </a:r>
            <a:r>
              <a:rPr lang="en-US" sz="1600" baseline="30000" dirty="0">
                <a:cs typeface="Arial" panose="020B0604020202020204" pitchFamily="34" charset="0"/>
              </a:rPr>
              <a:t>8</a:t>
            </a:r>
            <a:r>
              <a:rPr lang="en-US" sz="1600" i="1" baseline="30000" dirty="0">
                <a:cs typeface="Arial" panose="020B0604020202020204" pitchFamily="34" charset="0"/>
              </a:rPr>
              <a:t>/</a:t>
            </a:r>
            <a:r>
              <a:rPr lang="en-US" sz="1600" baseline="30000" dirty="0">
                <a:cs typeface="Arial" panose="020B0604020202020204" pitchFamily="34" charset="0"/>
              </a:rPr>
              <a:t>3 </a:t>
            </a:r>
            <a:r>
              <a:rPr lang="en-US" sz="1600" baseline="30000" dirty="0" smtClean="0">
                <a:cs typeface="Arial" panose="020B0604020202020204" pitchFamily="34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</a:rPr>
              <a:t>при заданном объеме</a:t>
            </a:r>
            <a:r>
              <a:rPr lang="en-US" sz="1600" dirty="0" smtClean="0">
                <a:cs typeface="Arial" panose="020B0604020202020204" pitchFamily="34" charset="0"/>
              </a:rPr>
              <a:t>. </a:t>
            </a:r>
            <a:r>
              <a:rPr lang="ru-RU" sz="1600" dirty="0" smtClean="0">
                <a:cs typeface="Arial" panose="020B0604020202020204" pitchFamily="34" charset="0"/>
              </a:rPr>
              <a:t>При </a:t>
            </a:r>
            <a:r>
              <a:rPr lang="en-US" sz="1600" i="1" dirty="0" smtClean="0">
                <a:cs typeface="Arial" panose="020B0604020202020204" pitchFamily="34" charset="0"/>
              </a:rPr>
              <a:t>N</a:t>
            </a:r>
            <a:r>
              <a:rPr lang="en-US" sz="1600" i="1" baseline="-25000" dirty="0" smtClean="0">
                <a:cs typeface="Arial" panose="020B0604020202020204" pitchFamily="34" charset="0"/>
              </a:rPr>
              <a:t>m</a:t>
            </a:r>
            <a:r>
              <a:rPr lang="en-US" sz="1600" i="1" dirty="0" smtClean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= 3 </a:t>
            </a:r>
            <a:r>
              <a:rPr lang="ru-RU" sz="1600" dirty="0">
                <a:cs typeface="Arial" panose="020B0604020202020204" pitchFamily="34" charset="0"/>
              </a:rPr>
              <a:t>и</a:t>
            </a:r>
            <a:r>
              <a:rPr lang="en-US" sz="1600" dirty="0" smtClean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7, </a:t>
            </a:r>
            <a:r>
              <a:rPr lang="ru-RU" sz="1600" dirty="0" smtClean="0">
                <a:cs typeface="Arial" panose="020B0604020202020204" pitchFamily="34" charset="0"/>
              </a:rPr>
              <a:t>ускорение будет соответственно в </a:t>
            </a:r>
            <a:r>
              <a:rPr lang="en-US" sz="1600" dirty="0" smtClean="0">
                <a:cs typeface="Arial" panose="020B0604020202020204" pitchFamily="34" charset="0"/>
              </a:rPr>
              <a:t>2</a:t>
            </a:r>
            <a:r>
              <a:rPr lang="en-US" sz="1600" i="1" dirty="0">
                <a:cs typeface="Arial" panose="020B0604020202020204" pitchFamily="34" charset="0"/>
              </a:rPr>
              <a:t>× </a:t>
            </a:r>
            <a:r>
              <a:rPr lang="en-US" sz="1600" dirty="0"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cs typeface="Arial" panose="020B0604020202020204" pitchFamily="34" charset="0"/>
              </a:rPr>
              <a:t>4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ru-RU" sz="1600" dirty="0">
                <a:cs typeface="Arial" panose="020B0604020202020204" pitchFamily="34" charset="0"/>
              </a:rPr>
              <a:t>и</a:t>
            </a:r>
            <a:r>
              <a:rPr lang="en-US" sz="1600" dirty="0" smtClean="0">
                <a:cs typeface="Arial" panose="020B0604020202020204" pitchFamily="34" charset="0"/>
              </a:rPr>
              <a:t> 2</a:t>
            </a:r>
            <a:r>
              <a:rPr lang="en-US" sz="1600" i="1" dirty="0" smtClean="0">
                <a:cs typeface="Arial" panose="020B0604020202020204" pitchFamily="34" charset="0"/>
              </a:rPr>
              <a:t>×</a:t>
            </a:r>
            <a:r>
              <a:rPr lang="en-US" sz="1600" dirty="0" smtClean="0">
                <a:cs typeface="Arial" panose="020B0604020202020204" pitchFamily="34" charset="0"/>
              </a:rPr>
              <a:t>10</a:t>
            </a:r>
            <a:r>
              <a:rPr lang="en-US" sz="1600" baseline="30000" dirty="0" smtClean="0">
                <a:cs typeface="Arial" panose="020B0604020202020204" pitchFamily="34" charset="0"/>
              </a:rPr>
              <a:t>5</a:t>
            </a:r>
            <a:r>
              <a:rPr lang="ru-RU" sz="1600" dirty="0">
                <a:cs typeface="Arial" panose="020B0604020202020204" pitchFamily="34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</a:rPr>
              <a:t>раз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2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4750898" y="5173373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2959966" y="1843966"/>
            <a:ext cx="9024198" cy="72008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latin typeface="+mn-lt"/>
                <a:ea typeface="Adobe Ming Std L" pitchFamily="18" charset="-128"/>
                <a:cs typeface="Arial" pitchFamily="34" charset="0"/>
              </a:rPr>
              <a:t>Диссипативная динамика частиц </a:t>
            </a:r>
            <a:r>
              <a:rPr lang="en-US" sz="1800" b="1" dirty="0">
                <a:latin typeface="+mn-lt"/>
                <a:ea typeface="Adobe Ming Std L" pitchFamily="18" charset="-128"/>
                <a:cs typeface="Arial" pitchFamily="34" charset="0"/>
              </a:rPr>
              <a:t>(</a:t>
            </a:r>
            <a:r>
              <a:rPr lang="ru-RU" sz="1800" b="1" dirty="0">
                <a:latin typeface="+mn-lt"/>
                <a:ea typeface="Adobe Ming Std L" pitchFamily="18" charset="-128"/>
                <a:cs typeface="Arial" pitchFamily="34" charset="0"/>
              </a:rPr>
              <a:t>ДДЧ</a:t>
            </a:r>
            <a:r>
              <a:rPr lang="en-US" sz="1800" b="1" dirty="0">
                <a:latin typeface="+mn-lt"/>
                <a:ea typeface="Adobe Ming Std L" pitchFamily="18" charset="-128"/>
                <a:cs typeface="Arial" pitchFamily="34" charset="0"/>
              </a:rPr>
              <a:t>)</a:t>
            </a:r>
            <a:r>
              <a:rPr lang="ru-RU" sz="1800" b="1" dirty="0">
                <a:latin typeface="+mn-lt"/>
                <a:ea typeface="Adobe Ming Std L" pitchFamily="18" charset="-128"/>
                <a:cs typeface="Arial" pitchFamily="34" charset="0"/>
              </a:rPr>
              <a:t> (англ. </a:t>
            </a:r>
            <a:r>
              <a:rPr lang="en-US" sz="1800" b="1" dirty="0">
                <a:latin typeface="+mn-lt"/>
                <a:ea typeface="Adobe Ming Std L" pitchFamily="18" charset="-128"/>
                <a:cs typeface="Arial" pitchFamily="34" charset="0"/>
              </a:rPr>
              <a:t>DPD)</a:t>
            </a:r>
            <a:r>
              <a:rPr lang="ru-RU" sz="1800" dirty="0">
                <a:latin typeface="+mn-lt"/>
                <a:ea typeface="Adobe Ming Std L" pitchFamily="18" charset="-128"/>
                <a:cs typeface="Arial" pitchFamily="34" charset="0"/>
              </a:rPr>
              <a:t> – метод компьютерного моделирования,</a:t>
            </a:r>
            <a:r>
              <a:rPr lang="ru-RU" sz="1800" dirty="0">
                <a:latin typeface="+mn-lt"/>
                <a:cs typeface="Arial" panose="020B0604020202020204" pitchFamily="34" charset="0"/>
              </a:rPr>
              <a:t> позволяющий моделировать на довольно больших временах так называемые сложные жидкости: системы, состоящие из коллоидных частиц, полимеров, мицелл и т.д., погруженных в жидкую среду</a:t>
            </a:r>
            <a:r>
              <a:rPr lang="ru-RU" sz="1800" dirty="0">
                <a:latin typeface="+mn-lt"/>
              </a:rPr>
              <a:t>. </a:t>
            </a:r>
            <a:r>
              <a:rPr lang="ru-RU" sz="1800" dirty="0">
                <a:latin typeface="+mn-lt"/>
                <a:ea typeface="Adobe Ming Std L" pitchFamily="18" charset="-128"/>
                <a:cs typeface="Arial" pitchFamily="34" charset="0"/>
              </a:rPr>
              <a:t> </a:t>
            </a:r>
            <a:r>
              <a:rPr lang="en-US" sz="1800" b="1" dirty="0">
                <a:latin typeface="+mn-lt"/>
                <a:ea typeface="Adobe Ming Std L" pitchFamily="18" charset="-128"/>
                <a:cs typeface="Arial" pitchFamily="34" charset="0"/>
              </a:rPr>
              <a:t> </a:t>
            </a:r>
            <a:endParaRPr lang="ru-RU" sz="1800" b="1" dirty="0">
              <a:latin typeface="+mn-lt"/>
              <a:ea typeface="Adobe Ming Std L" pitchFamily="18" charset="-128"/>
              <a:cs typeface="Arial" pitchFamily="34" charset="0"/>
            </a:endParaRPr>
          </a:p>
        </p:txBody>
      </p:sp>
      <p:sp>
        <p:nvSpPr>
          <p:cNvPr id="28" name="F. A. Plamper and W. Richtering. Functional Microgels and Microgel Systems. Acc. Chem. Res., 2017"/>
          <p:cNvSpPr txBox="1"/>
          <p:nvPr/>
        </p:nvSpPr>
        <p:spPr>
          <a:xfrm>
            <a:off x="235697" y="6208705"/>
            <a:ext cx="481255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r>
              <a:rPr lang="en-US" sz="1400" dirty="0" smtClean="0">
                <a:latin typeface="+mn-lt"/>
              </a:rPr>
              <a:t>R. D. Groot, P.B. Warren </a:t>
            </a:r>
            <a:r>
              <a:rPr sz="1400" dirty="0" smtClean="0">
                <a:latin typeface="+mn-lt"/>
              </a:rPr>
              <a:t>. </a:t>
            </a:r>
            <a:r>
              <a:rPr lang="en-US" sz="1400" i="1" dirty="0" smtClean="0">
                <a:latin typeface="+mn-lt"/>
              </a:rPr>
              <a:t>J. Chem. Phys</a:t>
            </a:r>
            <a:r>
              <a:rPr sz="1400" i="1" dirty="0" smtClean="0">
                <a:latin typeface="+mn-lt"/>
              </a:rPr>
              <a:t>. </a:t>
            </a:r>
            <a:r>
              <a:rPr lang="en-US" sz="1400" b="1" dirty="0" smtClean="0">
                <a:latin typeface="+mn-lt"/>
              </a:rPr>
              <a:t>1997</a:t>
            </a:r>
            <a:endParaRPr sz="1400" b="1" dirty="0">
              <a:latin typeface="+mn-lt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332443" y="2992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Методы моделирования. Диссипативная динамика частиц (ДДЧ)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9</a:t>
            </a:r>
          </a:p>
        </p:txBody>
      </p:sp>
      <p:sp>
        <p:nvSpPr>
          <p:cNvPr id="7" name="Овал 6"/>
          <p:cNvSpPr/>
          <p:nvPr/>
        </p:nvSpPr>
        <p:spPr>
          <a:xfrm>
            <a:off x="888521" y="5520906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7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Заголовок 1"/>
          <p:cNvSpPr>
            <a:spLocks noGrp="1"/>
          </p:cNvSpPr>
          <p:nvPr>
            <p:ph type="title"/>
          </p:nvPr>
        </p:nvSpPr>
        <p:spPr>
          <a:xfrm>
            <a:off x="332443" y="299263"/>
            <a:ext cx="10515600" cy="1325563"/>
          </a:xfrm>
        </p:spPr>
        <p:txBody>
          <a:bodyPr/>
          <a:lstStyle/>
          <a:p>
            <a:r>
              <a:rPr lang="ru-RU" dirty="0" smtClean="0"/>
              <a:t>Методы моделирования. Диссипативная динамика частиц (ДДЧ)</a:t>
            </a:r>
            <a:endParaRPr lang="ru-RU" dirty="0"/>
          </a:p>
        </p:txBody>
      </p:sp>
      <p:pic>
        <p:nvPicPr>
          <p:cNvPr id="7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5" r="54006"/>
          <a:stretch/>
        </p:blipFill>
        <p:spPr bwMode="auto">
          <a:xfrm>
            <a:off x="2857695" y="5163975"/>
            <a:ext cx="2244054" cy="142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54" y="2215621"/>
            <a:ext cx="986586" cy="82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09" y="1533765"/>
            <a:ext cx="2771925" cy="71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50000" b="45978"/>
          <a:stretch/>
        </p:blipFill>
        <p:spPr bwMode="auto">
          <a:xfrm>
            <a:off x="7580712" y="5822698"/>
            <a:ext cx="1256291" cy="36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"/>
          <a:stretch/>
        </p:blipFill>
        <p:spPr bwMode="auto">
          <a:xfrm>
            <a:off x="455754" y="4599618"/>
            <a:ext cx="6017767" cy="213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8900"/>
          <a:stretch/>
        </p:blipFill>
        <p:spPr bwMode="auto">
          <a:xfrm>
            <a:off x="8664423" y="5866397"/>
            <a:ext cx="1440160" cy="32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8" t="44562" r="3406" b="5438"/>
          <a:stretch/>
        </p:blipFill>
        <p:spPr bwMode="auto">
          <a:xfrm>
            <a:off x="7861470" y="6190066"/>
            <a:ext cx="2115593" cy="35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592221" y="2975727"/>
            <a:ext cx="25694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Консервативные силы</a:t>
            </a:r>
            <a:endParaRPr lang="ru-RU" sz="15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292167" y="2972285"/>
            <a:ext cx="27253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Диссипативные силы</a:t>
            </a:r>
            <a:endParaRPr lang="ru-RU" sz="15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341521" y="2974438"/>
            <a:ext cx="2025650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Случайные силы</a:t>
            </a:r>
            <a:endParaRPr lang="ru-RU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92222" y="2472832"/>
                <a:ext cx="2569463" cy="539443"/>
              </a:xfrm>
              <a:prstGeom prst="rect">
                <a:avLst/>
              </a:prstGeom>
              <a:solidFill>
                <a:schemeClr val="lt1">
                  <a:alpha val="6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2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𝑭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  <m:sub/>
                        <m:sup>
                          <m:r>
                            <a:rPr lang="en-US" sz="2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𝑪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𝜵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>
                                      <a:latin typeface="Cambria Math"/>
                                      <a:ea typeface="Cambria Math"/>
                                    </a:rPr>
                                    <m:t>𝐫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latin typeface="Cambria Math"/>
                                  <a:ea typeface="Cambria Math"/>
                                </a:rPr>
                                <m:t>ij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2" y="2472832"/>
                <a:ext cx="2569463" cy="539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7954527" y="2435641"/>
                <a:ext cx="2569463" cy="501869"/>
              </a:xfrm>
              <a:prstGeom prst="rect">
                <a:avLst/>
              </a:prstGeom>
              <a:solidFill>
                <a:schemeClr val="lt1">
                  <a:alpha val="60000"/>
                </a:scheme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ru-RU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𝑭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𝑹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sz="2000" b="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>
                          <a:latin typeface="Cambria Math"/>
                        </a:rPr>
                        <m:t>)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0" i="1" smtClean="0">
                              <a:latin typeface="Cambria Math"/>
                            </a:rPr>
                            <m:t>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0">
                                  <a:latin typeface="Cambria Math"/>
                                </a:rPr>
                                <m:t>𝐫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/>
                            </a:rPr>
                            <m:t>ij</m:t>
                          </m:r>
                        </m:sub>
                      </m:sSub>
                    </m:oMath>
                  </m:oMathPara>
                </a14:m>
                <a:endParaRPr lang="ru-RU" sz="2000" b="1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527" y="2435641"/>
                <a:ext cx="2569463" cy="5018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592221" y="3352374"/>
                <a:ext cx="2569463" cy="660694"/>
              </a:xfrm>
              <a:prstGeom prst="rect">
                <a:avLst/>
              </a:prstGeom>
              <a:solidFill>
                <a:schemeClr val="lt1">
                  <a:alpha val="6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b="0" i="1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0" smtClean="0">
                                          <a:latin typeface="Cambria Math"/>
                                          <a:ea typeface="Cambria Math"/>
                                        </a:rPr>
                                        <m:t>𝐫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/>
                                      <a:ea typeface="Cambria Math"/>
                                    </a:rPr>
                                    <m:t>ij</m:t>
                                  </m:r>
                                </m:sub>
                              </m:sSub>
                              <m:r>
                                <a:rPr lang="en-US" sz="160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i="1" smtClean="0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i="1" smtClean="0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160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                   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1" y="3352374"/>
                <a:ext cx="2569463" cy="660694"/>
              </a:xfrm>
              <a:prstGeom prst="rect">
                <a:avLst/>
              </a:prstGeom>
              <a:blipFill>
                <a:blip r:embed="rId13"/>
                <a:stretch>
                  <a:fillRect b="-1802"/>
                </a:stretch>
              </a:blipFill>
              <a:ln w="1905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634617" y="3342173"/>
                <a:ext cx="3610608" cy="92044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90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𝐷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i="1" smtClean="0">
                                  <a:latin typeface="Cambria Math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>
                                              <a:latin typeface="Cambria Math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sz="160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i="1" smtClean="0">
                                  <a:latin typeface="Cambria Math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i="1" smtClean="0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160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/>
                                </a:rPr>
                                <m:t>              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617" y="3342173"/>
                <a:ext cx="3610608" cy="920445"/>
              </a:xfrm>
              <a:prstGeom prst="rect">
                <a:avLst/>
              </a:prstGeom>
              <a:blipFill>
                <a:blip r:embed="rId14"/>
                <a:stretch>
                  <a:fillRect b="-2597"/>
                </a:stretch>
              </a:blipFill>
              <a:ln w="190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3634617" y="2472648"/>
                <a:ext cx="3610608" cy="502253"/>
              </a:xfrm>
              <a:prstGeom prst="rect">
                <a:avLst/>
              </a:prstGeom>
              <a:solidFill>
                <a:schemeClr val="lt1">
                  <a:alpha val="60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ru-RU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ru-RU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  <m:sup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𝑫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𝐷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𝐫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ij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ru-RU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𝐫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ij</m:t>
                        </m:r>
                      </m:sub>
                    </m:sSub>
                  </m:oMath>
                </a14:m>
                <a:endParaRPr lang="ru-RU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617" y="2472648"/>
                <a:ext cx="3610608" cy="5022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Прямоугольник 92"/>
              <p:cNvSpPr/>
              <p:nvPr/>
            </p:nvSpPr>
            <p:spPr>
              <a:xfrm>
                <a:off x="7569303" y="3370224"/>
                <a:ext cx="24533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600" b="0" i="0" smtClean="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коэффициент трения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Прямоугольник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303" y="3370224"/>
                <a:ext cx="2453300" cy="338554"/>
              </a:xfrm>
              <a:prstGeom prst="rect">
                <a:avLst/>
              </a:prstGeom>
              <a:blipFill>
                <a:blip r:embed="rId16"/>
                <a:stretch>
                  <a:fillRect t="-1818" b="-1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Прямоугольник 97"/>
              <p:cNvSpPr/>
              <p:nvPr/>
            </p:nvSpPr>
            <p:spPr>
              <a:xfrm>
                <a:off x="7569303" y="3697878"/>
                <a:ext cx="30148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en-US" sz="1600" b="0" i="0" smtClean="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sz="1600" dirty="0" smtClean="0"/>
                  <a:t>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амплитуда теплового шума</a:t>
                </a:r>
              </a:p>
            </p:txBody>
          </p:sp>
        </mc:Choice>
        <mc:Fallback xmlns="">
          <p:sp>
            <p:nvSpPr>
              <p:cNvPr id="98" name="Прямоугольник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303" y="3697878"/>
                <a:ext cx="3014864" cy="338554"/>
              </a:xfrm>
              <a:prstGeom prst="rect">
                <a:avLst/>
              </a:prstGeom>
              <a:blipFill>
                <a:blip r:embed="rId17"/>
                <a:stretch>
                  <a:fillRect t="-3636" b="-1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Прямоугольник 98"/>
              <p:cNvSpPr/>
              <p:nvPr/>
            </p:nvSpPr>
            <p:spPr>
              <a:xfrm>
                <a:off x="7533735" y="3979354"/>
                <a:ext cx="2637453" cy="376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sz="1600" dirty="0"/>
                  <a:t>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весовая функция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9" name="Прямоугольник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735" y="3979354"/>
                <a:ext cx="2637453" cy="376000"/>
              </a:xfrm>
              <a:prstGeom prst="rect">
                <a:avLst/>
              </a:prstGeom>
              <a:blipFill>
                <a:blip r:embed="rId1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Прямоугольник 99"/>
              <p:cNvSpPr/>
              <p:nvPr/>
            </p:nvSpPr>
            <p:spPr>
              <a:xfrm>
                <a:off x="7533735" y="4384866"/>
                <a:ext cx="2611036" cy="358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  <m:r>
                      <a:rPr lang="en-US" sz="1600" i="1">
                        <a:latin typeface="Cambria Math"/>
                        <a:ea typeface="Cambria Math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/>
                        <a:ea typeface="Cambria Math"/>
                      </a:rPr>
                      <m:t>−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весовая функция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Прямоугольник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735" y="4384866"/>
                <a:ext cx="2611036" cy="358368"/>
              </a:xfrm>
              <a:prstGeom prst="rect">
                <a:avLst/>
              </a:prstGeom>
              <a:blipFill>
                <a:blip r:embed="rId19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7831613" y="4753719"/>
                <a:ext cx="2052046" cy="102207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b="0" i="0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ru-RU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ru-RU" i="1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=3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dirty="0"/>
                            <m:t>[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613" y="4753719"/>
                <a:ext cx="2052046" cy="10220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/>
          <p:cNvSpPr txBox="1"/>
          <p:nvPr/>
        </p:nvSpPr>
        <p:spPr>
          <a:xfrm>
            <a:off x="643658" y="1780961"/>
            <a:ext cx="4608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Частицы системы – репрезентации групп атомов или молекул. 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F. A. Plamper and W. Richtering. Functional Microgels and Microgel Systems. Acc. Chem. Res., 2017"/>
          <p:cNvSpPr txBox="1"/>
          <p:nvPr/>
        </p:nvSpPr>
        <p:spPr>
          <a:xfrm>
            <a:off x="4042625" y="6527277"/>
            <a:ext cx="3526678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r>
              <a:rPr lang="en-US" sz="1400" dirty="0" smtClean="0">
                <a:latin typeface="+mn-lt"/>
              </a:rPr>
              <a:t>R. D. Groot, P.B. Warren </a:t>
            </a:r>
            <a:r>
              <a:rPr sz="1400" dirty="0" smtClean="0">
                <a:latin typeface="+mn-lt"/>
              </a:rPr>
              <a:t>. </a:t>
            </a:r>
            <a:r>
              <a:rPr lang="en-US" sz="1400" i="1" dirty="0" smtClean="0">
                <a:latin typeface="+mn-lt"/>
              </a:rPr>
              <a:t>J. Chem. Phys</a:t>
            </a:r>
            <a:r>
              <a:rPr sz="1400" i="1" dirty="0" smtClean="0">
                <a:latin typeface="+mn-lt"/>
              </a:rPr>
              <a:t>. </a:t>
            </a:r>
            <a:r>
              <a:rPr lang="en-US" sz="1400" b="1" dirty="0" smtClean="0">
                <a:latin typeface="+mn-lt"/>
              </a:rPr>
              <a:t>1997</a:t>
            </a:r>
            <a:endParaRPr sz="14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7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4947732" y="4725145"/>
          <a:ext cx="1800200" cy="403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Формула" r:id="rId3" imgW="1180588" imgH="253890" progId="Equation.3">
                  <p:embed/>
                </p:oleObj>
              </mc:Choice>
              <mc:Fallback>
                <p:oleObj name="Формула" r:id="rId3" imgW="1180588" imgH="253890" progId="Equation.3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32" y="4725145"/>
                        <a:ext cx="1800200" cy="4038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198477"/>
              </p:ext>
            </p:extLst>
          </p:nvPr>
        </p:nvGraphicFramePr>
        <p:xfrm>
          <a:off x="1910359" y="2477211"/>
          <a:ext cx="32480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Формула" r:id="rId5" imgW="1803400" imgH="241300" progId="Equation.3">
                  <p:embed/>
                </p:oleObj>
              </mc:Choice>
              <mc:Fallback>
                <p:oleObj name="Формула" r:id="rId5" imgW="1803400" imgH="241300" progId="Equation.3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0359" y="2477211"/>
                        <a:ext cx="3248025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913854" y="1788150"/>
            <a:ext cx="89625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ea typeface="SimSun" pitchFamily="2" charset="-122"/>
                <a:cs typeface="Arial" panose="020B0604020202020204" pitchFamily="34" charset="0"/>
              </a:rPr>
              <a:t>Параметры взаимодействия системы </a:t>
            </a:r>
            <a:r>
              <a:rPr lang="ru-RU" altLang="ru-RU" dirty="0" smtClean="0">
                <a:ea typeface="SimSun" pitchFamily="2" charset="-122"/>
                <a:cs typeface="Arial" panose="020B0604020202020204" pitchFamily="34" charset="0"/>
              </a:rPr>
              <a:t>могут </a:t>
            </a:r>
            <a:r>
              <a:rPr lang="ru-RU" altLang="ru-RU" dirty="0">
                <a:ea typeface="SimSun" pitchFamily="2" charset="-122"/>
                <a:cs typeface="Arial" panose="020B0604020202020204" pitchFamily="34" charset="0"/>
              </a:rPr>
              <a:t>быть связаны с параметром </a:t>
            </a:r>
            <a:r>
              <a:rPr lang="ru-RU" altLang="ru-RU" dirty="0" err="1">
                <a:ea typeface="SimSun" pitchFamily="2" charset="-122"/>
                <a:cs typeface="Arial" panose="020B0604020202020204" pitchFamily="34" charset="0"/>
              </a:rPr>
              <a:t>Флори-Хаггинса</a:t>
            </a:r>
            <a:r>
              <a:rPr lang="ru-RU" altLang="ru-RU" dirty="0">
                <a:ea typeface="SimSun" pitchFamily="2" charset="-122"/>
                <a:cs typeface="Arial" panose="020B0604020202020204" pitchFamily="34" charset="0"/>
              </a:rPr>
              <a:t> следующим образом:</a:t>
            </a:r>
            <a:endParaRPr lang="ru-RU" altLang="ru-RU" dirty="0"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9479" y="4180861"/>
            <a:ext cx="890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Arial" panose="020B0604020202020204" pitchFamily="34" charset="0"/>
              </a:rPr>
              <a:t>В случае полимеров, связь между частицами будет описываться через гармонические пружины: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29479" y="3007589"/>
            <a:ext cx="8398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Arial" pitchFamily="34" charset="0"/>
              </a:rPr>
              <a:t>где</a:t>
            </a:r>
            <a:endParaRPr lang="en-US" dirty="0">
              <a:cs typeface="Arial" pitchFamily="34" charset="0"/>
            </a:endParaRPr>
          </a:p>
          <a:p>
            <a:r>
              <a:rPr lang="en-US" i="1" dirty="0" err="1">
                <a:cs typeface="Arial" pitchFamily="34" charset="0"/>
              </a:rPr>
              <a:t>const</a:t>
            </a:r>
            <a:r>
              <a:rPr lang="en-US" dirty="0">
                <a:cs typeface="Arial" pitchFamily="34" charset="0"/>
              </a:rPr>
              <a:t> = 0,286 – </a:t>
            </a:r>
            <a:r>
              <a:rPr lang="ru-RU" dirty="0">
                <a:cs typeface="Arial" pitchFamily="34" charset="0"/>
              </a:rPr>
              <a:t>взаимодействие типа «жидкость-жидкость»</a:t>
            </a:r>
          </a:p>
          <a:p>
            <a:r>
              <a:rPr lang="en-US" i="1" dirty="0" err="1">
                <a:cs typeface="Arial" pitchFamily="34" charset="0"/>
              </a:rPr>
              <a:t>const</a:t>
            </a:r>
            <a:r>
              <a:rPr lang="en-US" dirty="0">
                <a:cs typeface="Arial" pitchFamily="34" charset="0"/>
              </a:rPr>
              <a:t> = 0,306 – </a:t>
            </a:r>
            <a:r>
              <a:rPr lang="ru-RU" dirty="0">
                <a:cs typeface="Arial" pitchFamily="34" charset="0"/>
              </a:rPr>
              <a:t>взаимодействие типа «жидкость-полимер» «полимер-полимер»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29478" y="5186810"/>
            <a:ext cx="8902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Arial" panose="020B0604020202020204" pitchFamily="34" charset="0"/>
              </a:rPr>
              <a:t>где </a:t>
            </a:r>
            <a:r>
              <a:rPr lang="en-US" dirty="0">
                <a:cs typeface="Arial" panose="020B0604020202020204" pitchFamily="34" charset="0"/>
              </a:rPr>
              <a:t>Cs – </a:t>
            </a:r>
            <a:r>
              <a:rPr lang="ru-RU" dirty="0">
                <a:cs typeface="Arial" panose="020B0604020202020204" pitchFamily="34" charset="0"/>
              </a:rPr>
              <a:t>коэффициент жесткости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32443" y="299263"/>
            <a:ext cx="10515600" cy="1325563"/>
          </a:xfrm>
        </p:spPr>
        <p:txBody>
          <a:bodyPr/>
          <a:lstStyle/>
          <a:p>
            <a:r>
              <a:rPr lang="ru-RU" dirty="0" smtClean="0"/>
              <a:t>Методы моделирования. Диссипативная динамика частиц (ДДЧ)</a:t>
            </a:r>
            <a:endParaRPr lang="ru-RU" dirty="0"/>
          </a:p>
        </p:txBody>
      </p:sp>
      <p:pic>
        <p:nvPicPr>
          <p:cNvPr id="16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332443" y="299263"/>
            <a:ext cx="10515600" cy="1325563"/>
          </a:xfrm>
        </p:spPr>
        <p:txBody>
          <a:bodyPr/>
          <a:lstStyle/>
          <a:p>
            <a:r>
              <a:rPr lang="ru-RU" dirty="0" smtClean="0"/>
              <a:t>Методы моделирования. Броуновская динамика (БД)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5324" y="1617844"/>
            <a:ext cx="11075093" cy="33855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Adobe Ming Std L" pitchFamily="18" charset="-128"/>
                <a:cs typeface="Arial" pitchFamily="34" charset="0"/>
              </a:rPr>
              <a:t>Броуновская динамика (БД) –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ea typeface="Adobe Ming Std L" pitchFamily="18" charset="-128"/>
                <a:cs typeface="Arial" pitchFamily="34" charset="0"/>
              </a:rPr>
              <a:t>мезоскопический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Adobe Ming Std L" pitchFamily="18" charset="-128"/>
                <a:cs typeface="Arial" pitchFamily="34" charset="0"/>
              </a:rPr>
              <a:t> метод, в котором молекулы растворителя заменяются стохастической силой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519936" y="4590727"/>
            <a:ext cx="6250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cs typeface="Arial" pitchFamily="34" charset="0"/>
              </a:rPr>
              <a:t>Инвариантность относительно преобразований Галилея и изотропия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519937" y="4968727"/>
            <a:ext cx="6538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Arial" pitchFamily="34" charset="0"/>
              </a:rPr>
              <a:t>Сохранение массы и момента инерции</a:t>
            </a:r>
            <a:r>
              <a:rPr lang="en-US" sz="1600" dirty="0">
                <a:cs typeface="Arial" pitchFamily="34" charset="0"/>
              </a:rPr>
              <a:t> → </a:t>
            </a:r>
            <a:r>
              <a:rPr lang="ru-RU" sz="1600" dirty="0">
                <a:cs typeface="Arial" pitchFamily="34" charset="0"/>
              </a:rPr>
              <a:t>корректное моделирование гидродинамического поведения</a:t>
            </a:r>
            <a:endParaRPr lang="en-US" sz="1600" b="1" dirty="0">
              <a:cs typeface="Arial" pitchFamily="34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5092814" y="4687785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5094469" y="5045728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19933" y="5609464"/>
            <a:ext cx="6250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Arial" pitchFamily="34" charset="0"/>
              </a:rPr>
              <a:t>Возможность усложнения системы путем введения взаимодействий между зарядами</a:t>
            </a:r>
            <a:endParaRPr lang="en-US" sz="1600" dirty="0">
              <a:cs typeface="Arial" pitchFamily="34" charset="0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5092812" y="5694691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519936" y="4245253"/>
            <a:ext cx="6538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cs typeface="Arial" pitchFamily="34" charset="0"/>
              </a:rPr>
              <a:t>Неявный растворитель </a:t>
            </a:r>
            <a:r>
              <a:rPr lang="en-US" sz="1600" dirty="0" smtClean="0">
                <a:cs typeface="Arial" pitchFamily="34" charset="0"/>
              </a:rPr>
              <a:t>→</a:t>
            </a:r>
            <a:r>
              <a:rPr lang="ru-RU" sz="1600" dirty="0" smtClean="0">
                <a:cs typeface="Arial" pitchFamily="34" charset="0"/>
              </a:rPr>
              <a:t> ускорение времени моделирования</a:t>
            </a:r>
            <a:endParaRPr lang="en-US" sz="1600" dirty="0">
              <a:cs typeface="Arial" pitchFamily="34" charset="0"/>
            </a:endParaRPr>
          </a:p>
        </p:txBody>
      </p:sp>
      <p:pic>
        <p:nvPicPr>
          <p:cNvPr id="19" name="Picture 2" descr="https://upload.wikimedia.org/wikipedia/commons/c/c2/Brownian_motion_larg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785" y="2384225"/>
            <a:ext cx="2286000" cy="2286001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5841" y="2588767"/>
            <a:ext cx="132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8049" y="2504403"/>
            <a:ext cx="19335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04313" y="2392202"/>
            <a:ext cx="10763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2809" y="4760489"/>
            <a:ext cx="1619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5585">
            <a:off x="5092813" y="4341236"/>
            <a:ext cx="198000" cy="1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583833" y="3018681"/>
            <a:ext cx="1756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Атомистическая</a:t>
            </a:r>
          </a:p>
          <a:p>
            <a:r>
              <a:rPr lang="ru-RU" dirty="0"/>
              <a:t> </a:t>
            </a:r>
            <a:r>
              <a:rPr lang="ru-RU" dirty="0" smtClean="0"/>
              <a:t>   шкала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460176" y="3018682"/>
            <a:ext cx="2095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Броуновская шкала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760296" y="3018681"/>
            <a:ext cx="276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Время диффузии частицы радиуса </a:t>
            </a:r>
            <a:r>
              <a:rPr lang="en-US" i="1" dirty="0" smtClean="0"/>
              <a:t>a</a:t>
            </a:r>
            <a:endParaRPr lang="ru-RU" i="1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7528" y="5353572"/>
            <a:ext cx="2088232" cy="63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087887" y="3773315"/>
            <a:ext cx="174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cs typeface="Arial" pitchFamily="34" charset="0"/>
              </a:rPr>
              <a:t>Преимущества</a:t>
            </a:r>
            <a:r>
              <a:rPr lang="en-US" b="1" dirty="0" smtClean="0">
                <a:cs typeface="Arial" pitchFamily="34" charset="0"/>
              </a:rPr>
              <a:t>:</a:t>
            </a:r>
            <a:endParaRPr lang="en-US" b="1" dirty="0"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888521" y="5520906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7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7272604" y="2763985"/>
            <a:ext cx="2520000" cy="851705"/>
          </a:xfrm>
          <a:prstGeom prst="rect">
            <a:avLst/>
          </a:prstGeom>
          <a:solidFill>
            <a:srgbClr val="996633">
              <a:alpha val="3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258792" y="2763985"/>
            <a:ext cx="2520000" cy="851705"/>
          </a:xfrm>
          <a:prstGeom prst="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244979" y="2763985"/>
            <a:ext cx="2520000" cy="851705"/>
          </a:xfrm>
          <a:prstGeom prst="rect">
            <a:avLst/>
          </a:prstGeom>
          <a:solidFill>
            <a:schemeClr val="bg1">
              <a:lumMod val="65000"/>
              <a:alpha val="3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2453058" y="2114934"/>
                <a:ext cx="3445046" cy="51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𝑖</m:t>
                        </m:r>
                      </m:sub>
                    </m:sSub>
                    <m:acc>
                      <m:accPr>
                        <m:chr m:val="̇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acc>
                    <m:r>
                      <a:rPr lang="ru-RU" sz="2400" i="1">
                        <a:latin typeface="Cambria Math"/>
                      </a:rPr>
                      <m:t>=</m:t>
                    </m:r>
                    <m:r>
                      <a:rPr lang="en-US" sz="2400" i="1">
                        <a:latin typeface="Cambria Math"/>
                      </a:rPr>
                      <m:t>−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𝛾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latin typeface="Cambria Math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sz="2400" i="1">
                        <a:latin typeface="Cambria Math"/>
                      </a:rPr>
                      <m:t>𝑈</m:t>
                    </m:r>
                    <m:r>
                      <a:rPr lang="ru-RU" sz="2400" i="1">
                        <a:latin typeface="Cambria Math"/>
                      </a:rPr>
                      <m:t>+</m:t>
                    </m:r>
                    <m:acc>
                      <m:accPr>
                        <m:chr m:val="⃗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/>
                          </a:rPr>
                          <m:t>𝜉</m:t>
                        </m:r>
                      </m:e>
                    </m:acc>
                  </m:oMath>
                </a14:m>
                <a:r>
                  <a:rPr lang="en-US" sz="2400" i="1" dirty="0"/>
                  <a:t>(t)</a:t>
                </a:r>
                <a:endParaRPr lang="ru-RU" sz="2400" i="1" dirty="0"/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058" y="2114934"/>
                <a:ext cx="3445046" cy="516232"/>
              </a:xfrm>
              <a:prstGeom prst="rect">
                <a:avLst/>
              </a:prstGeom>
              <a:blipFill>
                <a:blip r:embed="rId2"/>
                <a:stretch>
                  <a:fillRect r="-2120" b="-2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1244979" y="6174736"/>
            <a:ext cx="849694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dirty="0" smtClean="0">
                <a:latin typeface="Akzidenz-Grotesk BQ Reg"/>
                <a:cs typeface="Arial" panose="020B0604020202020204" pitchFamily="34" charset="0"/>
              </a:rPr>
              <a:t>Вычисления основываются на численном интегрировании уравнения Ланжевена, описывающих движение взаимодействующих броуновских частиц</a:t>
            </a:r>
            <a:endParaRPr lang="ru-RU" sz="1600" dirty="0">
              <a:latin typeface="Akzidenz-Grotesk BQ Reg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352240" y="3123423"/>
            <a:ext cx="2220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kzidenz-Grotesk BQ Reg"/>
              </a:rPr>
              <a:t>Случайная сила</a:t>
            </a:r>
            <a:endParaRPr lang="ru-RU" sz="1600" dirty="0">
              <a:latin typeface="Akzidenz-Grotesk BQ Reg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7370149" y="2826678"/>
                <a:ext cx="532518" cy="374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/>
                            </a:rPr>
                            <m:t>𝝃</m:t>
                          </m:r>
                        </m:e>
                      </m:acc>
                      <m:r>
                        <m:rPr>
                          <m:nor/>
                        </m:rPr>
                        <a:rPr lang="en-US" sz="1600" b="1" i="1" dirty="0"/>
                        <m:t>(</m:t>
                      </m:r>
                      <m:r>
                        <m:rPr>
                          <m:nor/>
                        </m:rPr>
                        <a:rPr lang="en-US" sz="1600" b="1" i="1" dirty="0"/>
                        <m:t>t</m:t>
                      </m:r>
                      <m:r>
                        <m:rPr>
                          <m:nor/>
                        </m:rPr>
                        <a:rPr lang="en-US" sz="1600" b="1" i="1" dirty="0"/>
                        <m:t>)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149" y="2826678"/>
                <a:ext cx="532518" cy="374974"/>
              </a:xfrm>
              <a:prstGeom prst="rect">
                <a:avLst/>
              </a:prstGeom>
              <a:blipFill>
                <a:blip r:embed="rId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4339056" y="2826678"/>
                <a:ext cx="6997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/>
                        </a:rPr>
                        <m:t>−</m:t>
                      </m:r>
                      <m:r>
                        <a:rPr lang="en-US" sz="1600" b="1" i="1">
                          <a:latin typeface="Cambria Math"/>
                          <a:ea typeface="Cambria Math"/>
                        </a:rPr>
                        <m:t>𝜸</m:t>
                      </m:r>
                      <m:acc>
                        <m:accPr>
                          <m:chr m:val="⃗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latin typeface="Cambria Math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056" y="2826678"/>
                <a:ext cx="699742" cy="338554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Прямоугольник 52"/>
          <p:cNvSpPr/>
          <p:nvPr/>
        </p:nvSpPr>
        <p:spPr>
          <a:xfrm>
            <a:off x="1263366" y="3123423"/>
            <a:ext cx="24925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kzidenz-Grotesk BQ Reg"/>
              </a:rPr>
              <a:t>Консервативные силы</a:t>
            </a:r>
            <a:endParaRPr lang="ru-RU" sz="1600" dirty="0">
              <a:latin typeface="Akzidenz-Grotesk BQ Reg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1870896" y="254028"/>
            <a:ext cx="3384376" cy="4386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bg1"/>
                </a:solidFill>
                <a:effectLst/>
                <a:latin typeface="Segoe Condensed" panose="020B0606040200020203" pitchFamily="34" charset="0"/>
              </a:rPr>
              <a:t>тонкие пленки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1870896" y="254028"/>
            <a:ext cx="3384376" cy="4386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cap="none" dirty="0">
                <a:solidFill>
                  <a:schemeClr val="bg1"/>
                </a:solidFill>
                <a:effectLst/>
                <a:latin typeface="Akzidenz-Grotesk BQ Reg"/>
              </a:rPr>
              <a:t>Modelling</a:t>
            </a:r>
            <a:endParaRPr lang="ru-RU" sz="2000" i="1" cap="none" dirty="0">
              <a:solidFill>
                <a:schemeClr val="bg1"/>
              </a:solidFill>
              <a:effectLst/>
              <a:latin typeface="Akzidenz-Grotesk BQ Reg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6527600" y="2103522"/>
                <a:ext cx="1652375" cy="527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acc>
                      <m:r>
                        <a:rPr lang="ru-RU" sz="2400" i="1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i="1" dirty="0"/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600" y="2103522"/>
                <a:ext cx="1652375" cy="5276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Прямоугольник 65"/>
          <p:cNvSpPr/>
          <p:nvPr/>
        </p:nvSpPr>
        <p:spPr>
          <a:xfrm>
            <a:off x="4336026" y="3123423"/>
            <a:ext cx="1562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kzidenz-Grotesk BQ Reg"/>
              </a:rPr>
              <a:t>Сила трения</a:t>
            </a:r>
            <a:endParaRPr lang="ru-RU" sz="1600" dirty="0">
              <a:latin typeface="Akzidenz-Grotesk BQ Reg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1195199" y="2826679"/>
                <a:ext cx="734496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𝜵</m:t>
                          </m:r>
                        </m:e>
                      </m:acc>
                      <m:r>
                        <a:rPr lang="en-US" b="1" i="1">
                          <a:latin typeface="Cambria Math"/>
                        </a:rPr>
                        <m:t>𝑼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199" y="2826679"/>
                <a:ext cx="734496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1041044" y="4826295"/>
            <a:ext cx="854762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kzidenz-Grotesk BQ Reg"/>
                <a:cs typeface="Arial" panose="020B0604020202020204" pitchFamily="34" charset="0"/>
              </a:rPr>
              <a:t>Все парные взаимодействия описываются сдвинутым потенциалом </a:t>
            </a:r>
            <a:r>
              <a:rPr lang="ru-RU" sz="1600" dirty="0" err="1" smtClean="0">
                <a:latin typeface="Akzidenz-Grotesk BQ Reg"/>
                <a:cs typeface="Arial" panose="020B0604020202020204" pitchFamily="34" charset="0"/>
              </a:rPr>
              <a:t>Леннарда</a:t>
            </a:r>
            <a:r>
              <a:rPr lang="ru-RU" sz="1600" dirty="0" smtClean="0">
                <a:latin typeface="Akzidenz-Grotesk BQ Reg"/>
                <a:cs typeface="Arial" panose="020B0604020202020204" pitchFamily="34" charset="0"/>
              </a:rPr>
              <a:t>-Джонса:</a:t>
            </a:r>
            <a:endParaRPr lang="ru-RU" sz="1600" dirty="0">
              <a:latin typeface="Akzidenz-Grotesk BQ Reg"/>
            </a:endParaRPr>
          </a:p>
        </p:txBody>
      </p:sp>
      <p:pic>
        <p:nvPicPr>
          <p:cNvPr id="7169" name="Picture 1" descr="F: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262" y="5308865"/>
            <a:ext cx="6632576" cy="1060450"/>
          </a:xfrm>
          <a:prstGeom prst="rect">
            <a:avLst/>
          </a:prstGeom>
          <a:noFill/>
        </p:spPr>
      </p:pic>
      <p:pic>
        <p:nvPicPr>
          <p:cNvPr id="7170" name="Picture 2" descr="F:\Рисунок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6408" y="5369822"/>
            <a:ext cx="1262062" cy="695325"/>
          </a:xfrm>
          <a:prstGeom prst="rect">
            <a:avLst/>
          </a:prstGeom>
          <a:noFill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9533" y="4022905"/>
            <a:ext cx="12096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4210968" y="4420091"/>
            <a:ext cx="1562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kzidenz-Grotesk BQ Reg"/>
              </a:rPr>
              <a:t>Закон Стокса</a:t>
            </a:r>
            <a:endParaRPr lang="ru-RU" sz="1600" dirty="0">
              <a:latin typeface="Akzidenz-Grotesk BQ Reg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147525" y="3615690"/>
            <a:ext cx="6225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Флуктуационно-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диссипационная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теорема связывает случайную и диссипативную силы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899"/>
          <a:stretch>
            <a:fillRect/>
          </a:stretch>
        </p:blipFill>
        <p:spPr bwMode="auto">
          <a:xfrm>
            <a:off x="7171862" y="3841611"/>
            <a:ext cx="144016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07"/>
          <a:stretch>
            <a:fillRect/>
          </a:stretch>
        </p:blipFill>
        <p:spPr bwMode="auto">
          <a:xfrm>
            <a:off x="7171863" y="4273659"/>
            <a:ext cx="297410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332443" y="299263"/>
            <a:ext cx="10515600" cy="1325563"/>
          </a:xfrm>
        </p:spPr>
        <p:txBody>
          <a:bodyPr>
            <a:noAutofit/>
          </a:bodyPr>
          <a:lstStyle/>
          <a:p>
            <a:r>
              <a:rPr lang="ru-RU" sz="4400" dirty="0" smtClean="0"/>
              <a:t>Методы моделирования. Броуновская динамика (БД)</a:t>
            </a:r>
            <a:endParaRPr lang="ru-RU"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0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6DBEB22D-2E65-6D49-8BD5-9E747B064CF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Прямоугольник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43490" y="5517233"/>
            <a:ext cx="2478755" cy="749629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7" name="Прямоугольник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69080" y="5517232"/>
            <a:ext cx="4658968" cy="824456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25302" y="4698525"/>
            <a:ext cx="430670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kzidenz-Grotesk BQ Reg"/>
                <a:cs typeface="Arial" panose="020B0604020202020204" pitchFamily="34" charset="0"/>
              </a:rPr>
              <a:t>Частицы в полимерной цепи соединяются с помощью потенциала ФЕНЕ</a:t>
            </a:r>
            <a:endParaRPr lang="ru-RU" sz="1600" dirty="0">
              <a:latin typeface="Akzidenz-Grotesk BQ Reg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7332" y="4698524"/>
            <a:ext cx="407559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latin typeface="Akzidenz-Grotesk BQ Reg"/>
                <a:cs typeface="Arial" panose="020B0604020202020204" pitchFamily="34" charset="0"/>
              </a:rPr>
              <a:t>Взаимодействия заряженных частиц явным образом описывается через потенциал Кулона</a:t>
            </a:r>
            <a:endParaRPr lang="ru-RU" sz="1600" dirty="0">
              <a:latin typeface="Akzidenz-Grotesk BQ Reg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5118" y="6341688"/>
            <a:ext cx="8517808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kzidenz-Grotesk BQ Reg"/>
              </a:rPr>
              <a:t>Растворитель неявный с коэффициентом диэлектрической проницаемости ε</a:t>
            </a:r>
            <a:r>
              <a:rPr lang="en-US" sz="1600" dirty="0">
                <a:latin typeface="Akzidenz-Grotesk BQ Reg"/>
              </a:rPr>
              <a:t>=81. </a:t>
            </a:r>
            <a:endParaRPr lang="ru-RU" sz="1600" dirty="0">
              <a:latin typeface="Akzidenz-Grotesk BQ Reg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17" y="2246392"/>
            <a:ext cx="40671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870896" y="254028"/>
            <a:ext cx="3384376" cy="4386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>
                <a:solidFill>
                  <a:schemeClr val="bg1"/>
                </a:solidFill>
                <a:effectLst/>
                <a:latin typeface="Segoe Condensed" panose="020B0606040200020203" pitchFamily="34" charset="0"/>
              </a:rPr>
              <a:t>тонкие пленки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870896" y="254028"/>
            <a:ext cx="3384376" cy="4386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cap="none" dirty="0">
                <a:solidFill>
                  <a:schemeClr val="bg1"/>
                </a:solidFill>
                <a:effectLst/>
                <a:latin typeface="Akzidenz-Grotesk BQ Reg"/>
              </a:rPr>
              <a:t>Modelling</a:t>
            </a:r>
            <a:endParaRPr lang="ru-RU" sz="2000" i="1" cap="none" dirty="0">
              <a:solidFill>
                <a:schemeClr val="bg1"/>
              </a:solidFill>
              <a:effectLst/>
              <a:latin typeface="Akzidenz-Grotesk BQ Reg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2443" y="299263"/>
            <a:ext cx="10515600" cy="1325563"/>
          </a:xfrm>
        </p:spPr>
        <p:txBody>
          <a:bodyPr>
            <a:noAutofit/>
          </a:bodyPr>
          <a:lstStyle/>
          <a:p>
            <a:r>
              <a:rPr lang="ru-RU" sz="4400" dirty="0" smtClean="0"/>
              <a:t>Методы моделирования. Броуновская динамика (БД)</a:t>
            </a:r>
            <a:endParaRPr lang="ru-RU" sz="4400" dirty="0"/>
          </a:p>
        </p:txBody>
      </p:sp>
      <p:pic>
        <p:nvPicPr>
          <p:cNvPr id="13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6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Andrey\Desktop\Mukpol`elu\2_Randomly distributed MG\Статья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672" y="1609923"/>
            <a:ext cx="3960440" cy="391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259218" y="5866297"/>
            <a:ext cx="2273023" cy="89591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Модифицированная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кубическая ячейка алмазной решетки</a:t>
            </a:r>
            <a:endParaRPr lang="ru-RU" dirty="0">
              <a:solidFill>
                <a:schemeClr val="tx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050" name="Picture 2" descr="C:\Users\Andrey\Desktop\Mukpol`elu\2_Randomly distributed MG\Статья\Без имени-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78" y="3885977"/>
            <a:ext cx="2273023" cy="19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942975" y="5773965"/>
            <a:ext cx="2752725" cy="618918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  <a:cs typeface="Arial" pitchFamily="34" charset="0"/>
              </a:rPr>
              <a:t>Первичная кубическая ячейка алмазной решетки</a:t>
            </a:r>
            <a:endParaRPr lang="ru-RU" dirty="0">
              <a:solidFill>
                <a:schemeClr val="tx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8" name="Picture 2" descr="C:\Users\Andrey\Desktop\250px-Diamond_Cubic-F_lattice_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80" y="3931669"/>
            <a:ext cx="1872252" cy="18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8216948" y="5526061"/>
            <a:ext cx="3530503" cy="49580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ru-RU" sz="1400" dirty="0" err="1" smtClean="0">
                <a:solidFill>
                  <a:schemeClr val="tx1">
                    <a:lumMod val="50000"/>
                  </a:schemeClr>
                </a:solidFill>
                <a:latin typeface="Akzidenz-Grotesk BQ Reg"/>
                <a:cs typeface="Arial" pitchFamily="34" charset="0"/>
              </a:rPr>
              <a:t>Реплицирование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Akzidenz-Grotesk BQ Reg"/>
                <a:cs typeface="Arial" pitchFamily="34" charset="0"/>
              </a:rPr>
              <a:t> модифицированной ячейки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kzidenz-Grotesk BQ Reg"/>
                <a:cs typeface="Arial" pitchFamily="34" charset="0"/>
              </a:rPr>
              <a:t>3*3*3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kzidenz-Grotesk BQ Reg"/>
                <a:cs typeface="Arial" pitchFamily="34" charset="0"/>
              </a:rPr>
              <a:t>.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Akzidenz-Grotesk BQ Reg"/>
              <a:cs typeface="Arial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Модель </a:t>
            </a:r>
            <a:r>
              <a:rPr lang="ru-RU" sz="4400" dirty="0" err="1" smtClean="0"/>
              <a:t>микрогеля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2443" y="1443841"/>
            <a:ext cx="74022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dk1"/>
                </a:solidFill>
                <a:cs typeface="Arial" panose="020B0604020202020204" pitchFamily="34" charset="0"/>
              </a:rPr>
              <a:t>Способ </a:t>
            </a:r>
            <a:r>
              <a:rPr lang="ru-RU" i="1" dirty="0" smtClean="0">
                <a:solidFill>
                  <a:schemeClr val="dk1"/>
                </a:solidFill>
                <a:cs typeface="Arial" panose="020B0604020202020204" pitchFamily="34" charset="0"/>
              </a:rPr>
              <a:t>получения</a:t>
            </a:r>
            <a:r>
              <a:rPr lang="en-US" i="1" dirty="0" smtClean="0">
                <a:solidFill>
                  <a:schemeClr val="dk1"/>
                </a:solidFill>
                <a:cs typeface="Arial" panose="020B0604020202020204" pitchFamily="34" charset="0"/>
              </a:rPr>
              <a:t>: </a:t>
            </a:r>
            <a:r>
              <a:rPr lang="ru-RU" dirty="0" smtClean="0">
                <a:cs typeface="Arial" panose="020B0604020202020204" pitchFamily="34" charset="0"/>
              </a:rPr>
              <a:t>В </a:t>
            </a:r>
            <a:r>
              <a:rPr lang="ru-RU" dirty="0">
                <a:cs typeface="Arial" panose="020B0604020202020204" pitchFamily="34" charset="0"/>
              </a:rPr>
              <a:t>узлы элементарной ячейки </a:t>
            </a:r>
            <a:r>
              <a:rPr lang="ru-RU" dirty="0" err="1">
                <a:cs typeface="Arial" panose="020B0604020202020204" pitchFamily="34" charset="0"/>
              </a:rPr>
              <a:t>алмазоподобной</a:t>
            </a:r>
            <a:r>
              <a:rPr lang="ru-RU" dirty="0">
                <a:cs typeface="Arial" panose="020B0604020202020204" pitchFamily="34" charset="0"/>
              </a:rPr>
              <a:t> кристаллической решетки помещаются частицы </a:t>
            </a:r>
            <a:r>
              <a:rPr lang="ru-RU" dirty="0" err="1">
                <a:cs typeface="Arial" panose="020B0604020202020204" pitchFamily="34" charset="0"/>
              </a:rPr>
              <a:t>сшивателей</a:t>
            </a:r>
            <a:r>
              <a:rPr lang="ru-RU" dirty="0">
                <a:cs typeface="Arial" panose="020B0604020202020204" pitchFamily="34" charset="0"/>
              </a:rPr>
              <a:t> с функциональностью </a:t>
            </a:r>
            <a:r>
              <a:rPr lang="en-US" b="1" dirty="0">
                <a:cs typeface="Arial" panose="020B0604020202020204" pitchFamily="34" charset="0"/>
              </a:rPr>
              <a:t>f</a:t>
            </a:r>
            <a:r>
              <a:rPr lang="en-US" dirty="0">
                <a:cs typeface="Arial" panose="020B0604020202020204" pitchFamily="34" charset="0"/>
              </a:rPr>
              <a:t>=</a:t>
            </a:r>
            <a:r>
              <a:rPr lang="ru-RU" dirty="0">
                <a:cs typeface="Arial" panose="020B0604020202020204" pitchFamily="34" charset="0"/>
              </a:rPr>
              <a:t>4. Вдоль линий, соединяющих центры масс каждой пары </a:t>
            </a:r>
            <a:r>
              <a:rPr lang="ru-RU" dirty="0" err="1">
                <a:cs typeface="Arial" panose="020B0604020202020204" pitchFamily="34" charset="0"/>
              </a:rPr>
              <a:t>сшивателей</a:t>
            </a:r>
            <a:r>
              <a:rPr lang="ru-RU" dirty="0">
                <a:cs typeface="Arial" panose="020B0604020202020204" pitchFamily="34" charset="0"/>
              </a:rPr>
              <a:t>, помещается </a:t>
            </a:r>
            <a:r>
              <a:rPr lang="en-US" b="1" dirty="0">
                <a:cs typeface="Arial" panose="020B0604020202020204" pitchFamily="34" charset="0"/>
              </a:rPr>
              <a:t>M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ru-RU" dirty="0">
                <a:cs typeface="Arial" panose="020B0604020202020204" pitchFamily="34" charset="0"/>
              </a:rPr>
              <a:t>частиц, формирующих полностью вытянутые </a:t>
            </a:r>
            <a:r>
              <a:rPr lang="ru-RU" dirty="0" err="1">
                <a:cs typeface="Arial" panose="020B0604020202020204" pitchFamily="34" charset="0"/>
              </a:rPr>
              <a:t>субцепи</a:t>
            </a:r>
            <a:r>
              <a:rPr lang="ru-RU" dirty="0">
                <a:cs typeface="Arial" panose="020B0604020202020204" pitchFamily="34" charset="0"/>
              </a:rPr>
              <a:t>. Затем, строится трехмерная сетка, состоящая из </a:t>
            </a:r>
            <a:r>
              <a:rPr lang="en-US" dirty="0" smtClean="0">
                <a:cs typeface="Arial" panose="020B0604020202020204" pitchFamily="34" charset="0"/>
              </a:rPr>
              <a:t>3x3x3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dirty="0">
                <a:cs typeface="Arial" panose="020B0604020202020204" pitchFamily="34" charset="0"/>
              </a:rPr>
              <a:t>продублированных вдоль осей координат исходных ячеек. Узлы сетки играют роль </a:t>
            </a:r>
            <a:r>
              <a:rPr lang="ru-RU" dirty="0" err="1">
                <a:cs typeface="Arial" panose="020B0604020202020204" pitchFamily="34" charset="0"/>
              </a:rPr>
              <a:t>сшивателей</a:t>
            </a:r>
            <a:r>
              <a:rPr lang="en-US" dirty="0">
                <a:cs typeface="Arial" panose="020B0604020202020204" pitchFamily="34" charset="0"/>
              </a:rPr>
              <a:t>.</a:t>
            </a:r>
            <a:r>
              <a:rPr lang="ru-RU" dirty="0">
                <a:cs typeface="Arial" panose="020B0604020202020204" pitchFamily="34" charset="0"/>
              </a:rPr>
              <a:t> Далее, для достижения сферической формы, в центре структуры помещается сфера заданного радиуса, вне которой все частицы «обрезаются».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pic>
        <p:nvPicPr>
          <p:cNvPr id="14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4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7404" y="1537855"/>
            <a:ext cx="9842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1.Введение </a:t>
            </a:r>
          </a:p>
          <a:p>
            <a:r>
              <a:rPr lang="ru-RU" sz="2800" dirty="0" smtClean="0"/>
              <a:t> 2.Модели и методы</a:t>
            </a:r>
          </a:p>
          <a:p>
            <a:r>
              <a:rPr lang="ru-RU" sz="2800" b="1" dirty="0"/>
              <a:t> </a:t>
            </a:r>
            <a:r>
              <a:rPr lang="ru-RU" sz="2800" b="1" dirty="0" smtClean="0"/>
              <a:t>3.Микрогели в растворе</a:t>
            </a:r>
          </a:p>
          <a:p>
            <a:r>
              <a:rPr lang="ru-RU" sz="2800" dirty="0" smtClean="0"/>
              <a:t> 4.Микрогели на твердой поверхности</a:t>
            </a:r>
          </a:p>
          <a:p>
            <a:r>
              <a:rPr lang="ru-RU" sz="2800" dirty="0" smtClean="0"/>
              <a:t> 5.Микрогели на межфазной границе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Neuer Ordner\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110" y="1325563"/>
            <a:ext cx="6774915" cy="467758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75520" y="6093297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A</a:t>
            </a:r>
            <a:r>
              <a:rPr lang="en-US" sz="1400" dirty="0">
                <a:cs typeface="Arial" pitchFamily="34" charset="0"/>
              </a:rPr>
              <a:t>. J. </a:t>
            </a:r>
            <a:r>
              <a:rPr lang="en-US" sz="1400" dirty="0" err="1">
                <a:cs typeface="Arial" pitchFamily="34" charset="0"/>
              </a:rPr>
              <a:t>Schmid</a:t>
            </a:r>
            <a:r>
              <a:rPr lang="en-US" sz="1400" dirty="0">
                <a:cs typeface="Arial" pitchFamily="34" charset="0"/>
              </a:rPr>
              <a:t>, J. </a:t>
            </a:r>
            <a:r>
              <a:rPr lang="en-US" sz="1400" dirty="0" err="1">
                <a:cs typeface="Arial" pitchFamily="34" charset="0"/>
              </a:rPr>
              <a:t>Dubbert</a:t>
            </a:r>
            <a:r>
              <a:rPr lang="en-US" sz="1400" dirty="0">
                <a:cs typeface="Arial" pitchFamily="34" charset="0"/>
              </a:rPr>
              <a:t>, A. A. </a:t>
            </a:r>
            <a:r>
              <a:rPr lang="en-US" sz="1400" dirty="0" err="1">
                <a:cs typeface="Arial" pitchFamily="34" charset="0"/>
              </a:rPr>
              <a:t>Rudov</a:t>
            </a:r>
            <a:r>
              <a:rPr lang="en-US" sz="1400" dirty="0">
                <a:cs typeface="Arial" pitchFamily="34" charset="0"/>
              </a:rPr>
              <a:t>, J. S. Pedersen, P. Lindner, M. </a:t>
            </a:r>
            <a:r>
              <a:rPr lang="en-US" sz="1400" dirty="0" err="1">
                <a:cs typeface="Arial" pitchFamily="34" charset="0"/>
              </a:rPr>
              <a:t>Karg</a:t>
            </a:r>
            <a:r>
              <a:rPr lang="en-US" sz="1400" dirty="0">
                <a:cs typeface="Arial" pitchFamily="34" charset="0"/>
              </a:rPr>
              <a:t>, I. I. </a:t>
            </a:r>
            <a:r>
              <a:rPr lang="en-US" sz="1400" dirty="0" smtClean="0">
                <a:cs typeface="Arial" pitchFamily="34" charset="0"/>
              </a:rPr>
              <a:t>Potemkin</a:t>
            </a:r>
            <a:r>
              <a:rPr lang="ru-RU" sz="1400" dirty="0">
                <a:cs typeface="Arial" pitchFamily="34" charset="0"/>
              </a:rPr>
              <a:t>,</a:t>
            </a:r>
            <a:r>
              <a:rPr lang="en-US" sz="1400" dirty="0" smtClean="0">
                <a:cs typeface="Arial" pitchFamily="34" charset="0"/>
              </a:rPr>
              <a:t> W</a:t>
            </a:r>
            <a:r>
              <a:rPr lang="en-US" sz="1400" dirty="0">
                <a:cs typeface="Arial" pitchFamily="34" charset="0"/>
              </a:rPr>
              <a:t>. </a:t>
            </a:r>
            <a:r>
              <a:rPr lang="en-US" sz="1400" dirty="0" err="1">
                <a:cs typeface="Arial" pitchFamily="34" charset="0"/>
              </a:rPr>
              <a:t>Richtering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i="1" dirty="0" err="1" smtClean="0">
                <a:cs typeface="Arial" pitchFamily="34" charset="0"/>
              </a:rPr>
              <a:t>Sci</a:t>
            </a:r>
            <a:r>
              <a:rPr lang="ru-RU" sz="1400" i="1" dirty="0">
                <a:cs typeface="Arial" pitchFamily="34" charset="0"/>
              </a:rPr>
              <a:t>.</a:t>
            </a:r>
            <a:r>
              <a:rPr lang="en-US" sz="1400" i="1" dirty="0" smtClean="0">
                <a:cs typeface="Arial" pitchFamily="34" charset="0"/>
              </a:rPr>
              <a:t> Rep</a:t>
            </a:r>
            <a:r>
              <a:rPr lang="ru-RU" sz="1400" i="1" dirty="0">
                <a:cs typeface="Arial" pitchFamily="34" charset="0"/>
              </a:rPr>
              <a:t>.</a:t>
            </a:r>
            <a:r>
              <a:rPr lang="en-US" sz="1400" b="1" i="1" dirty="0" smtClean="0">
                <a:cs typeface="Arial" pitchFamily="34" charset="0"/>
              </a:rPr>
              <a:t> </a:t>
            </a:r>
            <a:r>
              <a:rPr lang="en-US" sz="1400" b="1" dirty="0" smtClean="0">
                <a:cs typeface="Arial" pitchFamily="34" charset="0"/>
              </a:rPr>
              <a:t>2016</a:t>
            </a:r>
            <a:endParaRPr lang="ru-RU" sz="1400" b="1" dirty="0"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12040532" cy="1325563"/>
          </a:xfrm>
        </p:spPr>
        <p:txBody>
          <a:bodyPr>
            <a:normAutofit/>
          </a:bodyPr>
          <a:lstStyle/>
          <a:p>
            <a:r>
              <a:rPr lang="ru-RU" sz="4400" dirty="0" err="1" smtClean="0"/>
              <a:t>Микрогели</a:t>
            </a:r>
            <a:r>
              <a:rPr lang="ru-RU" sz="4400" dirty="0" smtClean="0"/>
              <a:t> в растворе. </a:t>
            </a:r>
            <a:r>
              <a:rPr lang="ru-RU" sz="4400" dirty="0" err="1" smtClean="0"/>
              <a:t>Двуоболочечные</a:t>
            </a:r>
            <a:r>
              <a:rPr lang="ru-RU" sz="4400" dirty="0" smtClean="0"/>
              <a:t> </a:t>
            </a:r>
            <a:r>
              <a:rPr lang="ru-RU" sz="4400" dirty="0" err="1" smtClean="0"/>
              <a:t>наноконтейнеры</a:t>
            </a:r>
            <a:r>
              <a:rPr lang="ru-RU" sz="4400" dirty="0" smtClean="0"/>
              <a:t> для доставки лекарств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3490" y="1741956"/>
            <a:ext cx="20556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cs typeface="Arial" panose="020B0604020202020204" pitchFamily="34" charset="0"/>
              </a:rPr>
              <a:t>Схема получения 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полых </a:t>
            </a:r>
            <a:r>
              <a:rPr lang="ru-RU" sz="1400" dirty="0" err="1" smtClean="0">
                <a:cs typeface="Arial" panose="020B0604020202020204" pitchFamily="34" charset="0"/>
              </a:rPr>
              <a:t>микрогелей</a:t>
            </a:r>
            <a:r>
              <a:rPr lang="ru-RU" sz="1400" dirty="0" smtClean="0">
                <a:cs typeface="Arial" panose="020B0604020202020204" pitchFamily="34" charset="0"/>
              </a:rPr>
              <a:t>, состоящих из 2 оболочек  на основе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поли-</a:t>
            </a:r>
            <a:r>
              <a:rPr lang="en-US" sz="1400" dirty="0" smtClean="0">
                <a:cs typeface="Arial" panose="020B0604020202020204" pitchFamily="34" charset="0"/>
              </a:rPr>
              <a:t>N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ru-RU" sz="1400" dirty="0" err="1" smtClean="0">
                <a:cs typeface="Arial" panose="020B0604020202020204" pitchFamily="34" charset="0"/>
              </a:rPr>
              <a:t>изопропилакриламида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smtClean="0">
                <a:cs typeface="Arial" panose="020B0604020202020204" pitchFamily="34" charset="0"/>
              </a:rPr>
              <a:t>(ПНИПА) и</a:t>
            </a:r>
          </a:p>
          <a:p>
            <a:r>
              <a:rPr lang="ru-RU" sz="1400" dirty="0">
                <a:cs typeface="Arial" panose="020B0604020202020204" pitchFamily="34" charset="0"/>
              </a:rPr>
              <a:t>поли-</a:t>
            </a:r>
            <a:r>
              <a:rPr lang="en-US" sz="1400" dirty="0">
                <a:cs typeface="Arial" panose="020B0604020202020204" pitchFamily="34" charset="0"/>
              </a:rPr>
              <a:t>N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ru-RU" sz="1400" dirty="0" err="1" smtClean="0">
                <a:cs typeface="Arial" panose="020B0604020202020204" pitchFamily="34" charset="0"/>
              </a:rPr>
              <a:t>изопропилметилакриламида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r>
              <a:rPr lang="ru-RU" sz="1400" dirty="0">
                <a:cs typeface="Arial" panose="020B0604020202020204" pitchFamily="34" charset="0"/>
              </a:rPr>
              <a:t>(</a:t>
            </a:r>
            <a:r>
              <a:rPr lang="ru-RU" sz="1400" dirty="0" smtClean="0">
                <a:cs typeface="Arial" panose="020B0604020202020204" pitchFamily="34" charset="0"/>
              </a:rPr>
              <a:t>ПНИПМА</a:t>
            </a:r>
            <a:r>
              <a:rPr lang="ru-RU" sz="1400" dirty="0"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0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73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Neuer Ordner\Fig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708" y="1342018"/>
            <a:ext cx="4809517" cy="4905167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19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75520" y="6093297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A</a:t>
            </a:r>
            <a:r>
              <a:rPr lang="en-US" sz="1400" dirty="0">
                <a:cs typeface="Arial" pitchFamily="34" charset="0"/>
              </a:rPr>
              <a:t>. J. </a:t>
            </a:r>
            <a:r>
              <a:rPr lang="en-US" sz="1400" dirty="0" err="1">
                <a:cs typeface="Arial" pitchFamily="34" charset="0"/>
              </a:rPr>
              <a:t>Schmid</a:t>
            </a:r>
            <a:r>
              <a:rPr lang="en-US" sz="1400" dirty="0">
                <a:cs typeface="Arial" pitchFamily="34" charset="0"/>
              </a:rPr>
              <a:t>, J. </a:t>
            </a:r>
            <a:r>
              <a:rPr lang="en-US" sz="1400" dirty="0" err="1">
                <a:cs typeface="Arial" pitchFamily="34" charset="0"/>
              </a:rPr>
              <a:t>Dubbert</a:t>
            </a:r>
            <a:r>
              <a:rPr lang="en-US" sz="1400" dirty="0">
                <a:cs typeface="Arial" pitchFamily="34" charset="0"/>
              </a:rPr>
              <a:t>, A. A. </a:t>
            </a:r>
            <a:r>
              <a:rPr lang="en-US" sz="1400" dirty="0" err="1">
                <a:cs typeface="Arial" pitchFamily="34" charset="0"/>
              </a:rPr>
              <a:t>Rudov</a:t>
            </a:r>
            <a:r>
              <a:rPr lang="en-US" sz="1400" dirty="0">
                <a:cs typeface="Arial" pitchFamily="34" charset="0"/>
              </a:rPr>
              <a:t>, J. S. Pedersen, P. Lindner, M. </a:t>
            </a:r>
            <a:r>
              <a:rPr lang="en-US" sz="1400" dirty="0" err="1">
                <a:cs typeface="Arial" pitchFamily="34" charset="0"/>
              </a:rPr>
              <a:t>Karg</a:t>
            </a:r>
            <a:r>
              <a:rPr lang="en-US" sz="1400" dirty="0">
                <a:cs typeface="Arial" pitchFamily="34" charset="0"/>
              </a:rPr>
              <a:t>, I. I. </a:t>
            </a:r>
            <a:r>
              <a:rPr lang="en-US" sz="1400" dirty="0" smtClean="0">
                <a:cs typeface="Arial" pitchFamily="34" charset="0"/>
              </a:rPr>
              <a:t>Potemkin</a:t>
            </a:r>
            <a:r>
              <a:rPr lang="ru-RU" sz="1400" dirty="0">
                <a:cs typeface="Arial" pitchFamily="34" charset="0"/>
              </a:rPr>
              <a:t>,</a:t>
            </a:r>
            <a:r>
              <a:rPr lang="en-US" sz="1400" dirty="0" smtClean="0">
                <a:cs typeface="Arial" pitchFamily="34" charset="0"/>
              </a:rPr>
              <a:t> W</a:t>
            </a:r>
            <a:r>
              <a:rPr lang="en-US" sz="1400" dirty="0">
                <a:cs typeface="Arial" pitchFamily="34" charset="0"/>
              </a:rPr>
              <a:t>. </a:t>
            </a:r>
            <a:r>
              <a:rPr lang="en-US" sz="1400" dirty="0" err="1">
                <a:cs typeface="Arial" pitchFamily="34" charset="0"/>
              </a:rPr>
              <a:t>Richtering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i="1" dirty="0" err="1" smtClean="0">
                <a:cs typeface="Arial" pitchFamily="34" charset="0"/>
              </a:rPr>
              <a:t>Sci</a:t>
            </a:r>
            <a:r>
              <a:rPr lang="ru-RU" sz="1400" i="1" dirty="0">
                <a:cs typeface="Arial" pitchFamily="34" charset="0"/>
              </a:rPr>
              <a:t>.</a:t>
            </a:r>
            <a:r>
              <a:rPr lang="en-US" sz="1400" i="1" dirty="0" smtClean="0">
                <a:cs typeface="Arial" pitchFamily="34" charset="0"/>
              </a:rPr>
              <a:t> Rep</a:t>
            </a:r>
            <a:r>
              <a:rPr lang="ru-RU" sz="1400" i="1" dirty="0">
                <a:cs typeface="Arial" pitchFamily="34" charset="0"/>
              </a:rPr>
              <a:t>.</a:t>
            </a:r>
            <a:r>
              <a:rPr lang="en-US" sz="1400" b="1" i="1" dirty="0" smtClean="0">
                <a:cs typeface="Arial" pitchFamily="34" charset="0"/>
              </a:rPr>
              <a:t> </a:t>
            </a:r>
            <a:r>
              <a:rPr lang="en-US" sz="1400" b="1" dirty="0" smtClean="0">
                <a:cs typeface="Arial" pitchFamily="34" charset="0"/>
              </a:rPr>
              <a:t>2016</a:t>
            </a:r>
            <a:endParaRPr lang="ru-RU" sz="1400" b="1" dirty="0">
              <a:cs typeface="Arial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12040532" cy="1325563"/>
          </a:xfrm>
        </p:spPr>
        <p:txBody>
          <a:bodyPr>
            <a:normAutofit/>
          </a:bodyPr>
          <a:lstStyle/>
          <a:p>
            <a:r>
              <a:rPr lang="ru-RU" sz="4400" dirty="0" err="1" smtClean="0"/>
              <a:t>Микрогели</a:t>
            </a:r>
            <a:r>
              <a:rPr lang="ru-RU" sz="4400" dirty="0" smtClean="0"/>
              <a:t> в растворе. </a:t>
            </a:r>
            <a:r>
              <a:rPr lang="ru-RU" sz="4400" dirty="0" err="1"/>
              <a:t>Двуоболочечные</a:t>
            </a:r>
            <a:r>
              <a:rPr lang="ru-RU" sz="4400" dirty="0"/>
              <a:t> </a:t>
            </a:r>
            <a:r>
              <a:rPr lang="ru-RU" sz="4400" dirty="0" err="1" smtClean="0"/>
              <a:t>наноконтейнеры</a:t>
            </a:r>
            <a:r>
              <a:rPr lang="ru-RU" sz="4400" dirty="0" smtClean="0"/>
              <a:t> для доставки лекарств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3490" y="1741956"/>
            <a:ext cx="20556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cs typeface="Arial" panose="020B0604020202020204" pitchFamily="34" charset="0"/>
              </a:rPr>
              <a:t>Радиальные профили плотности композитных частиц, полученные методом </a:t>
            </a:r>
            <a:r>
              <a:rPr lang="ru-RU" sz="1400" dirty="0" err="1" smtClean="0">
                <a:cs typeface="Arial" panose="020B0604020202020204" pitchFamily="34" charset="0"/>
              </a:rPr>
              <a:t>малоуглового</a:t>
            </a:r>
            <a:endParaRPr lang="ru-RU" sz="1400" dirty="0" smtClean="0">
              <a:cs typeface="Arial" panose="020B0604020202020204" pitchFamily="34" charset="0"/>
            </a:endParaRPr>
          </a:p>
          <a:p>
            <a:r>
              <a:rPr lang="ru-RU" sz="1400" dirty="0" smtClean="0">
                <a:cs typeface="Arial" panose="020B0604020202020204" pitchFamily="34" charset="0"/>
              </a:rPr>
              <a:t>нейтронного рассеяния (слева) и методом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броуновской динамики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(БД)</a:t>
            </a:r>
            <a:endParaRPr lang="ru-RU" sz="1400" dirty="0">
              <a:cs typeface="Arial" panose="020B0604020202020204" pitchFamily="34" charset="0"/>
            </a:endParaRPr>
          </a:p>
        </p:txBody>
      </p:sp>
      <p:pic>
        <p:nvPicPr>
          <p:cNvPr id="14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0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7404" y="1537855"/>
            <a:ext cx="9842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1.Введение </a:t>
            </a:r>
          </a:p>
          <a:p>
            <a:r>
              <a:rPr lang="ru-RU" sz="2800" dirty="0" smtClean="0"/>
              <a:t> 2.Модели и методы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3.Микрогели в растворе</a:t>
            </a:r>
          </a:p>
          <a:p>
            <a:r>
              <a:rPr lang="ru-RU" sz="2800" dirty="0" smtClean="0"/>
              <a:t> 4.Микрогели на твердой поверхности</a:t>
            </a:r>
          </a:p>
          <a:p>
            <a:r>
              <a:rPr lang="ru-RU" sz="2800" dirty="0" smtClean="0"/>
              <a:t> 5.Микрогели на межфазной границе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5520" y="6093297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R</a:t>
            </a:r>
            <a:r>
              <a:rPr lang="en-US" sz="1400" dirty="0">
                <a:cs typeface="Arial" pitchFamily="34" charset="0"/>
              </a:rPr>
              <a:t>. Schroeder, A. A. </a:t>
            </a:r>
            <a:r>
              <a:rPr lang="en-US" sz="1400" dirty="0" err="1">
                <a:cs typeface="Arial" pitchFamily="34" charset="0"/>
              </a:rPr>
              <a:t>Rudov</a:t>
            </a:r>
            <a:r>
              <a:rPr lang="en-US" sz="1400" dirty="0">
                <a:cs typeface="Arial" pitchFamily="34" charset="0"/>
              </a:rPr>
              <a:t>, L. A. Lyon, W. </a:t>
            </a:r>
            <a:r>
              <a:rPr lang="en-US" sz="1400" dirty="0" err="1">
                <a:cs typeface="Arial" pitchFamily="34" charset="0"/>
              </a:rPr>
              <a:t>Richtering</a:t>
            </a:r>
            <a:r>
              <a:rPr lang="en-US" sz="1400" dirty="0">
                <a:cs typeface="Arial" pitchFamily="34" charset="0"/>
              </a:rPr>
              <a:t>, A. </a:t>
            </a:r>
            <a:r>
              <a:rPr lang="en-US" sz="1400" dirty="0" err="1">
                <a:cs typeface="Arial" pitchFamily="34" charset="0"/>
              </a:rPr>
              <a:t>Pich</a:t>
            </a:r>
            <a:r>
              <a:rPr lang="en-US" sz="1400" dirty="0">
                <a:cs typeface="Arial" pitchFamily="34" charset="0"/>
              </a:rPr>
              <a:t>, I. I. Potemkin</a:t>
            </a:r>
            <a:br>
              <a:rPr lang="en-US" sz="1400" dirty="0">
                <a:cs typeface="Arial" pitchFamily="34" charset="0"/>
              </a:rPr>
            </a:br>
            <a:r>
              <a:rPr lang="en-US" sz="1400" i="1" dirty="0">
                <a:cs typeface="Arial" pitchFamily="34" charset="0"/>
              </a:rPr>
              <a:t>Macromolecules</a:t>
            </a:r>
            <a:r>
              <a:rPr lang="en-US" sz="1400" dirty="0">
                <a:cs typeface="Arial" pitchFamily="34" charset="0"/>
              </a:rPr>
              <a:t>, </a:t>
            </a:r>
            <a:r>
              <a:rPr lang="en-US" sz="1400" b="1" dirty="0" smtClean="0">
                <a:cs typeface="Arial" pitchFamily="34" charset="0"/>
              </a:rPr>
              <a:t>2015</a:t>
            </a:r>
            <a:endParaRPr lang="ru-RU" sz="1400" dirty="0">
              <a:cs typeface="Arial" pitchFamily="34" charset="0"/>
            </a:endParaRPr>
          </a:p>
        </p:txBody>
      </p:sp>
      <p:pic>
        <p:nvPicPr>
          <p:cNvPr id="26626" name="Picture 2" descr="F:\Neuer Ordner\New_TO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19" y="1484785"/>
            <a:ext cx="10170079" cy="392541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20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11859557" cy="1325563"/>
          </a:xfrm>
        </p:spPr>
        <p:txBody>
          <a:bodyPr>
            <a:normAutofit/>
          </a:bodyPr>
          <a:lstStyle/>
          <a:p>
            <a:r>
              <a:rPr lang="ru-RU" sz="4400" dirty="0" err="1" smtClean="0"/>
              <a:t>Микрогели</a:t>
            </a:r>
            <a:r>
              <a:rPr lang="ru-RU" sz="4400" dirty="0" smtClean="0"/>
              <a:t> в растворе. </a:t>
            </a:r>
            <a:br>
              <a:rPr lang="ru-RU" sz="4400" dirty="0" smtClean="0"/>
            </a:br>
            <a:r>
              <a:rPr lang="ru-RU" sz="4400" dirty="0" err="1" smtClean="0"/>
              <a:t>Полиамфолитные</a:t>
            </a:r>
            <a:r>
              <a:rPr lang="ru-RU" sz="4400" dirty="0" smtClean="0"/>
              <a:t> частицы</a:t>
            </a:r>
            <a:endParaRPr lang="ru-RU" sz="4400" dirty="0"/>
          </a:p>
        </p:txBody>
      </p:sp>
      <p:pic>
        <p:nvPicPr>
          <p:cNvPr id="9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3490" y="1741956"/>
            <a:ext cx="14274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cs typeface="Arial" panose="020B0604020202020204" pitchFamily="34" charset="0"/>
              </a:rPr>
              <a:t>Размеры </a:t>
            </a:r>
            <a:r>
              <a:rPr lang="ru-RU" sz="1400" dirty="0" err="1" smtClean="0">
                <a:cs typeface="Arial" panose="020B0604020202020204" pitchFamily="34" charset="0"/>
              </a:rPr>
              <a:t>микрогелей</a:t>
            </a:r>
            <a:r>
              <a:rPr lang="ru-RU" sz="1400" dirty="0" smtClean="0">
                <a:cs typeface="Arial" panose="020B0604020202020204" pitchFamily="34" charset="0"/>
              </a:rPr>
              <a:t>, содержащих одновременно положительно и отрицательно заряженные группы при различном уровне </a:t>
            </a:r>
            <a:r>
              <a:rPr lang="en-US" sz="1400" dirty="0" smtClean="0">
                <a:cs typeface="Arial" panose="020B0604020202020204" pitchFamily="34" charset="0"/>
              </a:rPr>
              <a:t>pH</a:t>
            </a:r>
            <a:endParaRPr lang="ru-RU" sz="1400" dirty="0" smtClean="0"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00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21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9984749" cy="1325563"/>
          </a:xfrm>
        </p:spPr>
        <p:txBody>
          <a:bodyPr>
            <a:normAutofit/>
          </a:bodyPr>
          <a:lstStyle/>
          <a:p>
            <a:r>
              <a:rPr lang="en-US" sz="4400" dirty="0"/>
              <a:t>pH-</a:t>
            </a:r>
            <a:r>
              <a:rPr lang="ru-RU" sz="4400" dirty="0"/>
              <a:t>чувствительные </a:t>
            </a:r>
            <a:r>
              <a:rPr lang="ru-RU" sz="4400" dirty="0" err="1"/>
              <a:t>полиамфолитные</a:t>
            </a:r>
            <a:r>
              <a:rPr lang="ru-RU" sz="4400" dirty="0"/>
              <a:t> </a:t>
            </a:r>
            <a:br>
              <a:rPr lang="ru-RU" sz="4400" dirty="0"/>
            </a:br>
            <a:r>
              <a:rPr lang="ru-RU" sz="4400" dirty="0" err="1"/>
              <a:t>наноконтейнеры</a:t>
            </a:r>
            <a:r>
              <a:rPr lang="ru-RU" sz="4400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D66739-18E9-4A1F-8900-5A2397CD59BA}"/>
              </a:ext>
            </a:extLst>
          </p:cNvPr>
          <p:cNvSpPr/>
          <p:nvPr/>
        </p:nvSpPr>
        <p:spPr>
          <a:xfrm>
            <a:off x="1232956" y="6301889"/>
            <a:ext cx="10371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W. </a:t>
            </a:r>
            <a:r>
              <a:rPr lang="de-DE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Xu</a:t>
            </a: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, A. A. </a:t>
            </a:r>
            <a:r>
              <a:rPr lang="de-DE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Rudov</a:t>
            </a: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, R. Schroeder, I. V. </a:t>
            </a:r>
            <a:r>
              <a:rPr lang="de-DE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Portnov</a:t>
            </a: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, W. Richtering, I. I. Potemkin, A. Pich. </a:t>
            </a:r>
            <a:r>
              <a:rPr lang="en-US" sz="1400" i="1" dirty="0">
                <a:ea typeface="Times New Roman" panose="02020603050405020304" pitchFamily="18" charset="0"/>
                <a:cs typeface="Arial" panose="020B0604020202020204" pitchFamily="34" charset="0"/>
              </a:rPr>
              <a:t>Biomacromolecules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endParaRPr lang="de-DE" sz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C:\Users\Andrey\Desktop\Mukpol`elu\5_MG+polyelectrolite\Mg+cytochrome\Article\IMAGE\Fig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1"/>
          <a:stretch/>
        </p:blipFill>
        <p:spPr bwMode="auto">
          <a:xfrm>
            <a:off x="722612" y="1828800"/>
            <a:ext cx="4668897" cy="414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ndrey\Desktop\Mukpol`elu\5_MG+polyelectrolite\Mg+cytochrome\Article\IMAGE\Fig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94"/>
          <a:stretch/>
        </p:blipFill>
        <p:spPr bwMode="auto">
          <a:xfrm>
            <a:off x="5391509" y="1828800"/>
            <a:ext cx="6797333" cy="211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06745" y="4048361"/>
            <a:ext cx="5897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cs typeface="Arial" panose="020B0604020202020204" pitchFamily="34" charset="0"/>
              </a:rPr>
              <a:t>Полиамфолитные</a:t>
            </a:r>
            <a:r>
              <a:rPr lang="ru-RU" sz="1400" dirty="0" smtClean="0"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cs typeface="Arial" panose="020B0604020202020204" pitchFamily="34" charset="0"/>
              </a:rPr>
              <a:t>микрогели</a:t>
            </a:r>
            <a:r>
              <a:rPr lang="ru-RU" sz="1400" dirty="0" smtClean="0">
                <a:cs typeface="Arial" panose="020B0604020202020204" pitchFamily="34" charset="0"/>
              </a:rPr>
              <a:t>, состоящие из отрицательно заряженного ядра и положительно заряженной оболочки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24" y="1648304"/>
            <a:ext cx="4677941" cy="4704871"/>
          </a:xfrm>
          <a:prstGeom prst="rect">
            <a:avLst/>
          </a:prstGeom>
        </p:spPr>
      </p:pic>
      <p:pic>
        <p:nvPicPr>
          <p:cNvPr id="5" name="Picture 3" descr="C:\Users\Andrey\Desktop\tmp\calculations\Fig2.v0.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95" y="1648304"/>
            <a:ext cx="6081905" cy="470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22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12040532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pH-</a:t>
            </a:r>
            <a:r>
              <a:rPr lang="ru-RU" sz="4400" dirty="0" smtClean="0"/>
              <a:t>чувствительные </a:t>
            </a:r>
            <a:r>
              <a:rPr lang="ru-RU" sz="4400" dirty="0" err="1" smtClean="0"/>
              <a:t>полиамфолитные</a:t>
            </a:r>
            <a:r>
              <a:rPr lang="ru-RU" sz="4400" dirty="0" smtClean="0"/>
              <a:t> </a:t>
            </a:r>
            <a:br>
              <a:rPr lang="ru-RU" sz="4400" dirty="0" smtClean="0"/>
            </a:br>
            <a:r>
              <a:rPr lang="ru-RU" sz="4400" dirty="0" err="1" smtClean="0"/>
              <a:t>наноконтейнеры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pic>
        <p:nvPicPr>
          <p:cNvPr id="8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D66739-18E9-4A1F-8900-5A2397CD59BA}"/>
              </a:ext>
            </a:extLst>
          </p:cNvPr>
          <p:cNvSpPr/>
          <p:nvPr/>
        </p:nvSpPr>
        <p:spPr>
          <a:xfrm>
            <a:off x="1259549" y="6413698"/>
            <a:ext cx="10371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W. </a:t>
            </a:r>
            <a:r>
              <a:rPr lang="de-DE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Xu</a:t>
            </a: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, A. A. </a:t>
            </a:r>
            <a:r>
              <a:rPr lang="de-DE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Rudov</a:t>
            </a: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, R. Schroeder, I. V. </a:t>
            </a:r>
            <a:r>
              <a:rPr lang="de-DE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Portnov</a:t>
            </a:r>
            <a:r>
              <a:rPr lang="de-DE" sz="1400" dirty="0">
                <a:ea typeface="Times New Roman" panose="02020603050405020304" pitchFamily="18" charset="0"/>
                <a:cs typeface="Arial" panose="020B0604020202020204" pitchFamily="34" charset="0"/>
              </a:rPr>
              <a:t>, W. Richtering, I. I. Potemkin, A. Pich. </a:t>
            </a:r>
            <a:r>
              <a:rPr lang="en-US" sz="1400" i="1" dirty="0">
                <a:ea typeface="Times New Roman" panose="02020603050405020304" pitchFamily="18" charset="0"/>
                <a:cs typeface="Arial" panose="020B0604020202020204" pitchFamily="34" charset="0"/>
              </a:rPr>
              <a:t>Biomacromolecules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endParaRPr lang="de-DE" sz="14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3542" y="1372657"/>
            <a:ext cx="7091100" cy="44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511" y="2413990"/>
            <a:ext cx="1066031" cy="296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411" y="5701432"/>
            <a:ext cx="96023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452" y="4636511"/>
            <a:ext cx="537918" cy="24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741" y="3420193"/>
            <a:ext cx="331356" cy="27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95870" y="1637908"/>
            <a:ext cx="1966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ＭＳ Ｐゴシック" charset="0"/>
                <a:cs typeface="Arial"/>
              </a:rPr>
              <a:t>Одиночные молекулы</a:t>
            </a:r>
            <a:endParaRPr lang="de-DE" b="1" dirty="0">
              <a:solidFill>
                <a:srgbClr val="002060"/>
              </a:solidFill>
              <a:latin typeface="+mj-lt"/>
              <a:ea typeface="ＭＳ Ｐゴシック" charset="0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3511" y="1505669"/>
            <a:ext cx="1790916" cy="5019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6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8168" y="2265934"/>
            <a:ext cx="397343" cy="23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401939" y="5858581"/>
            <a:ext cx="83466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R. A. </a:t>
            </a:r>
            <a:r>
              <a:rPr lang="en-US" sz="1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Gumerov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A. A.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Rudov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W.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Richtering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M.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Möller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I. I. Potemkin </a:t>
            </a:r>
            <a:r>
              <a:rPr lang="en-US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ACS Appl</a:t>
            </a:r>
            <a:r>
              <a:rPr lang="en-US" sz="1400" i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en-US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Mater. Interfaces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2017</a:t>
            </a:r>
            <a:endParaRPr lang="ru-RU" sz="20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6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10742043" y="1007101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39708" y="48325"/>
            <a:ext cx="10875967" cy="1325563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Влияние распределения сшивок</a:t>
            </a:r>
            <a:br>
              <a:rPr lang="ru-RU" sz="4400" dirty="0" smtClean="0"/>
            </a:br>
            <a:r>
              <a:rPr lang="ru-RU" sz="4400" dirty="0" smtClean="0"/>
              <a:t>на агрегацию в растворе</a:t>
            </a:r>
            <a:endParaRPr lang="ru-RU" sz="4400" dirty="0"/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9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5" y="1506049"/>
            <a:ext cx="4813974" cy="10200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77645" y="1586867"/>
            <a:ext cx="5139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Схема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получения амфифильных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микрогелей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поли-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N-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винилкапролакталма-4-тертбутилациклогексилакрилата (ПВК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ТБЦГА)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73" y="2845291"/>
            <a:ext cx="5841247" cy="313640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24</a:t>
            </a:fld>
            <a:endParaRPr lang="ru-RU"/>
          </a:p>
        </p:txBody>
      </p:sp>
      <p:pic>
        <p:nvPicPr>
          <p:cNvPr id="9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9984749" cy="1325563"/>
          </a:xfrm>
        </p:spPr>
        <p:txBody>
          <a:bodyPr>
            <a:normAutofit fontScale="90000"/>
          </a:bodyPr>
          <a:lstStyle/>
          <a:p>
            <a:r>
              <a:rPr lang="ru-RU" sz="4400" dirty="0" err="1" smtClean="0"/>
              <a:t>Сополимерные</a:t>
            </a:r>
            <a:r>
              <a:rPr lang="ru-RU" sz="4400" dirty="0" smtClean="0"/>
              <a:t> </a:t>
            </a:r>
            <a:r>
              <a:rPr lang="ru-RU" sz="4400" dirty="0" err="1" smtClean="0"/>
              <a:t>микрогели</a:t>
            </a:r>
            <a:r>
              <a:rPr lang="ru-RU" sz="4400" dirty="0" smtClean="0"/>
              <a:t> в растворе. Влияние композиции на степень набухания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3937" y="4238862"/>
            <a:ext cx="4240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Конформации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амфифильных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микрогелей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при различной доле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ТБЦГА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441" y="6323468"/>
            <a:ext cx="827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</a:t>
            </a:r>
            <a:r>
              <a:rPr lang="en-GB" sz="1400" dirty="0"/>
              <a:t>. A. </a:t>
            </a:r>
            <a:r>
              <a:rPr lang="en-GB" sz="1400" dirty="0" err="1"/>
              <a:t>Gumerov</a:t>
            </a:r>
            <a:r>
              <a:rPr lang="en-GB" sz="1400" dirty="0"/>
              <a:t>. E. </a:t>
            </a:r>
            <a:r>
              <a:rPr lang="en-GB" sz="1400" dirty="0" err="1"/>
              <a:t>Gau</a:t>
            </a:r>
            <a:r>
              <a:rPr lang="en-GB" sz="1400" dirty="0"/>
              <a:t>, A. </a:t>
            </a:r>
            <a:r>
              <a:rPr lang="en-GB" sz="1400" dirty="0" err="1"/>
              <a:t>Melle</a:t>
            </a:r>
            <a:r>
              <a:rPr lang="en-GB" sz="1400" dirty="0"/>
              <a:t>, S. A. </a:t>
            </a:r>
            <a:r>
              <a:rPr lang="en-GB" sz="1400" dirty="0" err="1"/>
              <a:t>Filippov</a:t>
            </a:r>
            <a:r>
              <a:rPr lang="en-GB" sz="1400" dirty="0"/>
              <a:t>. A. </a:t>
            </a:r>
            <a:r>
              <a:rPr lang="en-GB" sz="1400" dirty="0" err="1"/>
              <a:t>Pich</a:t>
            </a:r>
            <a:r>
              <a:rPr lang="en-GB" sz="1400" dirty="0"/>
              <a:t>, I. I. Potemkin. </a:t>
            </a:r>
            <a:r>
              <a:rPr lang="en-GB" sz="1400" i="1" dirty="0" smtClean="0"/>
              <a:t>J. Colloid. Interface Sci.</a:t>
            </a:r>
            <a:r>
              <a:rPr lang="en-GB" sz="1400" dirty="0" smtClean="0"/>
              <a:t>, </a:t>
            </a:r>
            <a:r>
              <a:rPr lang="en-GB" sz="1400" dirty="0"/>
              <a:t>submitted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13" name="Овал 12"/>
          <p:cNvSpPr/>
          <p:nvPr/>
        </p:nvSpPr>
        <p:spPr>
          <a:xfrm>
            <a:off x="10742043" y="1007101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9400" y="1723687"/>
            <a:ext cx="6981179" cy="3972050"/>
            <a:chOff x="11538617" y="9870928"/>
            <a:chExt cx="13902306" cy="817021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6295" y="9870928"/>
              <a:ext cx="3574639" cy="2736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1440" y="9877217"/>
              <a:ext cx="3574640" cy="2736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6372" y="13130338"/>
              <a:ext cx="3574640" cy="2736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4683" y="9877217"/>
              <a:ext cx="3574640" cy="2736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8617" y="9870928"/>
              <a:ext cx="3575366" cy="2736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871592" y="12319200"/>
              <a:ext cx="2223826" cy="1076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PVCL/TBCHA</a:t>
              </a:r>
            </a:p>
            <a:p>
              <a:pPr algn="ctr"/>
              <a:r>
                <a:rPr lang="en-US" sz="1400" dirty="0"/>
                <a:t>95/5</a:t>
              </a:r>
              <a:endParaRPr lang="ru-RU" sz="1400"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6211719" y="13121964"/>
              <a:ext cx="4858443" cy="2877670"/>
              <a:chOff x="16211719" y="13121964"/>
              <a:chExt cx="4858443" cy="2877670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719" y="13121964"/>
                <a:ext cx="4858443" cy="2736000"/>
              </a:xfrm>
              <a:prstGeom prst="rect">
                <a:avLst/>
              </a:prstGeom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19128057" y="15572256"/>
                <a:ext cx="1705568" cy="4273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4391" y="13121964"/>
              <a:ext cx="3575366" cy="2736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072552" y="12319200"/>
              <a:ext cx="2223826" cy="1076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PVCL/TBCHA</a:t>
              </a:r>
            </a:p>
            <a:p>
              <a:pPr algn="ctr"/>
              <a:r>
                <a:rPr lang="en-US" sz="1400" dirty="0"/>
                <a:t>90/10</a:t>
              </a:r>
              <a:endParaRPr lang="ru-RU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311509" y="12359178"/>
              <a:ext cx="2223826" cy="1076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PVCL/TBCHA</a:t>
              </a:r>
            </a:p>
            <a:p>
              <a:pPr algn="ctr"/>
              <a:r>
                <a:rPr lang="en-US" sz="1400" dirty="0"/>
                <a:t>80/20</a:t>
              </a:r>
              <a:endParaRPr lang="ru-RU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396713" y="15694520"/>
              <a:ext cx="2223826" cy="1076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PVCL/TBCHA</a:t>
              </a:r>
            </a:p>
            <a:p>
              <a:pPr algn="ctr"/>
              <a:r>
                <a:rPr lang="en-US" sz="1400" dirty="0"/>
                <a:t>50/50</a:t>
              </a:r>
              <a:endParaRPr lang="ru-RU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09177" y="15694520"/>
              <a:ext cx="2223826" cy="1076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PVCL/TBCHA</a:t>
              </a:r>
            </a:p>
            <a:p>
              <a:pPr algn="ctr"/>
              <a:r>
                <a:rPr lang="en-US" sz="1400" dirty="0"/>
                <a:t>25/75</a:t>
              </a:r>
              <a:endParaRPr lang="ru-RU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665222" y="15770815"/>
              <a:ext cx="1544140" cy="633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PTBCHA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077097" y="12492917"/>
              <a:ext cx="1093781" cy="633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PVCL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1538617" y="16711689"/>
              <a:ext cx="13902306" cy="1329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 smtClean="0">
                  <a:ea typeface="Times New Roman" panose="02020603050405020304" pitchFamily="18" charset="0"/>
                </a:rPr>
                <a:t>Радиальные профили концентрации для </a:t>
              </a:r>
              <a:r>
                <a:rPr lang="ru-RU" dirty="0" err="1" smtClean="0">
                  <a:ea typeface="Times New Roman" panose="02020603050405020304" pitchFamily="18" charset="0"/>
                </a:rPr>
                <a:t>микрогелей</a:t>
              </a:r>
              <a:r>
                <a:rPr lang="ru-RU" dirty="0" smtClean="0">
                  <a:ea typeface="Times New Roman" panose="02020603050405020304" pitchFamily="18" charset="0"/>
                </a:rPr>
                <a:t> ПВК, ПТБЦ при</a:t>
              </a:r>
              <a:r>
                <a:rPr lang="en-US" dirty="0" smtClean="0">
                  <a:ea typeface="Times New Roman" panose="02020603050405020304" pitchFamily="18" charset="0"/>
                </a:rPr>
                <a:t> </a:t>
              </a:r>
              <a:r>
                <a:rPr lang="en-US" i="1" dirty="0">
                  <a:ea typeface="Times New Roman" panose="02020603050405020304" pitchFamily="18" charset="0"/>
                </a:rPr>
                <a:t>T </a:t>
              </a:r>
              <a:r>
                <a:rPr lang="en-US" dirty="0">
                  <a:ea typeface="Times New Roman" panose="02020603050405020304" pitchFamily="18" charset="0"/>
                </a:rPr>
                <a:t>= 20 °C, </a:t>
              </a:r>
              <a:r>
                <a:rPr lang="en-US" i="1" dirty="0">
                  <a:ea typeface="Times New Roman" panose="02020603050405020304" pitchFamily="18" charset="0"/>
                </a:rPr>
                <a:t>T </a:t>
              </a:r>
              <a:r>
                <a:rPr lang="en-US" dirty="0">
                  <a:ea typeface="Times New Roman" panose="02020603050405020304" pitchFamily="18" charset="0"/>
                </a:rPr>
                <a:t>= 50 °</a:t>
              </a:r>
              <a:r>
                <a:rPr lang="en-US" dirty="0" smtClean="0">
                  <a:ea typeface="Times New Roman" panose="02020603050405020304" pitchFamily="18" charset="0"/>
                </a:rPr>
                <a:t>C </a:t>
              </a:r>
              <a:r>
                <a:rPr lang="ru-RU" dirty="0">
                  <a:ea typeface="Times New Roman" panose="02020603050405020304" pitchFamily="18" charset="0"/>
                </a:rPr>
                <a:t>и</a:t>
              </a:r>
              <a:r>
                <a:rPr lang="en-US" dirty="0" smtClean="0">
                  <a:ea typeface="Times New Roman" panose="02020603050405020304" pitchFamily="18" charset="0"/>
                </a:rPr>
                <a:t>  </a:t>
              </a:r>
              <a:r>
                <a:rPr lang="ru-RU" dirty="0" err="1" smtClean="0">
                  <a:ea typeface="Times New Roman" panose="02020603050405020304" pitchFamily="18" charset="0"/>
                </a:rPr>
                <a:t>сополимерных</a:t>
              </a:r>
              <a:r>
                <a:rPr lang="ru-RU" dirty="0" smtClean="0">
                  <a:ea typeface="Times New Roman" panose="02020603050405020304" pitchFamily="18" charset="0"/>
                </a:rPr>
                <a:t> </a:t>
              </a:r>
              <a:r>
                <a:rPr lang="ru-RU" dirty="0" err="1" smtClean="0">
                  <a:ea typeface="Times New Roman" panose="02020603050405020304" pitchFamily="18" charset="0"/>
                </a:rPr>
                <a:t>микрогелей</a:t>
              </a:r>
              <a:r>
                <a:rPr lang="en-US" dirty="0" smtClean="0">
                  <a:ea typeface="Times New Roman" panose="02020603050405020304" pitchFamily="18" charset="0"/>
                </a:rPr>
                <a:t> </a:t>
              </a:r>
              <a:r>
                <a:rPr lang="ru-RU" dirty="0" smtClean="0">
                  <a:ea typeface="Times New Roman" panose="02020603050405020304" pitchFamily="18" charset="0"/>
                </a:rPr>
                <a:t>при </a:t>
              </a:r>
              <a:r>
                <a:rPr lang="en-US" i="1" dirty="0" smtClean="0">
                  <a:ea typeface="Times New Roman" panose="02020603050405020304" pitchFamily="18" charset="0"/>
                </a:rPr>
                <a:t>T </a:t>
              </a:r>
              <a:r>
                <a:rPr lang="en-US" dirty="0">
                  <a:ea typeface="Times New Roman" panose="02020603050405020304" pitchFamily="18" charset="0"/>
                </a:rPr>
                <a:t>= 20 °C. </a:t>
              </a:r>
              <a:endParaRPr lang="ru-RU" dirty="0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65" y="1235688"/>
            <a:ext cx="2298010" cy="52105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25</a:t>
            </a:fld>
            <a:endParaRPr lang="ru-RU"/>
          </a:p>
        </p:txBody>
      </p:sp>
      <p:pic>
        <p:nvPicPr>
          <p:cNvPr id="27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87441" y="6323468"/>
            <a:ext cx="827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</a:t>
            </a:r>
            <a:r>
              <a:rPr lang="en-GB" sz="1400" dirty="0"/>
              <a:t>. A. </a:t>
            </a:r>
            <a:r>
              <a:rPr lang="en-GB" sz="1400" dirty="0" err="1"/>
              <a:t>Gumerov</a:t>
            </a:r>
            <a:r>
              <a:rPr lang="en-GB" sz="1400" dirty="0"/>
              <a:t>. E. </a:t>
            </a:r>
            <a:r>
              <a:rPr lang="en-GB" sz="1400" dirty="0" err="1"/>
              <a:t>Gau</a:t>
            </a:r>
            <a:r>
              <a:rPr lang="en-GB" sz="1400" dirty="0"/>
              <a:t>, A. </a:t>
            </a:r>
            <a:r>
              <a:rPr lang="en-GB" sz="1400" dirty="0" err="1"/>
              <a:t>Melle</a:t>
            </a:r>
            <a:r>
              <a:rPr lang="en-GB" sz="1400" dirty="0"/>
              <a:t>, S. A. </a:t>
            </a:r>
            <a:r>
              <a:rPr lang="en-GB" sz="1400" dirty="0" err="1"/>
              <a:t>Filippov</a:t>
            </a:r>
            <a:r>
              <a:rPr lang="en-GB" sz="1400" dirty="0"/>
              <a:t>. A. </a:t>
            </a:r>
            <a:r>
              <a:rPr lang="en-GB" sz="1400" dirty="0" err="1"/>
              <a:t>Pich</a:t>
            </a:r>
            <a:r>
              <a:rPr lang="en-GB" sz="1400" dirty="0"/>
              <a:t>, I. I. Potemkin. </a:t>
            </a:r>
            <a:r>
              <a:rPr lang="en-GB" sz="1400" i="1" dirty="0" smtClean="0"/>
              <a:t>J. Colloid. Interface Sci.</a:t>
            </a:r>
            <a:r>
              <a:rPr lang="en-GB" sz="1400" dirty="0" smtClean="0"/>
              <a:t>, </a:t>
            </a:r>
            <a:r>
              <a:rPr lang="en-GB" sz="1400" dirty="0"/>
              <a:t>submitted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332443" y="0"/>
            <a:ext cx="9984749" cy="1325563"/>
          </a:xfrm>
        </p:spPr>
        <p:txBody>
          <a:bodyPr>
            <a:normAutofit fontScale="90000"/>
          </a:bodyPr>
          <a:lstStyle/>
          <a:p>
            <a:r>
              <a:rPr lang="ru-RU" sz="4400" dirty="0" err="1"/>
              <a:t>Сополимерные</a:t>
            </a:r>
            <a:r>
              <a:rPr lang="ru-RU" sz="4400" dirty="0"/>
              <a:t> </a:t>
            </a:r>
            <a:r>
              <a:rPr lang="ru-RU" sz="4400" dirty="0" err="1"/>
              <a:t>м</a:t>
            </a:r>
            <a:r>
              <a:rPr lang="ru-RU" sz="4400" dirty="0" err="1" smtClean="0"/>
              <a:t>икрогели</a:t>
            </a:r>
            <a:r>
              <a:rPr lang="ru-RU" sz="4400" dirty="0" smtClean="0"/>
              <a:t> в растворе. Влияние композиции на степень набухания</a:t>
            </a:r>
            <a:endParaRPr lang="ru-RU" sz="4400" dirty="0"/>
          </a:p>
        </p:txBody>
      </p:sp>
      <p:sp>
        <p:nvSpPr>
          <p:cNvPr id="30" name="Овал 29"/>
          <p:cNvSpPr/>
          <p:nvPr/>
        </p:nvSpPr>
        <p:spPr>
          <a:xfrm>
            <a:off x="10742043" y="1007101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86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7404" y="1537855"/>
            <a:ext cx="9842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1.Введение </a:t>
            </a:r>
          </a:p>
          <a:p>
            <a:r>
              <a:rPr lang="ru-RU" sz="2800" dirty="0" smtClean="0"/>
              <a:t> 2.Модели и методы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3.Микрогели в растворе</a:t>
            </a:r>
          </a:p>
          <a:p>
            <a:r>
              <a:rPr lang="ru-RU" sz="2800" b="1" dirty="0" smtClean="0"/>
              <a:t> 4.Микрогели на твердой поверхности</a:t>
            </a:r>
          </a:p>
          <a:p>
            <a:r>
              <a:rPr lang="ru-RU" sz="2800" dirty="0" smtClean="0"/>
              <a:t> 5.Микрогели на межфазной границе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3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9" y="1488394"/>
            <a:ext cx="3341426" cy="3699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0" y="1748522"/>
            <a:ext cx="6646720" cy="2511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24" y="4273965"/>
            <a:ext cx="3534904" cy="14941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28228" y="4259649"/>
            <a:ext cx="3717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(а)Влияние доли ТБЦГА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 латеральную (синяя кривая и нормальную (зеленая кривая)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компоненты радиуса инерции</a:t>
            </a:r>
            <a:r>
              <a:rPr lang="en-U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(б) соответствующая степень </a:t>
            </a:r>
            <a:r>
              <a:rPr lang="ru-RU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асферичности</a:t>
            </a:r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335" y="5187830"/>
            <a:ext cx="3884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АСМ-профили </a:t>
            </a:r>
            <a:r>
              <a:rPr lang="ru-RU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микрогелей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с различной долей ТБЦГА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; (b)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доли ТБЦГА на латеральную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нормальную степени деформаций</a:t>
            </a:r>
            <a:endParaRPr lang="ru-RU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27</a:t>
            </a:fld>
            <a:endParaRPr lang="ru-RU"/>
          </a:p>
        </p:txBody>
      </p:sp>
      <p:pic>
        <p:nvPicPr>
          <p:cNvPr id="12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9708" y="48325"/>
            <a:ext cx="11063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Микрогели</a:t>
            </a:r>
            <a:r>
              <a:rPr lang="ru-RU" dirty="0"/>
              <a:t> на твердой поверхности: </a:t>
            </a:r>
          </a:p>
          <a:p>
            <a:r>
              <a:rPr lang="ru-RU" dirty="0" smtClean="0"/>
              <a:t>влияние </a:t>
            </a:r>
            <a:r>
              <a:rPr lang="ru-RU" dirty="0"/>
              <a:t>нерастворимого блока на упругость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8031" y="6370666"/>
            <a:ext cx="827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</a:t>
            </a:r>
            <a:r>
              <a:rPr lang="en-GB" sz="1400" dirty="0"/>
              <a:t>. A. </a:t>
            </a:r>
            <a:r>
              <a:rPr lang="en-GB" sz="1400" dirty="0" err="1"/>
              <a:t>Gumerov</a:t>
            </a:r>
            <a:r>
              <a:rPr lang="en-GB" sz="1400" dirty="0"/>
              <a:t>. E. </a:t>
            </a:r>
            <a:r>
              <a:rPr lang="en-GB" sz="1400" dirty="0" err="1"/>
              <a:t>Gau</a:t>
            </a:r>
            <a:r>
              <a:rPr lang="en-GB" sz="1400" dirty="0"/>
              <a:t>, A. </a:t>
            </a:r>
            <a:r>
              <a:rPr lang="en-GB" sz="1400" dirty="0" err="1"/>
              <a:t>Melle</a:t>
            </a:r>
            <a:r>
              <a:rPr lang="en-GB" sz="1400" dirty="0"/>
              <a:t>, S. A. </a:t>
            </a:r>
            <a:r>
              <a:rPr lang="en-GB" sz="1400" dirty="0" err="1"/>
              <a:t>Filippov</a:t>
            </a:r>
            <a:r>
              <a:rPr lang="en-GB" sz="1400" dirty="0"/>
              <a:t>. A. </a:t>
            </a:r>
            <a:r>
              <a:rPr lang="en-GB" sz="1400" dirty="0" err="1"/>
              <a:t>Pich</a:t>
            </a:r>
            <a:r>
              <a:rPr lang="en-GB" sz="1400" dirty="0"/>
              <a:t>, I. I. Potemkin. </a:t>
            </a:r>
            <a:r>
              <a:rPr lang="en-GB" sz="1400" i="1" dirty="0" smtClean="0"/>
              <a:t>J. Colloid. Interface Sci.</a:t>
            </a:r>
            <a:r>
              <a:rPr lang="en-GB" sz="1400" dirty="0" smtClean="0"/>
              <a:t>, </a:t>
            </a:r>
            <a:r>
              <a:rPr lang="en-GB" sz="1400" dirty="0"/>
              <a:t>submitted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16" name="Овал 15"/>
          <p:cNvSpPr/>
          <p:nvPr/>
        </p:nvSpPr>
        <p:spPr>
          <a:xfrm>
            <a:off x="10742043" y="1007101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8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524001" y="3868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524001" y="24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524001" y="24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524001" y="367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" name="Picture 2" descr="C:\Users\Andrey\Dropbox PSMTLab\Dropbox\Logo\logo.jpg">
            <a:extLst>
              <a:ext uri="{FF2B5EF4-FFF2-40B4-BE49-F238E27FC236}">
                <a16:creationId xmlns:a16="http://schemas.microsoft.com/office/drawing/2014/main" id="{99207571-F731-457E-9498-6DEA441FF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DF6F7F-F93B-4696-B6BB-60193A4D8831}"/>
              </a:ext>
            </a:extLst>
          </p:cNvPr>
          <p:cNvSpPr txBox="1"/>
          <p:nvPr/>
        </p:nvSpPr>
        <p:spPr>
          <a:xfrm>
            <a:off x="5381915" y="954825"/>
            <a:ext cx="1707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1600" dirty="0"/>
              <a:t>bb</a:t>
            </a:r>
            <a:r>
              <a:rPr lang="en-US" dirty="0"/>
              <a:t> = 0.4 </a:t>
            </a:r>
            <a:r>
              <a:rPr lang="en-US" dirty="0" err="1"/>
              <a:t>kT</a:t>
            </a:r>
            <a:endParaRPr lang="en-US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C1EEAC-CFD1-4964-A5B0-5C63D47C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30" y="1646801"/>
            <a:ext cx="2455993" cy="2877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DADE340-828E-46B8-B8A6-FE52DF67E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686" y="1646802"/>
            <a:ext cx="2496671" cy="29491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DDFF7CD-98F4-458B-B36C-DD88FE70C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81" y="4641642"/>
            <a:ext cx="3039025" cy="20260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E77B5E-DEEB-428C-89BA-FA46147A2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56" y="4641641"/>
            <a:ext cx="2989902" cy="199326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5D2A64F-8711-4745-99EF-B7435A0BA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982" y="4595994"/>
            <a:ext cx="3058373" cy="203891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237DE1-C3F4-406C-B57E-6CD838858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43" l="0" r="98649">
                        <a14:backgroundMark x1="12838" y1="12476" x2="19820" y2="65377"/>
                        <a14:backgroundMark x1="89189" y1="12476" x2="82995" y2="58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1491" y="1662064"/>
            <a:ext cx="2506553" cy="29186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3A19BCD-1A14-4F0D-885C-5E5A272FB6CD}"/>
              </a:ext>
            </a:extLst>
          </p:cNvPr>
          <p:cNvSpPr txBox="1"/>
          <p:nvPr/>
        </p:nvSpPr>
        <p:spPr>
          <a:xfrm>
            <a:off x="117401" y="2794037"/>
            <a:ext cx="19834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Symbol" panose="05050102010706020507" pitchFamily="18" charset="2"/>
              </a:rPr>
              <a:t>e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ads</a:t>
            </a:r>
            <a:r>
              <a:rPr lang="en-US" sz="2800" dirty="0"/>
              <a:t> = 0,</a:t>
            </a:r>
            <a:r>
              <a:rPr lang="ru-RU" sz="2800" dirty="0"/>
              <a:t>8</a:t>
            </a:r>
            <a:r>
              <a:rPr lang="en-US" sz="2800" dirty="0"/>
              <a:t> </a:t>
            </a:r>
            <a:r>
              <a:rPr lang="en-US" sz="2800" dirty="0" err="1"/>
              <a:t>kT</a:t>
            </a:r>
            <a:endParaRPr lang="en-US" sz="2800" dirty="0"/>
          </a:p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3BDDEF-FE48-4D35-BC62-87E4A9A250C3}"/>
              </a:ext>
            </a:extLst>
          </p:cNvPr>
          <p:cNvSpPr txBox="1"/>
          <p:nvPr/>
        </p:nvSpPr>
        <p:spPr>
          <a:xfrm>
            <a:off x="7950833" y="844767"/>
            <a:ext cx="2416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Плохой растворитель</a:t>
            </a:r>
            <a:endParaRPr lang="en-US" dirty="0"/>
          </a:p>
          <a:p>
            <a:pPr algn="ctr"/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1600" dirty="0"/>
              <a:t>bb</a:t>
            </a:r>
            <a:r>
              <a:rPr lang="en-US" dirty="0"/>
              <a:t> = 0.9 </a:t>
            </a:r>
            <a:r>
              <a:rPr lang="en-US" dirty="0" err="1"/>
              <a:t>kT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BE23A9-5B32-47D4-B4D4-F57FDFE76ABD}"/>
              </a:ext>
            </a:extLst>
          </p:cNvPr>
          <p:cNvSpPr txBox="1"/>
          <p:nvPr/>
        </p:nvSpPr>
        <p:spPr>
          <a:xfrm>
            <a:off x="1705705" y="848389"/>
            <a:ext cx="245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Хороший растворитель</a:t>
            </a:r>
            <a:endParaRPr lang="en-US" dirty="0"/>
          </a:p>
          <a:p>
            <a:pPr algn="ctr"/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1600" dirty="0"/>
              <a:t>bb</a:t>
            </a:r>
            <a:r>
              <a:rPr lang="en-US" dirty="0"/>
              <a:t> = 0.01 </a:t>
            </a:r>
            <a:r>
              <a:rPr lang="en-US" dirty="0" err="1"/>
              <a:t>kT</a:t>
            </a:r>
            <a:endParaRPr lang="en-US" dirty="0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E5CD6767-E710-40C8-B93F-8F44DE38F761}"/>
              </a:ext>
            </a:extLst>
          </p:cNvPr>
          <p:cNvSpPr/>
          <p:nvPr/>
        </p:nvSpPr>
        <p:spPr>
          <a:xfrm>
            <a:off x="5047039" y="1110258"/>
            <a:ext cx="2042652" cy="265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13750A-2FCD-4DE4-9A57-F65935C64949}"/>
              </a:ext>
            </a:extLst>
          </p:cNvPr>
          <p:cNvSpPr txBox="1"/>
          <p:nvPr/>
        </p:nvSpPr>
        <p:spPr>
          <a:xfrm>
            <a:off x="4344926" y="819221"/>
            <a:ext cx="359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Ухудшение качества растворителя</a:t>
            </a:r>
            <a:endParaRPr lang="en-US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28</a:t>
            </a:fld>
            <a:endParaRPr lang="ru-RU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39708" y="48326"/>
            <a:ext cx="11063051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Микрогели</a:t>
            </a:r>
            <a:r>
              <a:rPr lang="ru-RU" dirty="0"/>
              <a:t> </a:t>
            </a:r>
            <a:r>
              <a:rPr lang="ru-RU" dirty="0" smtClean="0"/>
              <a:t>в цилиндрической поре</a:t>
            </a:r>
            <a:endParaRPr lang="ru-RU" dirty="0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488DE7F1-CC44-42B8-B4BC-29FAA692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0" y="1982267"/>
            <a:ext cx="2480440" cy="9541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581025" algn="l"/>
              </a:tabLst>
              <a:defRPr/>
            </a:pPr>
            <a:r>
              <a:rPr lang="en-US" sz="1400" dirty="0"/>
              <a:t>I.V. </a:t>
            </a:r>
            <a:r>
              <a:rPr lang="en-US" sz="1400" dirty="0" err="1"/>
              <a:t>Portnov</a:t>
            </a:r>
            <a:r>
              <a:rPr lang="en-US" sz="1400" dirty="0"/>
              <a:t>, M. </a:t>
            </a:r>
            <a:r>
              <a:rPr lang="en-US" sz="1400" dirty="0" err="1"/>
              <a:t>Möller</a:t>
            </a:r>
            <a:r>
              <a:rPr lang="en-US" sz="1400" dirty="0"/>
              <a:t>, W. </a:t>
            </a:r>
            <a:r>
              <a:rPr lang="en-US" sz="1400" dirty="0" err="1"/>
              <a:t>Richtering</a:t>
            </a:r>
            <a:r>
              <a:rPr lang="en-US" sz="1400" dirty="0"/>
              <a:t>, I. I. Potemkin </a:t>
            </a:r>
            <a:r>
              <a:rPr lang="en-US" sz="1400" i="1" dirty="0"/>
              <a:t>Macromolecules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 </a:t>
            </a:r>
            <a:endParaRPr lang="ru-RU" sz="1400" dirty="0"/>
          </a:p>
          <a:p>
            <a:pPr algn="just" eaLnBrk="0" hangingPunct="0">
              <a:tabLst>
                <a:tab pos="581025" algn="l"/>
              </a:tabLst>
              <a:defRPr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1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524001" y="3868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524001" y="24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524001" y="248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524001" y="3677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" name="Picture 2" descr="C:\Users\Andrey\Dropbox PSMTLab\Dropbox\Logo\logo.jpg">
            <a:extLst>
              <a:ext uri="{FF2B5EF4-FFF2-40B4-BE49-F238E27FC236}">
                <a16:creationId xmlns:a16="http://schemas.microsoft.com/office/drawing/2014/main" id="{99207571-F731-457E-9498-6DEA441FF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1831D-5FF9-4A46-8BC0-D03985CB7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35" y="742512"/>
            <a:ext cx="7257375" cy="6115488"/>
          </a:xfrm>
          <a:prstGeom prst="rect">
            <a:avLst/>
          </a:prstGeom>
        </p:spPr>
      </p:pic>
      <p:sp>
        <p:nvSpPr>
          <p:cNvPr id="28" name="Rectangle 5">
            <a:extLst>
              <a:ext uri="{FF2B5EF4-FFF2-40B4-BE49-F238E27FC236}">
                <a16:creationId xmlns:a16="http://schemas.microsoft.com/office/drawing/2014/main" id="{488DE7F1-CC44-42B8-B4BC-29FAA692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76" y="5613351"/>
            <a:ext cx="2480440" cy="9541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581025" algn="l"/>
              </a:tabLst>
              <a:defRPr/>
            </a:pPr>
            <a:r>
              <a:rPr lang="en-US" sz="1400" dirty="0"/>
              <a:t>I.V. </a:t>
            </a:r>
            <a:r>
              <a:rPr lang="en-US" sz="1400" dirty="0" err="1"/>
              <a:t>Portnov</a:t>
            </a:r>
            <a:r>
              <a:rPr lang="en-US" sz="1400" dirty="0"/>
              <a:t>, M. </a:t>
            </a:r>
            <a:r>
              <a:rPr lang="en-US" sz="1400" dirty="0" err="1"/>
              <a:t>Möller</a:t>
            </a:r>
            <a:r>
              <a:rPr lang="en-US" sz="1400" dirty="0"/>
              <a:t>, W. </a:t>
            </a:r>
            <a:r>
              <a:rPr lang="en-US" sz="1400" dirty="0" err="1"/>
              <a:t>Richtering</a:t>
            </a:r>
            <a:r>
              <a:rPr lang="en-US" sz="1400" dirty="0"/>
              <a:t>, I. I. Potemkin </a:t>
            </a:r>
            <a:r>
              <a:rPr lang="en-US" sz="1400" i="1" dirty="0"/>
              <a:t>Macromolecules</a:t>
            </a:r>
            <a:r>
              <a:rPr lang="en-US" sz="1400" dirty="0"/>
              <a:t> </a:t>
            </a:r>
            <a:r>
              <a:rPr lang="en-US" sz="1400" b="1" dirty="0"/>
              <a:t>2018</a:t>
            </a:r>
            <a:r>
              <a:rPr lang="en-US" sz="1400" dirty="0"/>
              <a:t> </a:t>
            </a:r>
            <a:endParaRPr lang="ru-RU" sz="1400" dirty="0"/>
          </a:p>
          <a:p>
            <a:pPr algn="just" eaLnBrk="0" hangingPunct="0">
              <a:tabLst>
                <a:tab pos="581025" algn="l"/>
              </a:tabLst>
              <a:defRPr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29</a:t>
            </a:fld>
            <a:endParaRPr lang="ru-RU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39708" y="48326"/>
            <a:ext cx="11063051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dirty="0" err="1"/>
              <a:t>Микрогели</a:t>
            </a:r>
            <a:r>
              <a:rPr lang="ru-RU" dirty="0"/>
              <a:t> </a:t>
            </a:r>
            <a:r>
              <a:rPr lang="ru-RU" dirty="0" smtClean="0"/>
              <a:t>в цилиндрической поре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10742043" y="1015909"/>
            <a:ext cx="888521" cy="630807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БД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00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</a:t>
            </a:r>
            <a:r>
              <a:rPr lang="en-US" dirty="0" smtClean="0"/>
              <a:t>. </a:t>
            </a:r>
            <a:r>
              <a:rPr lang="ru-RU" dirty="0" smtClean="0"/>
              <a:t>Что такое </a:t>
            </a:r>
            <a:r>
              <a:rPr lang="ru-RU" dirty="0" err="1" smtClean="0"/>
              <a:t>микрогели</a:t>
            </a:r>
            <a:r>
              <a:rPr lang="ru-RU" dirty="0"/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390858"/>
            <a:ext cx="11073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Микрогели</a:t>
            </a:r>
            <a:r>
              <a:rPr lang="ru-RU" dirty="0">
                <a:cs typeface="Arial" panose="020B0604020202020204" pitchFamily="34" charset="0"/>
              </a:rPr>
              <a:t> – </a:t>
            </a:r>
            <a:r>
              <a:rPr lang="ru-RU" dirty="0" smtClean="0">
                <a:cs typeface="Arial" panose="020B0604020202020204" pitchFamily="34" charset="0"/>
              </a:rPr>
              <a:t>макромолекулярные объекты </a:t>
            </a:r>
            <a:r>
              <a:rPr lang="ru-RU" dirty="0">
                <a:cs typeface="Arial" panose="020B0604020202020204" pitchFamily="34" charset="0"/>
              </a:rPr>
              <a:t>высокой молекулярной массы, представляющих собой трехмерную сетку, </a:t>
            </a:r>
            <a:r>
              <a:rPr lang="ru-RU" dirty="0" smtClean="0">
                <a:cs typeface="Arial" panose="020B0604020202020204" pitchFamily="34" charset="0"/>
              </a:rPr>
              <a:t>сшитую </a:t>
            </a:r>
            <a:r>
              <a:rPr lang="ru-RU" dirty="0">
                <a:cs typeface="Arial" panose="020B0604020202020204" pitchFamily="34" charset="0"/>
              </a:rPr>
              <a:t>из набухших в растворителе линейных полимерных </a:t>
            </a:r>
            <a:r>
              <a:rPr lang="ru-RU" dirty="0" smtClean="0">
                <a:cs typeface="Arial" panose="020B0604020202020204" pitchFamily="34" charset="0"/>
              </a:rPr>
              <a:t>цепей. Размер сеток может варьироваться от десятков нанометров до нескольких микрон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14" y="2232294"/>
            <a:ext cx="4987890" cy="23326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5057" y="4879628"/>
            <a:ext cx="4349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Arial" panose="020B0604020202020204" pitchFamily="34" charset="0"/>
              </a:rPr>
              <a:t>Общий вид </a:t>
            </a:r>
            <a:r>
              <a:rPr lang="ru-RU" dirty="0" err="1">
                <a:cs typeface="Arial" panose="020B0604020202020204" pitchFamily="34" charset="0"/>
              </a:rPr>
              <a:t>микрогелей</a:t>
            </a:r>
            <a:r>
              <a:rPr lang="ru-RU" dirty="0">
                <a:cs typeface="Arial" panose="020B0604020202020204" pitchFamily="34" charset="0"/>
              </a:rPr>
              <a:t> типа «ядро-оболочка</a:t>
            </a:r>
            <a:r>
              <a:rPr lang="ru-RU" dirty="0" smtClean="0">
                <a:cs typeface="Arial" panose="020B0604020202020204" pitchFamily="34" charset="0"/>
              </a:rPr>
              <a:t>», </a:t>
            </a:r>
            <a:r>
              <a:rPr lang="ru-RU" dirty="0">
                <a:cs typeface="Arial" panose="020B0604020202020204" pitchFamily="34" charset="0"/>
              </a:rPr>
              <a:t>приготовленных методом </a:t>
            </a:r>
            <a:r>
              <a:rPr lang="ru-RU" dirty="0" err="1" smtClean="0">
                <a:cs typeface="Arial" panose="020B0604020202020204" pitchFamily="34" charset="0"/>
              </a:rPr>
              <a:t>осадительной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dirty="0">
                <a:cs typeface="Arial" panose="020B0604020202020204" pitchFamily="34" charset="0"/>
              </a:rPr>
              <a:t>полимеризации, и их радиальное распределение плотности</a:t>
            </a:r>
          </a:p>
        </p:txBody>
      </p:sp>
      <p:pic>
        <p:nvPicPr>
          <p:cNvPr id="8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50" y="2156961"/>
            <a:ext cx="2742220" cy="272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50022" y="6347083"/>
            <a:ext cx="3218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dirty="0" smtClean="0"/>
              <a:t>W. Richtering, </a:t>
            </a:r>
            <a:r>
              <a:rPr lang="de-DE" sz="1400" i="1" dirty="0" smtClean="0"/>
              <a:t>Langmuir</a:t>
            </a:r>
            <a:r>
              <a:rPr lang="de-DE" sz="1400" dirty="0" smtClean="0"/>
              <a:t> </a:t>
            </a:r>
            <a:r>
              <a:rPr lang="de-DE" sz="1400" b="1" dirty="0" smtClean="0"/>
              <a:t>2012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6684" y="5023644"/>
            <a:ext cx="51954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Arial" panose="020B0604020202020204" pitchFamily="34" charset="0"/>
              </a:rPr>
              <a:t>Криоэлектронное изображение </a:t>
            </a:r>
            <a:r>
              <a:rPr lang="ru-RU" dirty="0" smtClean="0">
                <a:cs typeface="Arial" panose="020B0604020202020204" pitchFamily="34" charset="0"/>
              </a:rPr>
              <a:t>молекул термочувствительного </a:t>
            </a:r>
            <a:r>
              <a:rPr lang="ru-RU" dirty="0" err="1" smtClean="0">
                <a:cs typeface="Arial" panose="020B0604020202020204" pitchFamily="34" charset="0"/>
              </a:rPr>
              <a:t>микрогеля</a:t>
            </a:r>
            <a:r>
              <a:rPr lang="ru-RU" dirty="0" smtClean="0">
                <a:cs typeface="Arial" panose="020B0604020202020204" pitchFamily="34" charset="0"/>
              </a:rPr>
              <a:t> на основе поли-</a:t>
            </a:r>
            <a:r>
              <a:rPr lang="en-US" dirty="0" smtClean="0">
                <a:cs typeface="Arial" panose="020B0604020202020204" pitchFamily="34" charset="0"/>
              </a:rPr>
              <a:t>N-</a:t>
            </a:r>
            <a:r>
              <a:rPr lang="ru-RU" dirty="0" err="1" smtClean="0">
                <a:cs typeface="Arial" panose="020B0604020202020204" pitchFamily="34" charset="0"/>
              </a:rPr>
              <a:t>изопропопилакриламида</a:t>
            </a:r>
            <a:r>
              <a:rPr lang="ru-RU" dirty="0" smtClean="0">
                <a:cs typeface="Arial" panose="020B0604020202020204" pitchFamily="34" charset="0"/>
              </a:rPr>
              <a:t> (ПНИПА) в водном растворе при температуре 25 градусов. Шкала размерности – 100 </a:t>
            </a:r>
            <a:r>
              <a:rPr lang="ru-RU" dirty="0" err="1" smtClean="0">
                <a:cs typeface="Arial" panose="020B0604020202020204" pitchFamily="34" charset="0"/>
              </a:rPr>
              <a:t>нм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7404" y="1537855"/>
            <a:ext cx="9842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1.Введение </a:t>
            </a:r>
          </a:p>
          <a:p>
            <a:r>
              <a:rPr lang="ru-RU" sz="2800" dirty="0" smtClean="0"/>
              <a:t> 2.Модели и методы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3.Микрогели в растворе</a:t>
            </a:r>
          </a:p>
          <a:p>
            <a:r>
              <a:rPr lang="ru-RU" sz="2800" dirty="0" smtClean="0"/>
              <a:t> 4.Микрогели на твердой поверхности</a:t>
            </a:r>
          </a:p>
          <a:p>
            <a:r>
              <a:rPr lang="ru-RU" sz="2800" b="1" dirty="0" smtClean="0"/>
              <a:t> 5.Микрогели на межфазной границе</a:t>
            </a:r>
            <a:endParaRPr lang="ru-RU" sz="28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4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08" y="1724588"/>
            <a:ext cx="4820742" cy="22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7430" y="1894582"/>
            <a:ext cx="3184613" cy="243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952108" y="4371886"/>
            <a:ext cx="49350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Arial" pitchFamily="34" charset="0"/>
              </a:rPr>
              <a:t>Зависимость поверхностного натяжения на границе «вода-воздух» от времени для </a:t>
            </a:r>
            <a:r>
              <a:rPr lang="ru-RU" dirty="0" err="1">
                <a:cs typeface="Arial" pitchFamily="34" charset="0"/>
              </a:rPr>
              <a:t>микрогелей</a:t>
            </a:r>
            <a:r>
              <a:rPr lang="ru-RU" dirty="0">
                <a:cs typeface="Arial" pitchFamily="34" charset="0"/>
              </a:rPr>
              <a:t> ПВК-ПНИПА с различной концентрацией </a:t>
            </a:r>
            <a:r>
              <a:rPr lang="ru-RU" dirty="0" err="1">
                <a:cs typeface="Arial" pitchFamily="34" charset="0"/>
              </a:rPr>
              <a:t>сшивателя</a:t>
            </a:r>
            <a:r>
              <a:rPr lang="ru-RU" dirty="0">
                <a:cs typeface="Arial" pitchFamily="34" charset="0"/>
              </a:rPr>
              <a:t> (концентрация </a:t>
            </a:r>
            <a:r>
              <a:rPr lang="ru-RU" dirty="0" err="1">
                <a:cs typeface="Arial" pitchFamily="34" charset="0"/>
              </a:rPr>
              <a:t>микрогелей</a:t>
            </a:r>
            <a:r>
              <a:rPr lang="ru-RU" dirty="0">
                <a:cs typeface="Arial" pitchFamily="34" charset="0"/>
              </a:rPr>
              <a:t> 0,2 г/л)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0" y="4371886"/>
            <a:ext cx="6112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Arial" panose="020B0604020202020204" pitchFamily="34" charset="0"/>
              </a:rPr>
              <a:t>Зависимость нормированной </a:t>
            </a:r>
            <a:r>
              <a:rPr lang="ru-RU" dirty="0" smtClean="0">
                <a:cs typeface="Arial" panose="020B0604020202020204" pitchFamily="34" charset="0"/>
              </a:rPr>
              <a:t>латеральной </a:t>
            </a:r>
            <a:r>
              <a:rPr lang="ru-RU" dirty="0">
                <a:cs typeface="Arial" panose="020B0604020202020204" pitchFamily="34" charset="0"/>
              </a:rPr>
              <a:t>компоненты радиуса инерции от времени </a:t>
            </a:r>
            <a:r>
              <a:rPr lang="ru-RU" dirty="0" smtClean="0">
                <a:cs typeface="Arial" panose="020B0604020202020204" pitchFamily="34" charset="0"/>
              </a:rPr>
              <a:t>моделирования</a:t>
            </a:r>
            <a:endParaRPr lang="en-US" dirty="0" smtClean="0"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cs typeface="Arial" panose="020B0604020202020204" pitchFamily="34" charset="0"/>
              </a:rPr>
              <a:t>для слабо- (черная кривая) и </a:t>
            </a:r>
            <a:r>
              <a:rPr lang="ru-RU" dirty="0" err="1" smtClean="0">
                <a:cs typeface="Arial" panose="020B0604020202020204" pitchFamily="34" charset="0"/>
              </a:rPr>
              <a:t>плотносшитого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dirty="0" err="1" smtClean="0">
                <a:cs typeface="Arial" panose="020B0604020202020204" pitchFamily="34" charset="0"/>
              </a:rPr>
              <a:t>микрогелей</a:t>
            </a:r>
            <a:r>
              <a:rPr lang="ru-RU" dirty="0" smtClean="0">
                <a:cs typeface="Arial" panose="020B0604020202020204" pitchFamily="34" charset="0"/>
              </a:rPr>
              <a:t> (красная кривая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31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Деформация </a:t>
            </a:r>
            <a:r>
              <a:rPr lang="ru-RU" dirty="0" err="1" smtClean="0"/>
              <a:t>микрогелей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межфазной границе</a:t>
            </a:r>
            <a:endParaRPr lang="ru-RU" dirty="0"/>
          </a:p>
        </p:txBody>
      </p:sp>
      <p:pic>
        <p:nvPicPr>
          <p:cNvPr id="10" name="Picture 2" descr="C:\Users\Andrey\Dropbox PSMTLab\Dropbox\Logo\logo.jpg">
            <a:extLst>
              <a:ext uri="{FF2B5EF4-FFF2-40B4-BE49-F238E27FC236}">
                <a16:creationId xmlns:a16="http://schemas.microsoft.com/office/drawing/2014/main" id="{055A9865-FA60-4C56-807C-355F19AD8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8AF2CBD6-D91A-40A1-A2CB-CBF2788F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658" y="5886893"/>
            <a:ext cx="3320653" cy="10156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581025" algn="l"/>
              </a:tabLst>
              <a:defRPr/>
            </a:pPr>
            <a:r>
              <a:rPr lang="en-US" sz="1400" dirty="0"/>
              <a:t>A. </a:t>
            </a:r>
            <a:r>
              <a:rPr lang="en-US" sz="1400" dirty="0" err="1"/>
              <a:t>Mourran</a:t>
            </a:r>
            <a:r>
              <a:rPr lang="en-US" sz="1400" dirty="0"/>
              <a:t>, Y. Wu, R. A. </a:t>
            </a:r>
            <a:r>
              <a:rPr lang="en-US" sz="1400" dirty="0" err="1"/>
              <a:t>Gumerov</a:t>
            </a:r>
            <a:r>
              <a:rPr lang="en-US" sz="1400" dirty="0"/>
              <a:t>, A. A. </a:t>
            </a:r>
            <a:r>
              <a:rPr lang="en-US" sz="1400" dirty="0" err="1"/>
              <a:t>Rudov</a:t>
            </a:r>
            <a:r>
              <a:rPr lang="en-US" sz="1400" dirty="0"/>
              <a:t>, I. I. Potemkin, A. </a:t>
            </a:r>
            <a:r>
              <a:rPr lang="en-US" sz="1400" dirty="0" err="1"/>
              <a:t>Pich</a:t>
            </a:r>
            <a:r>
              <a:rPr lang="en-US" sz="1400" dirty="0"/>
              <a:t>, M. </a:t>
            </a:r>
            <a:r>
              <a:rPr lang="en-US" sz="1400" dirty="0" err="1"/>
              <a:t>Möller</a:t>
            </a:r>
            <a:r>
              <a:rPr lang="en-US" sz="1400" dirty="0"/>
              <a:t>, </a:t>
            </a:r>
            <a:r>
              <a:rPr lang="en-US" sz="1400" i="1" dirty="0"/>
              <a:t>Langmuir</a:t>
            </a:r>
            <a:r>
              <a:rPr lang="en-US" sz="1400" dirty="0"/>
              <a:t> </a:t>
            </a:r>
            <a:r>
              <a:rPr lang="en-US" sz="1400" b="1" dirty="0" smtClean="0"/>
              <a:t>2016</a:t>
            </a:r>
            <a:endParaRPr lang="ru-RU" sz="1400" b="1" dirty="0">
              <a:solidFill>
                <a:srgbClr val="FF0000"/>
              </a:solidFill>
            </a:endParaRPr>
          </a:p>
          <a:p>
            <a:pPr algn="just" eaLnBrk="0" hangingPunct="0">
              <a:tabLst>
                <a:tab pos="581025" algn="l"/>
              </a:tabLs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Neuer Ordner\Fig 7_L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35" y="1781677"/>
            <a:ext cx="7526087" cy="36091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1214" y="5559091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K</a:t>
            </a:r>
            <a:r>
              <a:rPr lang="en-US" sz="1400" dirty="0">
                <a:cs typeface="Arial" pitchFamily="34" charset="0"/>
              </a:rPr>
              <a:t>. Geisel, A. A. </a:t>
            </a:r>
            <a:r>
              <a:rPr lang="en-US" sz="1400" dirty="0" err="1">
                <a:cs typeface="Arial" pitchFamily="34" charset="0"/>
              </a:rPr>
              <a:t>Rudov</a:t>
            </a:r>
            <a:r>
              <a:rPr lang="en-US" sz="1400" dirty="0">
                <a:cs typeface="Arial" pitchFamily="34" charset="0"/>
              </a:rPr>
              <a:t>, I. I. </a:t>
            </a:r>
            <a:r>
              <a:rPr lang="en-US" sz="1400" dirty="0" smtClean="0">
                <a:cs typeface="Arial" pitchFamily="34" charset="0"/>
              </a:rPr>
              <a:t>Potemkin </a:t>
            </a:r>
            <a:r>
              <a:rPr lang="en-US" sz="1400" dirty="0">
                <a:cs typeface="Arial" pitchFamily="34" charset="0"/>
              </a:rPr>
              <a:t>W. </a:t>
            </a:r>
            <a:r>
              <a:rPr lang="en-US" sz="1400" dirty="0" err="1">
                <a:cs typeface="Arial" pitchFamily="34" charset="0"/>
              </a:rPr>
              <a:t>Richtering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i="1" dirty="0" smtClean="0">
                <a:cs typeface="Arial" pitchFamily="34" charset="0"/>
              </a:rPr>
              <a:t>Langmuir</a:t>
            </a:r>
            <a:r>
              <a:rPr lang="ru-RU" sz="1400" dirty="0" smtClean="0">
                <a:cs typeface="Arial" pitchFamily="34" charset="0"/>
              </a:rPr>
              <a:t> </a:t>
            </a:r>
            <a:r>
              <a:rPr lang="ru-RU" sz="1400" b="1" dirty="0" smtClean="0">
                <a:cs typeface="Arial" pitchFamily="34" charset="0"/>
              </a:rPr>
              <a:t>2015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32</a:t>
            </a:fld>
            <a:endParaRPr lang="ru-RU"/>
          </a:p>
        </p:txBody>
      </p:sp>
      <p:pic>
        <p:nvPicPr>
          <p:cNvPr id="9" name="Picture 2" descr="C:\Users\Andrey\Dropbox PSMTLab\Dropbox\Logo\logo.jpg">
            <a:extLst>
              <a:ext uri="{FF2B5EF4-FFF2-40B4-BE49-F238E27FC236}">
                <a16:creationId xmlns:a16="http://schemas.microsoft.com/office/drawing/2014/main" id="{055A9865-FA60-4C56-807C-355F19AD8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Микрогели</a:t>
            </a:r>
            <a:r>
              <a:rPr lang="ru-RU" dirty="0" smtClean="0"/>
              <a:t> различной архитектуры на межфазной границе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436" y="1839650"/>
            <a:ext cx="2601579" cy="402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09066" y="5479601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A.M </a:t>
            </a:r>
            <a:r>
              <a:rPr lang="en-US" sz="1400" dirty="0" err="1">
                <a:cs typeface="Arial" pitchFamily="34" charset="0"/>
              </a:rPr>
              <a:t>Rumyantsev</a:t>
            </a:r>
            <a:r>
              <a:rPr lang="en-US" sz="1400" dirty="0">
                <a:cs typeface="Arial" pitchFamily="34" charset="0"/>
              </a:rPr>
              <a:t>., R.A. </a:t>
            </a:r>
            <a:r>
              <a:rPr lang="en-US" sz="1400" dirty="0" err="1">
                <a:cs typeface="Arial" pitchFamily="34" charset="0"/>
              </a:rPr>
              <a:t>Gumerov</a:t>
            </a:r>
            <a:r>
              <a:rPr lang="en-US" sz="1400" dirty="0">
                <a:cs typeface="Arial" pitchFamily="34" charset="0"/>
              </a:rPr>
              <a:t>, I.I. Potemkin </a:t>
            </a:r>
            <a:r>
              <a:rPr lang="en-US" sz="1400" i="1" dirty="0">
                <a:cs typeface="Arial" pitchFamily="34" charset="0"/>
              </a:rPr>
              <a:t>Soft Matter </a:t>
            </a:r>
            <a:r>
              <a:rPr lang="en-US" sz="1400" b="1" dirty="0" smtClean="0">
                <a:cs typeface="Arial" pitchFamily="34" charset="0"/>
              </a:rPr>
              <a:t>2016</a:t>
            </a:r>
            <a:endParaRPr lang="ru-RU" sz="1400" dirty="0"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1544" y="5805265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cs typeface="Arial" pitchFamily="34" charset="0"/>
              </a:rPr>
              <a:t>Gumerov </a:t>
            </a:r>
            <a:r>
              <a:rPr lang="hu-HU" sz="1400" dirty="0">
                <a:cs typeface="Arial" pitchFamily="34" charset="0"/>
              </a:rPr>
              <a:t>R.A.,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A.M. Rumyantsev,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A.A. Rudov,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 Pich, W. Richtering,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M. Mőller, I.I. Potemkin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i="1" dirty="0">
                <a:cs typeface="Arial" pitchFamily="34" charset="0"/>
              </a:rPr>
              <a:t>ACS macro </a:t>
            </a:r>
            <a:r>
              <a:rPr lang="en-US" sz="1400" i="1" dirty="0" smtClean="0">
                <a:cs typeface="Arial" pitchFamily="34" charset="0"/>
              </a:rPr>
              <a:t>letters </a:t>
            </a:r>
            <a:r>
              <a:rPr lang="en-US" sz="1400" b="1" dirty="0" smtClean="0">
                <a:cs typeface="Arial" pitchFamily="34" charset="0"/>
              </a:rPr>
              <a:t>2016</a:t>
            </a:r>
            <a:endParaRPr lang="ru-RU" sz="1400" b="1" dirty="0">
              <a:cs typeface="Arial" pitchFamily="34" charset="0"/>
            </a:endParaRPr>
          </a:p>
        </p:txBody>
      </p:sp>
      <p:pic>
        <p:nvPicPr>
          <p:cNvPr id="1026" name="Picture 2" descr="F:\ef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19" y="1210498"/>
            <a:ext cx="6620353" cy="41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33</a:t>
            </a:fld>
            <a:endParaRPr lang="ru-RU"/>
          </a:p>
        </p:txBody>
      </p:sp>
      <p:pic>
        <p:nvPicPr>
          <p:cNvPr id="11" name="Picture 2" descr="C:\Users\Andrey\Dropbox PSMTLab\Dropbox\Logo\logo.jpg">
            <a:extLst>
              <a:ext uri="{FF2B5EF4-FFF2-40B4-BE49-F238E27FC236}">
                <a16:creationId xmlns:a16="http://schemas.microsoft.com/office/drawing/2014/main" id="{055A9865-FA60-4C56-807C-355F19AD8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Влияние совместимости жидкости </a:t>
            </a:r>
          </a:p>
          <a:p>
            <a:r>
              <a:rPr lang="ru-RU" dirty="0" smtClean="0"/>
              <a:t>на степень деформации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7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66" y="1450359"/>
            <a:ext cx="1485342" cy="1486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50" y="1446564"/>
            <a:ext cx="1474553" cy="14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3217450"/>
            <a:ext cx="1490672" cy="14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86" y="3217450"/>
            <a:ext cx="1478916" cy="147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5030847"/>
            <a:ext cx="1483293" cy="14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12" y="5030848"/>
            <a:ext cx="1484804" cy="147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5" y="1278834"/>
            <a:ext cx="2369758" cy="1728000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4596692" y="1661694"/>
            <a:ext cx="0" cy="48489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80668" y="1157637"/>
            <a:ext cx="43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Z</a:t>
            </a:r>
            <a:endParaRPr lang="ru-RU" sz="2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09" y="3103060"/>
            <a:ext cx="2374444" cy="172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42" y="4846110"/>
            <a:ext cx="2408803" cy="1728000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6627024" y="1820566"/>
            <a:ext cx="792088" cy="792088"/>
          </a:xfrm>
          <a:prstGeom prst="ellipse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574066" y="3730874"/>
            <a:ext cx="792088" cy="504056"/>
          </a:xfrm>
          <a:prstGeom prst="ellipse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574068" y="5555457"/>
            <a:ext cx="936103" cy="455894"/>
          </a:xfrm>
          <a:prstGeom prst="ellipse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939283" y="1046544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Изображения системы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47167" y="884961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Профили плотности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37064" y="2834322"/>
            <a:ext cx="40370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cs typeface="Arial" panose="020B0604020202020204" pitchFamily="34" charset="0"/>
              </a:rPr>
              <a:t>Сплошные</a:t>
            </a:r>
            <a:r>
              <a:rPr lang="ru-RU" dirty="0">
                <a:cs typeface="Arial" panose="020B0604020202020204" pitchFamily="34" charset="0"/>
              </a:rPr>
              <a:t> линии- профили плотности жидкостей и полимера внутри микрогеля.</a:t>
            </a:r>
          </a:p>
          <a:p>
            <a:pPr algn="just"/>
            <a:r>
              <a:rPr lang="ru-RU" u="sng" dirty="0">
                <a:cs typeface="Arial" panose="020B0604020202020204" pitchFamily="34" charset="0"/>
              </a:rPr>
              <a:t>Пунктирные</a:t>
            </a:r>
            <a:r>
              <a:rPr lang="ru-RU" dirty="0">
                <a:cs typeface="Arial" panose="020B0604020202020204" pitchFamily="34" charset="0"/>
              </a:rPr>
              <a:t> линии – профили плотности жидкостей вне микрогеля </a:t>
            </a: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445844"/>
              </p:ext>
            </p:extLst>
          </p:nvPr>
        </p:nvGraphicFramePr>
        <p:xfrm>
          <a:off x="2290013" y="2261309"/>
          <a:ext cx="1430189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Формула" r:id="rId12" imgW="888840" imgH="215640" progId="Equation.3">
                  <p:embed/>
                </p:oleObj>
              </mc:Choice>
              <mc:Fallback>
                <p:oleObj name="Формула" r:id="rId12" imgW="888840" imgH="215640" progId="Equation.3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0013" y="2261309"/>
                        <a:ext cx="1430189" cy="2952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1811307" y="1206576"/>
            <a:ext cx="2604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Обе жидкости являются </a:t>
            </a:r>
            <a:r>
              <a:rPr lang="ru-RU" sz="1600" b="1" dirty="0">
                <a:solidFill>
                  <a:srgbClr val="000000"/>
                </a:solidFill>
              </a:rPr>
              <a:t>хорошим</a:t>
            </a:r>
            <a:r>
              <a:rPr lang="ru-RU" sz="1600" dirty="0">
                <a:solidFill>
                  <a:srgbClr val="000000"/>
                </a:solidFill>
              </a:rPr>
              <a:t> растворителем для частиц микрогеля</a:t>
            </a:r>
            <a:endParaRPr lang="ru-RU" sz="1600" dirty="0"/>
          </a:p>
        </p:txBody>
      </p:sp>
      <p:graphicFrame>
        <p:nvGraphicFramePr>
          <p:cNvPr id="30" name="Object 2">
            <a:extLst>
              <a:ext uri="{FF2B5EF4-FFF2-40B4-BE49-F238E27FC236}">
                <a16:creationId xmlns:a16="http://schemas.microsoft.com/office/drawing/2014/main" id="{AB194A5A-9506-4ABE-9A2F-59C09C683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805325"/>
              </p:ext>
            </p:extLst>
          </p:nvPr>
        </p:nvGraphicFramePr>
        <p:xfrm>
          <a:off x="2683210" y="4477047"/>
          <a:ext cx="122237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14" imgW="723600" imgH="419040" progId="Equation.3">
                  <p:embed/>
                </p:oleObj>
              </mc:Choice>
              <mc:Fallback>
                <p:oleObj name="Equation" r:id="rId14" imgW="723600" imgH="419040" progId="Equation.3">
                  <p:embed/>
                  <p:pic>
                    <p:nvPicPr>
                      <p:cNvPr id="4098" name="Object 2">
                        <a:extLst>
                          <a:ext uri="{FF2B5EF4-FFF2-40B4-BE49-F238E27FC236}">
                            <a16:creationId xmlns:a16="http://schemas.microsoft.com/office/drawing/2014/main" id="{AB194A5A-9506-4ABE-9A2F-59C09C683D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3210" y="4477047"/>
                        <a:ext cx="1222375" cy="708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Смешиваемость жидкостей </a:t>
            </a:r>
          </a:p>
          <a:p>
            <a:r>
              <a:rPr lang="ru-RU" dirty="0" smtClean="0"/>
              <a:t>внутри </a:t>
            </a:r>
            <a:r>
              <a:rPr lang="ru-RU" dirty="0" err="1" smtClean="0"/>
              <a:t>микрогелей</a:t>
            </a:r>
            <a:endParaRPr lang="ru-RU" dirty="0"/>
          </a:p>
        </p:txBody>
      </p:sp>
      <p:pic>
        <p:nvPicPr>
          <p:cNvPr id="36" name="Picture 2" descr="C:\Users\Andrey\Dropbox PSMTLab\Dropbox\Logo\logo.jpg">
            <a:extLst>
              <a:ext uri="{FF2B5EF4-FFF2-40B4-BE49-F238E27FC236}">
                <a16:creationId xmlns:a16="http://schemas.microsoft.com/office/drawing/2014/main" id="{055A9865-FA60-4C56-807C-355F19AD8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37064" y="6011351"/>
            <a:ext cx="3763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cs typeface="Arial" pitchFamily="34" charset="0"/>
              </a:rPr>
              <a:t>Gumerov </a:t>
            </a:r>
            <a:r>
              <a:rPr lang="hu-HU" sz="1400" dirty="0">
                <a:cs typeface="Arial" pitchFamily="34" charset="0"/>
              </a:rPr>
              <a:t>R.A.,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A.M. Rumyantsev,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A.A. Rudov,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 Pich, W. Richtering,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M. Mőller, I.I. Potemkin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i="1" dirty="0">
                <a:cs typeface="Arial" pitchFamily="34" charset="0"/>
              </a:rPr>
              <a:t>ACS macro </a:t>
            </a:r>
            <a:r>
              <a:rPr lang="en-US" sz="1400" i="1" dirty="0" smtClean="0">
                <a:cs typeface="Arial" pitchFamily="34" charset="0"/>
              </a:rPr>
              <a:t>letters </a:t>
            </a:r>
            <a:r>
              <a:rPr lang="en-US" sz="1400" b="1" dirty="0" smtClean="0">
                <a:cs typeface="Arial" pitchFamily="34" charset="0"/>
              </a:rPr>
              <a:t>2016</a:t>
            </a:r>
            <a:endParaRPr lang="ru-RU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TextBox 21">
            <a:extLst>
              <a:ext uri="{FF2B5EF4-FFF2-40B4-BE49-F238E27FC236}">
                <a16:creationId xmlns:a16="http://schemas.microsoft.com/office/drawing/2014/main" id="{762EFA9D-D257-4700-9AF2-5AF41E60F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8579" y="1201432"/>
            <a:ext cx="1031051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/>
            <a:endParaRPr lang="en-US" altLang="de-DE" dirty="0"/>
          </a:p>
          <a:p>
            <a:pPr eaLnBrk="1" hangingPunct="1"/>
            <a:r>
              <a:rPr lang="en-US" altLang="de-DE" dirty="0"/>
              <a:t>           </a:t>
            </a:r>
          </a:p>
          <a:p>
            <a:pPr eaLnBrk="1" hangingPunct="1"/>
            <a:endParaRPr lang="ru-RU" altLang="de-DE" dirty="0"/>
          </a:p>
        </p:txBody>
      </p:sp>
      <p:sp>
        <p:nvSpPr>
          <p:cNvPr id="4111" name="TextBox 22">
            <a:extLst>
              <a:ext uri="{FF2B5EF4-FFF2-40B4-BE49-F238E27FC236}">
                <a16:creationId xmlns:a16="http://schemas.microsoft.com/office/drawing/2014/main" id="{D1455B87-35FC-4A9F-811D-6BBBAE38B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46" y="1434645"/>
            <a:ext cx="93533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eaLnBrk="1" hangingPunct="1"/>
            <a:r>
              <a:rPr lang="ru-RU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совместимость с одной из жидкостей меньше, то </a:t>
            </a:r>
            <a:r>
              <a:rPr lang="ru-RU" alt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микрогель</a:t>
            </a:r>
            <a:r>
              <a:rPr lang="ru-RU" alt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оказывается погруженным только в одну из фаз и эффект смешиваемости пропадает</a:t>
            </a:r>
            <a:endParaRPr lang="ru-RU" alt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C:\Users\Andrey\Dropbox PSMTLab\Dropbox\Logo\logo.jpg">
            <a:extLst>
              <a:ext uri="{FF2B5EF4-FFF2-40B4-BE49-F238E27FC236}">
                <a16:creationId xmlns:a16="http://schemas.microsoft.com/office/drawing/2014/main" id="{DF136F06-90A8-4D59-8869-3E34F606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76D3DF1-B4C9-4699-B3CC-0672B6B2B2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14827"/>
              </p:ext>
            </p:extLst>
          </p:nvPr>
        </p:nvGraphicFramePr>
        <p:xfrm>
          <a:off x="1888013" y="2908071"/>
          <a:ext cx="8172223" cy="2485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r:id="rId4" imgW="30342600" imgH="9237960" progId="">
                  <p:embed/>
                </p:oleObj>
              </mc:Choice>
              <mc:Fallback>
                <p:oleObj r:id="rId4" imgW="30342600" imgH="9237960" progId="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E76D3DF1-B4C9-4699-B3CC-0672B6B2B2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8013" y="2908071"/>
                        <a:ext cx="8172223" cy="2485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35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Смешиваемость жидкостей </a:t>
            </a:r>
          </a:p>
          <a:p>
            <a:r>
              <a:rPr lang="ru-RU" dirty="0" smtClean="0"/>
              <a:t>внутри </a:t>
            </a:r>
            <a:r>
              <a:rPr lang="ru-RU" dirty="0" err="1" smtClean="0"/>
              <a:t>микрогелей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7064" y="6011351"/>
            <a:ext cx="8945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>
                <a:cs typeface="Arial" pitchFamily="34" charset="0"/>
              </a:rPr>
              <a:t>Gumerov </a:t>
            </a:r>
            <a:r>
              <a:rPr lang="hu-HU" sz="1400" dirty="0">
                <a:cs typeface="Arial" pitchFamily="34" charset="0"/>
              </a:rPr>
              <a:t>R.A.,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A.M. Rumyantsev,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A.A. Rudov,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A. Pich, W. Richtering,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hu-HU" sz="1400" dirty="0">
                <a:cs typeface="Arial" pitchFamily="34" charset="0"/>
              </a:rPr>
              <a:t>M. Mőller, I.I. Potemkin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i="1" dirty="0">
                <a:cs typeface="Arial" pitchFamily="34" charset="0"/>
              </a:rPr>
              <a:t>ACS macro </a:t>
            </a:r>
            <a:r>
              <a:rPr lang="en-US" sz="1400" i="1" dirty="0" smtClean="0">
                <a:cs typeface="Arial" pitchFamily="34" charset="0"/>
              </a:rPr>
              <a:t>letters </a:t>
            </a:r>
            <a:r>
              <a:rPr lang="en-US" sz="1400" b="1" dirty="0" smtClean="0">
                <a:cs typeface="Arial" pitchFamily="34" charset="0"/>
              </a:rPr>
              <a:t>2016</a:t>
            </a:r>
            <a:endParaRPr lang="ru-RU" sz="1400" b="1" dirty="0"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6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TextBox 21">
            <a:extLst>
              <a:ext uri="{FF2B5EF4-FFF2-40B4-BE49-F238E27FC236}">
                <a16:creationId xmlns:a16="http://schemas.microsoft.com/office/drawing/2014/main" id="{719646EE-5FFE-4971-838E-9DA06619E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1" y="1420504"/>
            <a:ext cx="1031051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defTabSz="457200" eaLnBrk="1" hangingPunct="1">
              <a:defRPr/>
            </a:pPr>
            <a:endParaRPr lang="en-US" altLang="de-DE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altLang="de-DE">
                <a:solidFill>
                  <a:prstClr val="black"/>
                </a:solidFill>
              </a:rPr>
              <a:t>           </a:t>
            </a:r>
          </a:p>
          <a:p>
            <a:pPr defTabSz="457200" eaLnBrk="1" hangingPunct="1">
              <a:defRPr/>
            </a:pPr>
            <a:endParaRPr lang="ru-RU" altLang="de-DE">
              <a:solidFill>
                <a:prstClr val="black"/>
              </a:solidFill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ABDDEBB5-8F59-414E-A2C0-527943E5F02F}"/>
              </a:ext>
            </a:extLst>
          </p:cNvPr>
          <p:cNvSpPr txBox="1">
            <a:spLocks/>
          </p:cNvSpPr>
          <p:nvPr/>
        </p:nvSpPr>
        <p:spPr>
          <a:xfrm>
            <a:off x="579005" y="5532437"/>
            <a:ext cx="49293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Случайный</a:t>
            </a:r>
            <a:r>
              <a:rPr lang="en-US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(1:1) </a:t>
            </a:r>
            <a:r>
              <a:rPr lang="ru-RU" sz="2000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сополимерный</a:t>
            </a:r>
            <a:r>
              <a:rPr lang="ru-RU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МГ</a:t>
            </a:r>
            <a:endParaRPr lang="ru-RU" sz="20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C69B1B4-09D2-4501-997B-46366FD728D7}"/>
              </a:ext>
            </a:extLst>
          </p:cNvPr>
          <p:cNvSpPr txBox="1">
            <a:spLocks/>
          </p:cNvSpPr>
          <p:nvPr/>
        </p:nvSpPr>
        <p:spPr>
          <a:xfrm>
            <a:off x="7083713" y="5552642"/>
            <a:ext cx="4486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Блок-</a:t>
            </a:r>
            <a:r>
              <a:rPr lang="en-US" sz="2000" dirty="0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(1:1) </a:t>
            </a:r>
            <a:r>
              <a:rPr lang="ru-RU" sz="2000" dirty="0" err="1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сополимерный</a:t>
            </a:r>
            <a:r>
              <a:rPr lang="ru-RU" sz="2000" dirty="0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 МГ</a:t>
            </a:r>
            <a:endParaRPr lang="ru-RU" sz="2000" dirty="0">
              <a:solidFill>
                <a:prstClr val="black"/>
              </a:solidFill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16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B20733-2031-47DE-96F0-C3A16936B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5" y="1420504"/>
            <a:ext cx="5951402" cy="44635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23FEBF-0069-4008-A94F-CF52F2143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58" y="1464808"/>
            <a:ext cx="5892329" cy="44192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36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Амфифильные </a:t>
            </a:r>
            <a:r>
              <a:rPr lang="ru-RU" dirty="0" err="1" smtClean="0"/>
              <a:t>микрогели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межфазной границе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5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TextBox 21">
            <a:extLst>
              <a:ext uri="{FF2B5EF4-FFF2-40B4-BE49-F238E27FC236}">
                <a16:creationId xmlns:a16="http://schemas.microsoft.com/office/drawing/2014/main" id="{719646EE-5FFE-4971-838E-9DA06619E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012" y="1420504"/>
            <a:ext cx="1031051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anose="05050102010706020507" pitchFamily="18" charset="2"/>
              </a:defRPr>
            </a:lvl9pPr>
          </a:lstStyle>
          <a:p>
            <a:pPr defTabSz="457200" eaLnBrk="1" hangingPunct="1">
              <a:defRPr/>
            </a:pPr>
            <a:endParaRPr lang="en-US" altLang="de-DE">
              <a:solidFill>
                <a:prstClr val="black"/>
              </a:solidFill>
            </a:endParaRPr>
          </a:p>
          <a:p>
            <a:pPr defTabSz="457200" eaLnBrk="1" hangingPunct="1">
              <a:defRPr/>
            </a:pPr>
            <a:r>
              <a:rPr lang="en-US" altLang="de-DE">
                <a:solidFill>
                  <a:prstClr val="black"/>
                </a:solidFill>
              </a:rPr>
              <a:t>           </a:t>
            </a:r>
          </a:p>
          <a:p>
            <a:pPr defTabSz="457200" eaLnBrk="1" hangingPunct="1">
              <a:defRPr/>
            </a:pPr>
            <a:endParaRPr lang="ru-RU" altLang="de-DE">
              <a:solidFill>
                <a:prstClr val="black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940BDF-96DE-4CE8-9EE3-688FA0C8C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4" y="4644473"/>
            <a:ext cx="2812202" cy="21519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8B27A0-05E0-4531-B214-DA73C04C9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29" y="1664522"/>
            <a:ext cx="2888371" cy="2210286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ABDDEBB5-8F59-414E-A2C0-527943E5F02F}"/>
              </a:ext>
            </a:extLst>
          </p:cNvPr>
          <p:cNvSpPr txBox="1">
            <a:spLocks/>
          </p:cNvSpPr>
          <p:nvPr/>
        </p:nvSpPr>
        <p:spPr>
          <a:xfrm>
            <a:off x="203787" y="748487"/>
            <a:ext cx="89324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Случайный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(1:1) </a:t>
            </a:r>
            <a:r>
              <a:rPr lang="ru-RU" sz="2000" dirty="0" err="1">
                <a:solidFill>
                  <a:prstClr val="black"/>
                </a:solidFill>
                <a:cs typeface="Arial" panose="020B0604020202020204" pitchFamily="34" charset="0"/>
              </a:rPr>
              <a:t>сополимерный</a:t>
            </a:r>
            <a:r>
              <a:rPr lang="ru-RU" sz="20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МГ = равномерное перемешивание</a:t>
            </a:r>
            <a:endParaRPr lang="ru-RU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C1B2E65-D10D-4617-8730-A2A5E386B6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1" y="1802508"/>
            <a:ext cx="2644264" cy="198319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4CC65D9-90E0-4328-9B94-B085DE25E2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97" y="1792618"/>
            <a:ext cx="2653314" cy="19899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350B500-2788-4F0C-8ACA-437300FC0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6" y="4728873"/>
            <a:ext cx="2644264" cy="198319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06F7AA-772C-4C60-9AB9-64E3F0D88F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45" y="4734924"/>
            <a:ext cx="2653315" cy="198998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F9D5074-74CF-4852-94FE-A99C9C1E1B73}"/>
              </a:ext>
            </a:extLst>
          </p:cNvPr>
          <p:cNvSpPr/>
          <p:nvPr/>
        </p:nvSpPr>
        <p:spPr>
          <a:xfrm>
            <a:off x="300412" y="3228731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b6r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-1-1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859E3B-D512-4EBC-B4E7-6CB6A789CF73}"/>
              </a:ext>
            </a:extLst>
          </p:cNvPr>
          <p:cNvSpPr/>
          <p:nvPr/>
        </p:nvSpPr>
        <p:spPr>
          <a:xfrm>
            <a:off x="341043" y="6074588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b6bc</a:t>
            </a: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-1-1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C69B1B4-09D2-4501-997B-46366FD728D7}"/>
              </a:ext>
            </a:extLst>
          </p:cNvPr>
          <p:cNvSpPr txBox="1">
            <a:spLocks/>
          </p:cNvSpPr>
          <p:nvPr/>
        </p:nvSpPr>
        <p:spPr>
          <a:xfrm>
            <a:off x="300411" y="3782856"/>
            <a:ext cx="9257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Блок-</a:t>
            </a:r>
            <a:r>
              <a:rPr lang="en-US" sz="2000" dirty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 (1:1) </a:t>
            </a:r>
            <a:r>
              <a:rPr lang="ru-RU" sz="2000" dirty="0" err="1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сополимерный</a:t>
            </a:r>
            <a:r>
              <a:rPr lang="ru-RU" sz="2000" dirty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МГ-</a:t>
            </a:r>
            <a:r>
              <a:rPr lang="ru-RU" sz="2000" dirty="0" err="1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паттернинованная</a:t>
            </a:r>
            <a:r>
              <a:rPr lang="ru-RU" sz="2000" dirty="0" smtClean="0">
                <a:solidFill>
                  <a:prstClr val="black"/>
                </a:solidFill>
                <a:latin typeface="Calibri "/>
                <a:cs typeface="Arial" panose="020B0604020202020204" pitchFamily="34" charset="0"/>
              </a:rPr>
              <a:t> (ламеллярная) структура</a:t>
            </a:r>
            <a:endParaRPr lang="ru-RU" sz="2000" dirty="0">
              <a:solidFill>
                <a:prstClr val="black"/>
              </a:solidFill>
              <a:latin typeface="Calibri "/>
              <a:cs typeface="Arial" panose="020B0604020202020204" pitchFamily="34" charset="0"/>
            </a:endParaRPr>
          </a:p>
        </p:txBody>
      </p:sp>
      <p:pic>
        <p:nvPicPr>
          <p:cNvPr id="16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4F89E4-6D54-4174-8B56-59B2383B0718}"/>
              </a:ext>
            </a:extLst>
          </p:cNvPr>
          <p:cNvSpPr/>
          <p:nvPr/>
        </p:nvSpPr>
        <p:spPr>
          <a:xfrm>
            <a:off x="9257821" y="2166365"/>
            <a:ext cx="1848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R.A.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Gumerov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S.A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Filippov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Richtering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AutoNum type="alphaUcPeriod"/>
            </a:pPr>
            <a:r>
              <a:rPr lang="en-US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Pich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I.I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Potemkin,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 </a:t>
            </a:r>
            <a:r>
              <a:rPr lang="en-US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Matter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endParaRPr lang="de-DE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37</a:t>
            </a:fld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Амфифильные </a:t>
            </a:r>
            <a:r>
              <a:rPr lang="ru-RU" dirty="0" err="1" smtClean="0"/>
              <a:t>микрогели</a:t>
            </a:r>
            <a:r>
              <a:rPr lang="ru-RU" dirty="0" smtClean="0"/>
              <a:t> </a:t>
            </a:r>
          </a:p>
          <a:p>
            <a:r>
              <a:rPr lang="ru-RU" dirty="0" smtClean="0"/>
              <a:t>на межфазной границе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5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373" y="3426990"/>
            <a:ext cx="515526" cy="493200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39" y="4798588"/>
            <a:ext cx="515526" cy="493200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097" y="4833108"/>
            <a:ext cx="518922" cy="457753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588" y="4854857"/>
            <a:ext cx="518922" cy="45775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320" y="4899250"/>
            <a:ext cx="518922" cy="45775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14" y="4913819"/>
            <a:ext cx="518922" cy="45775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638" y="3159042"/>
            <a:ext cx="518160" cy="4896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226" y="3244065"/>
            <a:ext cx="547275" cy="56499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262" y="3264880"/>
            <a:ext cx="504294" cy="475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63" y="3246432"/>
            <a:ext cx="547275" cy="564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1506" y="1366543"/>
            <a:ext cx="3720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ru-RU" sz="2000" dirty="0" smtClean="0"/>
              <a:t>катал-тор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320982" y="1365865"/>
            <a:ext cx="3920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ru-RU" sz="2000" dirty="0" err="1" smtClean="0"/>
              <a:t>гидрофиль</a:t>
            </a:r>
            <a:r>
              <a:rPr lang="ru-RU" sz="2000" dirty="0" smtClean="0"/>
              <a:t>. субстрат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4960" y="2006718"/>
            <a:ext cx="355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ru-RU" sz="2000" dirty="0" err="1" smtClean="0"/>
              <a:t>гидрофоб</a:t>
            </a:r>
            <a:r>
              <a:rPr lang="ru-RU" sz="2000" dirty="0" smtClean="0"/>
              <a:t>.</a:t>
            </a:r>
            <a:r>
              <a:rPr lang="en-US" sz="2000" dirty="0" smtClean="0"/>
              <a:t> </a:t>
            </a:r>
            <a:r>
              <a:rPr lang="ru-RU" sz="2000" dirty="0" smtClean="0"/>
              <a:t>продукт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96251" y="3276212"/>
            <a:ext cx="9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 If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949293" y="3852199"/>
            <a:ext cx="58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sz="1000" dirty="0"/>
              <a:t>react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119731" y="3258382"/>
            <a:ext cx="85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then: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06468" y="3459551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1425134" y="3503602"/>
            <a:ext cx="144000" cy="33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1501211" y="5032081"/>
            <a:ext cx="1625" cy="32916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11494819" y="3014870"/>
            <a:ext cx="1863" cy="327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756" y="1399404"/>
            <a:ext cx="504294" cy="475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74561" y="2637759"/>
            <a:ext cx="1445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Сценарий</a:t>
            </a:r>
            <a:r>
              <a:rPr lang="en-US" sz="2000" dirty="0" smtClean="0"/>
              <a:t> </a:t>
            </a:r>
            <a:r>
              <a:rPr lang="en-US" sz="2000" dirty="0"/>
              <a:t>1</a:t>
            </a:r>
            <a:endParaRPr lang="ru-RU" sz="20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23" y="1399404"/>
            <a:ext cx="547275" cy="56499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584132" y="1360649"/>
            <a:ext cx="3920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ru-RU" sz="2000" dirty="0" err="1" smtClean="0"/>
              <a:t>гидрофоб</a:t>
            </a:r>
            <a:r>
              <a:rPr lang="ru-RU" sz="2000" dirty="0" smtClean="0"/>
              <a:t>. субстрат</a:t>
            </a:r>
            <a:endParaRPr lang="ru-RU" sz="20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822" y="1382186"/>
            <a:ext cx="518922" cy="45775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75966" y="2047917"/>
            <a:ext cx="355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гидрофиль</a:t>
            </a:r>
            <a:r>
              <a:rPr lang="ru-RU" sz="2000" dirty="0" smtClean="0"/>
              <a:t>. продукт</a:t>
            </a:r>
            <a:endParaRPr lang="ru-RU" sz="20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178" y="2009028"/>
            <a:ext cx="515526" cy="4932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874569" y="3175385"/>
            <a:ext cx="698389" cy="66961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201" y="3264252"/>
            <a:ext cx="504294" cy="4752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407" y="3195240"/>
            <a:ext cx="547275" cy="56499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56" y="3228755"/>
            <a:ext cx="504294" cy="4752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064412" y="3423426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928092" y="3256499"/>
            <a:ext cx="9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 If</a:t>
            </a:r>
            <a:endParaRPr lang="ru-RU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5093398" y="3795764"/>
            <a:ext cx="58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sz="1000" dirty="0"/>
              <a:t>react</a:t>
            </a:r>
            <a:endParaRPr lang="ru-RU" dirty="0"/>
          </a:p>
        </p:txBody>
      </p:sp>
      <p:cxnSp>
        <p:nvCxnSpPr>
          <p:cNvPr id="48" name="Прямая со стрелкой 47"/>
          <p:cNvCxnSpPr/>
          <p:nvPr/>
        </p:nvCxnSpPr>
        <p:spPr>
          <a:xfrm flipH="1">
            <a:off x="5569239" y="3447167"/>
            <a:ext cx="144000" cy="33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5018674" y="3118950"/>
            <a:ext cx="698389" cy="66961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37" y="3218648"/>
            <a:ext cx="518922" cy="45775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263280" y="3195240"/>
            <a:ext cx="85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then:</a:t>
            </a:r>
            <a:endParaRPr lang="ru-RU" sz="2000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864" y="3150024"/>
            <a:ext cx="547275" cy="564993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9374488" y="3378210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105" y="3165336"/>
            <a:ext cx="547275" cy="5649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111" y="3198851"/>
            <a:ext cx="504294" cy="475200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7451729" y="3393522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120" y="3188744"/>
            <a:ext cx="518922" cy="457753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7966211" y="3397463"/>
            <a:ext cx="88323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97" y="2072068"/>
            <a:ext cx="518160" cy="4896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557" y="3146227"/>
            <a:ext cx="515526" cy="49320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9901670" y="3382151"/>
            <a:ext cx="88323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208" y="4798588"/>
            <a:ext cx="518160" cy="48960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226" y="4882624"/>
            <a:ext cx="547275" cy="56499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63" y="4884991"/>
            <a:ext cx="547275" cy="56499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96251" y="4914771"/>
            <a:ext cx="9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</a:t>
            </a:r>
            <a:r>
              <a:rPr lang="en-US" sz="2000" dirty="0" smtClean="0"/>
              <a:t>)  </a:t>
            </a:r>
            <a:r>
              <a:rPr lang="en-US" sz="2000" dirty="0"/>
              <a:t>If</a:t>
            </a:r>
            <a:endParaRPr lang="ru-RU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949293" y="5490758"/>
            <a:ext cx="58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sz="1000" dirty="0"/>
              <a:t>react</a:t>
            </a:r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2119731" y="4896941"/>
            <a:ext cx="85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then:</a:t>
            </a:r>
            <a:endParaRPr lang="ru-RU" sz="2000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3306468" y="5098110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 стрелкой 74"/>
          <p:cNvCxnSpPr/>
          <p:nvPr/>
        </p:nvCxnSpPr>
        <p:spPr>
          <a:xfrm flipH="1">
            <a:off x="1425134" y="5142161"/>
            <a:ext cx="144000" cy="33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974561" y="4348888"/>
            <a:ext cx="1445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Сценарий</a:t>
            </a:r>
            <a:r>
              <a:rPr lang="en-US" sz="2000" dirty="0" smtClean="0"/>
              <a:t> </a:t>
            </a:r>
            <a:r>
              <a:rPr lang="en-US" sz="2000" dirty="0"/>
              <a:t>2</a:t>
            </a:r>
            <a:endParaRPr lang="ru-RU" sz="2000" dirty="0"/>
          </a:p>
        </p:txBody>
      </p:sp>
      <p:sp>
        <p:nvSpPr>
          <p:cNvPr id="77" name="Овал 76"/>
          <p:cNvSpPr/>
          <p:nvPr/>
        </p:nvSpPr>
        <p:spPr>
          <a:xfrm>
            <a:off x="874569" y="4813944"/>
            <a:ext cx="698389" cy="66961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407" y="4833799"/>
            <a:ext cx="547275" cy="564993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613" y="4847244"/>
            <a:ext cx="504294" cy="475200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5064412" y="5061985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/>
          <p:cNvSpPr txBox="1"/>
          <p:nvPr/>
        </p:nvSpPr>
        <p:spPr>
          <a:xfrm>
            <a:off x="3928092" y="4895058"/>
            <a:ext cx="9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 If</a:t>
            </a:r>
            <a:endParaRPr lang="ru-RU" sz="2000" dirty="0"/>
          </a:p>
        </p:txBody>
      </p:sp>
      <p:sp>
        <p:nvSpPr>
          <p:cNvPr id="83" name="TextBox 82"/>
          <p:cNvSpPr txBox="1"/>
          <p:nvPr/>
        </p:nvSpPr>
        <p:spPr>
          <a:xfrm>
            <a:off x="5093398" y="5434323"/>
            <a:ext cx="58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sz="1000" dirty="0"/>
              <a:t>react</a:t>
            </a:r>
            <a:endParaRPr lang="ru-RU" dirty="0"/>
          </a:p>
        </p:txBody>
      </p:sp>
      <p:cxnSp>
        <p:nvCxnSpPr>
          <p:cNvPr id="84" name="Прямая со стрелкой 83"/>
          <p:cNvCxnSpPr/>
          <p:nvPr/>
        </p:nvCxnSpPr>
        <p:spPr>
          <a:xfrm flipH="1">
            <a:off x="5569239" y="5085726"/>
            <a:ext cx="144000" cy="33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5018674" y="4757509"/>
            <a:ext cx="698389" cy="66961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/>
          <p:cNvSpPr txBox="1"/>
          <p:nvPr/>
        </p:nvSpPr>
        <p:spPr>
          <a:xfrm>
            <a:off x="6263280" y="4833799"/>
            <a:ext cx="85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then:</a:t>
            </a:r>
            <a:endParaRPr lang="ru-RU" sz="2000" dirty="0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864" y="4788583"/>
            <a:ext cx="547275" cy="564993"/>
          </a:xfrm>
          <a:prstGeom prst="rect">
            <a:avLst/>
          </a:prstGeom>
        </p:spPr>
      </p:pic>
      <p:sp>
        <p:nvSpPr>
          <p:cNvPr id="89" name="Прямоугольник 88"/>
          <p:cNvSpPr/>
          <p:nvPr/>
        </p:nvSpPr>
        <p:spPr>
          <a:xfrm>
            <a:off x="9374488" y="5016769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105" y="4803895"/>
            <a:ext cx="547275" cy="56499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683" y="4830941"/>
            <a:ext cx="504294" cy="475200"/>
          </a:xfrm>
          <a:prstGeom prst="rect">
            <a:avLst/>
          </a:prstGeom>
        </p:spPr>
      </p:pic>
      <p:sp>
        <p:nvSpPr>
          <p:cNvPr id="92" name="Прямоугольник 91"/>
          <p:cNvSpPr/>
          <p:nvPr/>
        </p:nvSpPr>
        <p:spPr>
          <a:xfrm>
            <a:off x="7451729" y="5032081"/>
            <a:ext cx="8832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7970974" y="5036022"/>
            <a:ext cx="88323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9915959" y="5020710"/>
            <a:ext cx="88323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8523745" y="3401069"/>
            <a:ext cx="382571" cy="27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8523745" y="5039628"/>
            <a:ext cx="382571" cy="27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10566318" y="3378211"/>
            <a:ext cx="508111" cy="4739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flipV="1">
            <a:off x="10516818" y="4507150"/>
            <a:ext cx="557611" cy="4938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Рисунок 1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499" y="3939034"/>
            <a:ext cx="547275" cy="56499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739" y="4485659"/>
            <a:ext cx="518160" cy="489600"/>
          </a:xfrm>
          <a:prstGeom prst="rect">
            <a:avLst/>
          </a:prstGeom>
        </p:spPr>
      </p:pic>
      <p:sp>
        <p:nvSpPr>
          <p:cNvPr id="108" name="Прямоугольник 107"/>
          <p:cNvSpPr/>
          <p:nvPr/>
        </p:nvSpPr>
        <p:spPr>
          <a:xfrm>
            <a:off x="10939236" y="5427124"/>
            <a:ext cx="1123950" cy="3205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TextBox 108"/>
          <p:cNvSpPr txBox="1"/>
          <p:nvPr/>
        </p:nvSpPr>
        <p:spPr>
          <a:xfrm>
            <a:off x="11132911" y="5402725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Вода</a:t>
            </a:r>
            <a:endParaRPr lang="ru-RU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10958286" y="2622784"/>
            <a:ext cx="1123950" cy="32053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TextBox 112"/>
          <p:cNvSpPr txBox="1"/>
          <p:nvPr/>
        </p:nvSpPr>
        <p:spPr>
          <a:xfrm>
            <a:off x="11151961" y="2598385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ru-RU" dirty="0" smtClean="0"/>
              <a:t>Масло</a:t>
            </a:r>
            <a:endParaRPr lang="ru-RU" dirty="0"/>
          </a:p>
        </p:txBody>
      </p:sp>
      <p:sp>
        <p:nvSpPr>
          <p:cNvPr id="118" name="TextBox 117"/>
          <p:cNvSpPr txBox="1"/>
          <p:nvPr/>
        </p:nvSpPr>
        <p:spPr>
          <a:xfrm>
            <a:off x="300600" y="5982296"/>
            <a:ext cx="1190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Красная</a:t>
            </a:r>
            <a:r>
              <a:rPr lang="en-US" sz="2000" dirty="0" smtClean="0"/>
              <a:t> </a:t>
            </a:r>
            <a:r>
              <a:rPr lang="ru-RU" sz="2000" dirty="0" smtClean="0"/>
              <a:t>связь </a:t>
            </a:r>
            <a:r>
              <a:rPr lang="en-US" sz="2000" dirty="0" smtClean="0"/>
              <a:t> “</a:t>
            </a:r>
            <a:r>
              <a:rPr lang="ru-RU" sz="2000" dirty="0" smtClean="0"/>
              <a:t>живет</a:t>
            </a:r>
            <a:r>
              <a:rPr lang="en-US" sz="2000" dirty="0" smtClean="0"/>
              <a:t>” </a:t>
            </a:r>
            <a:r>
              <a:rPr lang="ru-RU" sz="2000" dirty="0" smtClean="0"/>
              <a:t>ограниченное количество времени</a:t>
            </a:r>
            <a:r>
              <a:rPr lang="en-US" sz="2000" dirty="0" smtClean="0"/>
              <a:t>. </a:t>
            </a:r>
            <a:r>
              <a:rPr lang="ru-RU" sz="2000" dirty="0" smtClean="0"/>
              <a:t>Если субстраты не встретятся за это время, то реакция не происходит. Вероятность создания связи для каждого сценария</a:t>
            </a:r>
            <a:r>
              <a:rPr lang="en-US" sz="2000" dirty="0" smtClean="0"/>
              <a:t> </a:t>
            </a:r>
            <a:r>
              <a:rPr lang="en-US" sz="2000" dirty="0"/>
              <a:t>0.5</a:t>
            </a:r>
            <a:endParaRPr lang="ru-RU" sz="2000" dirty="0"/>
          </a:p>
        </p:txBody>
      </p:sp>
      <p:pic>
        <p:nvPicPr>
          <p:cNvPr id="99" name="Picture 2" descr="C:\Users\Andrey\Dropbox PSMTLab\Dropbox\Logo\logo.jpg">
            <a:extLst>
              <a:ext uri="{FF2B5EF4-FFF2-40B4-BE49-F238E27FC236}">
                <a16:creationId xmlns:a16="http://schemas.microsoft.com/office/drawing/2014/main" id="{55E63CFA-CF55-4F5E-BEB9-8DBEB2BA4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38</a:t>
            </a:fld>
            <a:endParaRPr lang="ru-RU"/>
          </a:p>
        </p:txBody>
      </p:sp>
      <p:sp>
        <p:nvSpPr>
          <p:cNvPr id="103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Применение полимерных </a:t>
            </a:r>
            <a:r>
              <a:rPr lang="ru-RU" dirty="0" err="1" smtClean="0"/>
              <a:t>микрогелей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 межфазном катализе</a:t>
            </a:r>
            <a:endParaRPr lang="ru-RU" dirty="0"/>
          </a:p>
        </p:txBody>
      </p:sp>
      <p:sp>
        <p:nvSpPr>
          <p:cNvPr id="106" name="Овал 105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8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55F5E8A-481B-4D4E-82E0-F9A1B666A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80" y="1541412"/>
            <a:ext cx="4839956" cy="370370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94661" y="1340930"/>
            <a:ext cx="6209343" cy="4007174"/>
            <a:chOff x="27144921" y="30416175"/>
            <a:chExt cx="6209343" cy="400717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7144921" y="30416175"/>
              <a:ext cx="5342899" cy="4007174"/>
            </a:xfrm>
            <a:prstGeom prst="rect">
              <a:avLst/>
            </a:prstGeom>
          </p:spPr>
        </p:pic>
        <p:grpSp>
          <p:nvGrpSpPr>
            <p:cNvPr id="5" name="Group 333"/>
            <p:cNvGrpSpPr>
              <a:grpSpLocks noChangeAspect="1"/>
            </p:cNvGrpSpPr>
            <p:nvPr/>
          </p:nvGrpSpPr>
          <p:grpSpPr bwMode="auto">
            <a:xfrm>
              <a:off x="27227742" y="30990965"/>
              <a:ext cx="6126522" cy="3051677"/>
              <a:chOff x="14979" y="19784"/>
              <a:chExt cx="3702" cy="1844"/>
            </a:xfrm>
          </p:grpSpPr>
          <p:sp>
            <p:nvSpPr>
              <p:cNvPr id="6" name="AutoShape 332"/>
              <p:cNvSpPr>
                <a:spLocks noChangeAspect="1" noChangeArrowheads="1" noTextEdit="1"/>
              </p:cNvSpPr>
              <p:nvPr/>
            </p:nvSpPr>
            <p:spPr bwMode="auto">
              <a:xfrm>
                <a:off x="15114" y="19871"/>
                <a:ext cx="3567" cy="1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7" name="Rectangle 334"/>
              <p:cNvSpPr>
                <a:spLocks noChangeArrowheads="1"/>
              </p:cNvSpPr>
              <p:nvPr/>
            </p:nvSpPr>
            <p:spPr bwMode="auto">
              <a:xfrm>
                <a:off x="18449" y="21231"/>
                <a:ext cx="50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ru-RU" alt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Rectangle 336"/>
              <p:cNvSpPr>
                <a:spLocks noChangeArrowheads="1"/>
              </p:cNvSpPr>
              <p:nvPr/>
            </p:nvSpPr>
            <p:spPr bwMode="auto">
              <a:xfrm>
                <a:off x="15073" y="21302"/>
                <a:ext cx="532" cy="1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Toluene</a:t>
                </a: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Rectangle 337"/>
              <p:cNvSpPr>
                <a:spLocks noChangeArrowheads="1"/>
              </p:cNvSpPr>
              <p:nvPr/>
            </p:nvSpPr>
            <p:spPr bwMode="auto">
              <a:xfrm>
                <a:off x="15521" y="21104"/>
                <a:ext cx="3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Rectangle 338"/>
              <p:cNvSpPr>
                <a:spLocks noChangeArrowheads="1"/>
              </p:cNvSpPr>
              <p:nvPr/>
            </p:nvSpPr>
            <p:spPr bwMode="auto">
              <a:xfrm>
                <a:off x="15066" y="19784"/>
                <a:ext cx="421" cy="1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Вода</a:t>
                </a: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" name="Rectangle 339"/>
              <p:cNvSpPr>
                <a:spLocks noChangeArrowheads="1"/>
              </p:cNvSpPr>
              <p:nvPr/>
            </p:nvSpPr>
            <p:spPr bwMode="auto">
              <a:xfrm>
                <a:off x="15454" y="19784"/>
                <a:ext cx="3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1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ru-RU" alt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340"/>
              <p:cNvSpPr>
                <a:spLocks noChangeArrowheads="1"/>
              </p:cNvSpPr>
              <p:nvPr/>
            </p:nvSpPr>
            <p:spPr bwMode="auto">
              <a:xfrm>
                <a:off x="17501" y="19902"/>
                <a:ext cx="358" cy="1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</a:t>
                </a:r>
                <a:r>
                  <a:rPr kumimoji="0" lang="en-US" altLang="ru-RU" sz="2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en-US" alt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O</a:t>
                </a: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" name="Rectangle 341"/>
              <p:cNvSpPr>
                <a:spLocks noChangeArrowheads="1"/>
              </p:cNvSpPr>
              <p:nvPr/>
            </p:nvSpPr>
            <p:spPr bwMode="auto">
              <a:xfrm>
                <a:off x="17617" y="19968"/>
                <a:ext cx="91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ru-RU" altLang="ru-RU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Rectangle 342"/>
              <p:cNvSpPr>
                <a:spLocks noChangeArrowheads="1"/>
              </p:cNvSpPr>
              <p:nvPr/>
            </p:nvSpPr>
            <p:spPr bwMode="auto">
              <a:xfrm>
                <a:off x="17682" y="19902"/>
                <a:ext cx="0" cy="1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5" name="Rectangle 343"/>
              <p:cNvSpPr>
                <a:spLocks noChangeArrowheads="1"/>
              </p:cNvSpPr>
              <p:nvPr/>
            </p:nvSpPr>
            <p:spPr bwMode="auto">
              <a:xfrm>
                <a:off x="17790" y="19970"/>
                <a:ext cx="63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Rectangle 344"/>
              <p:cNvSpPr>
                <a:spLocks noChangeArrowheads="1"/>
              </p:cNvSpPr>
              <p:nvPr/>
            </p:nvSpPr>
            <p:spPr bwMode="auto">
              <a:xfrm>
                <a:off x="17843" y="19902"/>
                <a:ext cx="41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3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345"/>
              <p:cNvSpPr>
                <a:spLocks noEditPoints="1"/>
              </p:cNvSpPr>
              <p:nvPr/>
            </p:nvSpPr>
            <p:spPr bwMode="auto">
              <a:xfrm>
                <a:off x="17039" y="20175"/>
                <a:ext cx="549" cy="356"/>
              </a:xfrm>
              <a:custGeom>
                <a:avLst/>
                <a:gdLst>
                  <a:gd name="T0" fmla="*/ 393 w 416"/>
                  <a:gd name="T1" fmla="*/ 2 h 541"/>
                  <a:gd name="T2" fmla="*/ 349 w 416"/>
                  <a:gd name="T3" fmla="*/ 14 h 541"/>
                  <a:gd name="T4" fmla="*/ 308 w 416"/>
                  <a:gd name="T5" fmla="*/ 37 h 541"/>
                  <a:gd name="T6" fmla="*/ 271 w 416"/>
                  <a:gd name="T7" fmla="*/ 68 h 541"/>
                  <a:gd name="T8" fmla="*/ 239 w 416"/>
                  <a:gd name="T9" fmla="*/ 107 h 541"/>
                  <a:gd name="T10" fmla="*/ 213 w 416"/>
                  <a:gd name="T11" fmla="*/ 152 h 541"/>
                  <a:gd name="T12" fmla="*/ 194 w 416"/>
                  <a:gd name="T13" fmla="*/ 201 h 541"/>
                  <a:gd name="T14" fmla="*/ 183 w 416"/>
                  <a:gd name="T15" fmla="*/ 254 h 541"/>
                  <a:gd name="T16" fmla="*/ 181 w 416"/>
                  <a:gd name="T17" fmla="*/ 302 h 541"/>
                  <a:gd name="T18" fmla="*/ 178 w 416"/>
                  <a:gd name="T19" fmla="*/ 321 h 541"/>
                  <a:gd name="T20" fmla="*/ 173 w 416"/>
                  <a:gd name="T21" fmla="*/ 341 h 541"/>
                  <a:gd name="T22" fmla="*/ 166 w 416"/>
                  <a:gd name="T23" fmla="*/ 361 h 541"/>
                  <a:gd name="T24" fmla="*/ 158 w 416"/>
                  <a:gd name="T25" fmla="*/ 379 h 541"/>
                  <a:gd name="T26" fmla="*/ 148 w 416"/>
                  <a:gd name="T27" fmla="*/ 397 h 541"/>
                  <a:gd name="T28" fmla="*/ 136 w 416"/>
                  <a:gd name="T29" fmla="*/ 415 h 541"/>
                  <a:gd name="T30" fmla="*/ 124 w 416"/>
                  <a:gd name="T31" fmla="*/ 431 h 541"/>
                  <a:gd name="T32" fmla="*/ 105 w 416"/>
                  <a:gd name="T33" fmla="*/ 440 h 541"/>
                  <a:gd name="T34" fmla="*/ 158 w 416"/>
                  <a:gd name="T35" fmla="*/ 478 h 541"/>
                  <a:gd name="T36" fmla="*/ 190 w 416"/>
                  <a:gd name="T37" fmla="*/ 433 h 541"/>
                  <a:gd name="T38" fmla="*/ 213 w 416"/>
                  <a:gd name="T39" fmla="*/ 386 h 541"/>
                  <a:gd name="T40" fmla="*/ 227 w 416"/>
                  <a:gd name="T41" fmla="*/ 335 h 541"/>
                  <a:gd name="T42" fmla="*/ 233 w 416"/>
                  <a:gd name="T43" fmla="*/ 283 h 541"/>
                  <a:gd name="T44" fmla="*/ 234 w 416"/>
                  <a:gd name="T45" fmla="*/ 263 h 541"/>
                  <a:gd name="T46" fmla="*/ 236 w 416"/>
                  <a:gd name="T47" fmla="*/ 243 h 541"/>
                  <a:gd name="T48" fmla="*/ 241 w 416"/>
                  <a:gd name="T49" fmla="*/ 223 h 541"/>
                  <a:gd name="T50" fmla="*/ 248 w 416"/>
                  <a:gd name="T51" fmla="*/ 204 h 541"/>
                  <a:gd name="T52" fmla="*/ 256 w 416"/>
                  <a:gd name="T53" fmla="*/ 185 h 541"/>
                  <a:gd name="T54" fmla="*/ 266 w 416"/>
                  <a:gd name="T55" fmla="*/ 166 h 541"/>
                  <a:gd name="T56" fmla="*/ 277 w 416"/>
                  <a:gd name="T57" fmla="*/ 149 h 541"/>
                  <a:gd name="T58" fmla="*/ 289 w 416"/>
                  <a:gd name="T59" fmla="*/ 132 h 541"/>
                  <a:gd name="T60" fmla="*/ 303 w 416"/>
                  <a:gd name="T61" fmla="*/ 117 h 541"/>
                  <a:gd name="T62" fmla="*/ 317 w 416"/>
                  <a:gd name="T63" fmla="*/ 104 h 541"/>
                  <a:gd name="T64" fmla="*/ 332 w 416"/>
                  <a:gd name="T65" fmla="*/ 92 h 541"/>
                  <a:gd name="T66" fmla="*/ 348 w 416"/>
                  <a:gd name="T67" fmla="*/ 82 h 541"/>
                  <a:gd name="T68" fmla="*/ 364 w 416"/>
                  <a:gd name="T69" fmla="*/ 74 h 541"/>
                  <a:gd name="T70" fmla="*/ 381 w 416"/>
                  <a:gd name="T71" fmla="*/ 67 h 541"/>
                  <a:gd name="T72" fmla="*/ 397 w 416"/>
                  <a:gd name="T73" fmla="*/ 64 h 541"/>
                  <a:gd name="T74" fmla="*/ 414 w 416"/>
                  <a:gd name="T75" fmla="*/ 0 h 541"/>
                  <a:gd name="T76" fmla="*/ 0 w 416"/>
                  <a:gd name="T77" fmla="*/ 530 h 541"/>
                  <a:gd name="T78" fmla="*/ 109 w 416"/>
                  <a:gd name="T79" fmla="*/ 37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6" h="541">
                    <a:moveTo>
                      <a:pt x="414" y="0"/>
                    </a:moveTo>
                    <a:lnTo>
                      <a:pt x="393" y="2"/>
                    </a:lnTo>
                    <a:lnTo>
                      <a:pt x="370" y="6"/>
                    </a:lnTo>
                    <a:lnTo>
                      <a:pt x="349" y="14"/>
                    </a:lnTo>
                    <a:lnTo>
                      <a:pt x="328" y="24"/>
                    </a:lnTo>
                    <a:lnTo>
                      <a:pt x="308" y="37"/>
                    </a:lnTo>
                    <a:lnTo>
                      <a:pt x="289" y="52"/>
                    </a:lnTo>
                    <a:lnTo>
                      <a:pt x="271" y="68"/>
                    </a:lnTo>
                    <a:lnTo>
                      <a:pt x="254" y="87"/>
                    </a:lnTo>
                    <a:lnTo>
                      <a:pt x="239" y="107"/>
                    </a:lnTo>
                    <a:lnTo>
                      <a:pt x="225" y="129"/>
                    </a:lnTo>
                    <a:lnTo>
                      <a:pt x="213" y="152"/>
                    </a:lnTo>
                    <a:lnTo>
                      <a:pt x="202" y="176"/>
                    </a:lnTo>
                    <a:lnTo>
                      <a:pt x="194" y="201"/>
                    </a:lnTo>
                    <a:lnTo>
                      <a:pt x="187" y="227"/>
                    </a:lnTo>
                    <a:lnTo>
                      <a:pt x="183" y="254"/>
                    </a:lnTo>
                    <a:lnTo>
                      <a:pt x="182" y="279"/>
                    </a:lnTo>
                    <a:lnTo>
                      <a:pt x="181" y="302"/>
                    </a:lnTo>
                    <a:lnTo>
                      <a:pt x="181" y="298"/>
                    </a:lnTo>
                    <a:lnTo>
                      <a:pt x="178" y="321"/>
                    </a:lnTo>
                    <a:lnTo>
                      <a:pt x="178" y="318"/>
                    </a:lnTo>
                    <a:lnTo>
                      <a:pt x="173" y="341"/>
                    </a:lnTo>
                    <a:lnTo>
                      <a:pt x="174" y="338"/>
                    </a:lnTo>
                    <a:lnTo>
                      <a:pt x="166" y="361"/>
                    </a:lnTo>
                    <a:lnTo>
                      <a:pt x="167" y="358"/>
                    </a:lnTo>
                    <a:lnTo>
                      <a:pt x="158" y="379"/>
                    </a:lnTo>
                    <a:lnTo>
                      <a:pt x="159" y="377"/>
                    </a:lnTo>
                    <a:lnTo>
                      <a:pt x="148" y="397"/>
                    </a:lnTo>
                    <a:lnTo>
                      <a:pt x="149" y="395"/>
                    </a:lnTo>
                    <a:lnTo>
                      <a:pt x="136" y="415"/>
                    </a:lnTo>
                    <a:lnTo>
                      <a:pt x="138" y="413"/>
                    </a:lnTo>
                    <a:lnTo>
                      <a:pt x="124" y="431"/>
                    </a:lnTo>
                    <a:lnTo>
                      <a:pt x="131" y="424"/>
                    </a:lnTo>
                    <a:lnTo>
                      <a:pt x="105" y="440"/>
                    </a:lnTo>
                    <a:lnTo>
                      <a:pt x="127" y="496"/>
                    </a:lnTo>
                    <a:lnTo>
                      <a:pt x="158" y="478"/>
                    </a:lnTo>
                    <a:lnTo>
                      <a:pt x="176" y="454"/>
                    </a:lnTo>
                    <a:lnTo>
                      <a:pt x="190" y="433"/>
                    </a:lnTo>
                    <a:lnTo>
                      <a:pt x="202" y="410"/>
                    </a:lnTo>
                    <a:lnTo>
                      <a:pt x="213" y="386"/>
                    </a:lnTo>
                    <a:lnTo>
                      <a:pt x="221" y="361"/>
                    </a:lnTo>
                    <a:lnTo>
                      <a:pt x="227" y="335"/>
                    </a:lnTo>
                    <a:lnTo>
                      <a:pt x="231" y="308"/>
                    </a:lnTo>
                    <a:lnTo>
                      <a:pt x="233" y="283"/>
                    </a:lnTo>
                    <a:lnTo>
                      <a:pt x="234" y="259"/>
                    </a:lnTo>
                    <a:lnTo>
                      <a:pt x="234" y="263"/>
                    </a:lnTo>
                    <a:lnTo>
                      <a:pt x="237" y="240"/>
                    </a:lnTo>
                    <a:lnTo>
                      <a:pt x="236" y="243"/>
                    </a:lnTo>
                    <a:lnTo>
                      <a:pt x="242" y="220"/>
                    </a:lnTo>
                    <a:lnTo>
                      <a:pt x="241" y="223"/>
                    </a:lnTo>
                    <a:lnTo>
                      <a:pt x="249" y="201"/>
                    </a:lnTo>
                    <a:lnTo>
                      <a:pt x="248" y="204"/>
                    </a:lnTo>
                    <a:lnTo>
                      <a:pt x="257" y="182"/>
                    </a:lnTo>
                    <a:lnTo>
                      <a:pt x="256" y="185"/>
                    </a:lnTo>
                    <a:lnTo>
                      <a:pt x="267" y="164"/>
                    </a:lnTo>
                    <a:lnTo>
                      <a:pt x="266" y="166"/>
                    </a:lnTo>
                    <a:lnTo>
                      <a:pt x="278" y="147"/>
                    </a:lnTo>
                    <a:lnTo>
                      <a:pt x="277" y="149"/>
                    </a:lnTo>
                    <a:lnTo>
                      <a:pt x="291" y="130"/>
                    </a:lnTo>
                    <a:lnTo>
                      <a:pt x="289" y="132"/>
                    </a:lnTo>
                    <a:lnTo>
                      <a:pt x="304" y="116"/>
                    </a:lnTo>
                    <a:lnTo>
                      <a:pt x="303" y="117"/>
                    </a:lnTo>
                    <a:lnTo>
                      <a:pt x="319" y="102"/>
                    </a:lnTo>
                    <a:lnTo>
                      <a:pt x="317" y="104"/>
                    </a:lnTo>
                    <a:lnTo>
                      <a:pt x="334" y="90"/>
                    </a:lnTo>
                    <a:lnTo>
                      <a:pt x="332" y="92"/>
                    </a:lnTo>
                    <a:lnTo>
                      <a:pt x="350" y="81"/>
                    </a:lnTo>
                    <a:lnTo>
                      <a:pt x="348" y="82"/>
                    </a:lnTo>
                    <a:lnTo>
                      <a:pt x="367" y="72"/>
                    </a:lnTo>
                    <a:lnTo>
                      <a:pt x="364" y="74"/>
                    </a:lnTo>
                    <a:lnTo>
                      <a:pt x="383" y="67"/>
                    </a:lnTo>
                    <a:lnTo>
                      <a:pt x="381" y="67"/>
                    </a:lnTo>
                    <a:lnTo>
                      <a:pt x="400" y="63"/>
                    </a:lnTo>
                    <a:lnTo>
                      <a:pt x="397" y="64"/>
                    </a:lnTo>
                    <a:lnTo>
                      <a:pt x="416" y="62"/>
                    </a:lnTo>
                    <a:lnTo>
                      <a:pt x="414" y="0"/>
                    </a:lnTo>
                    <a:close/>
                    <a:moveTo>
                      <a:pt x="109" y="370"/>
                    </a:moveTo>
                    <a:lnTo>
                      <a:pt x="0" y="530"/>
                    </a:lnTo>
                    <a:lnTo>
                      <a:pt x="170" y="541"/>
                    </a:lnTo>
                    <a:lnTo>
                      <a:pt x="109" y="370"/>
                    </a:lnTo>
                    <a:close/>
                  </a:path>
                </a:pathLst>
              </a:custGeom>
              <a:solidFill>
                <a:srgbClr val="00B0F0"/>
              </a:solidFill>
              <a:ln w="0" cap="flat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 346"/>
              <p:cNvSpPr>
                <a:spLocks noChangeArrowheads="1"/>
              </p:cNvSpPr>
              <p:nvPr/>
            </p:nvSpPr>
            <p:spPr bwMode="auto">
              <a:xfrm>
                <a:off x="14979" y="21018"/>
                <a:ext cx="997" cy="1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altLang="ru-RU" sz="2100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Бензальдегид</a:t>
                </a: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9" name="Rectangle 347"/>
              <p:cNvSpPr>
                <a:spLocks noChangeArrowheads="1"/>
              </p:cNvSpPr>
              <p:nvPr/>
            </p:nvSpPr>
            <p:spPr bwMode="auto">
              <a:xfrm>
                <a:off x="16055" y="20588"/>
                <a:ext cx="41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3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ru-RU" alt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 348"/>
              <p:cNvSpPr>
                <a:spLocks noEditPoints="1"/>
              </p:cNvSpPr>
              <p:nvPr/>
            </p:nvSpPr>
            <p:spPr bwMode="auto">
              <a:xfrm>
                <a:off x="15740" y="20880"/>
                <a:ext cx="654" cy="298"/>
              </a:xfrm>
              <a:custGeom>
                <a:avLst/>
                <a:gdLst>
                  <a:gd name="T0" fmla="*/ 32 w 654"/>
                  <a:gd name="T1" fmla="*/ 0 h 298"/>
                  <a:gd name="T2" fmla="*/ 94 w 654"/>
                  <a:gd name="T3" fmla="*/ 5 h 298"/>
                  <a:gd name="T4" fmla="*/ 152 w 654"/>
                  <a:gd name="T5" fmla="*/ 12 h 298"/>
                  <a:gd name="T6" fmla="*/ 206 w 654"/>
                  <a:gd name="T7" fmla="*/ 23 h 298"/>
                  <a:gd name="T8" fmla="*/ 254 w 654"/>
                  <a:gd name="T9" fmla="*/ 37 h 298"/>
                  <a:gd name="T10" fmla="*/ 294 w 654"/>
                  <a:gd name="T11" fmla="*/ 53 h 298"/>
                  <a:gd name="T12" fmla="*/ 318 w 654"/>
                  <a:gd name="T13" fmla="*/ 67 h 298"/>
                  <a:gd name="T14" fmla="*/ 332 w 654"/>
                  <a:gd name="T15" fmla="*/ 79 h 298"/>
                  <a:gd name="T16" fmla="*/ 343 w 654"/>
                  <a:gd name="T17" fmla="*/ 93 h 298"/>
                  <a:gd name="T18" fmla="*/ 351 w 654"/>
                  <a:gd name="T19" fmla="*/ 112 h 298"/>
                  <a:gd name="T20" fmla="*/ 353 w 654"/>
                  <a:gd name="T21" fmla="*/ 125 h 298"/>
                  <a:gd name="T22" fmla="*/ 353 w 654"/>
                  <a:gd name="T23" fmla="*/ 122 h 298"/>
                  <a:gd name="T24" fmla="*/ 353 w 654"/>
                  <a:gd name="T25" fmla="*/ 121 h 298"/>
                  <a:gd name="T26" fmla="*/ 354 w 654"/>
                  <a:gd name="T27" fmla="*/ 121 h 298"/>
                  <a:gd name="T28" fmla="*/ 355 w 654"/>
                  <a:gd name="T29" fmla="*/ 123 h 298"/>
                  <a:gd name="T30" fmla="*/ 358 w 654"/>
                  <a:gd name="T31" fmla="*/ 126 h 298"/>
                  <a:gd name="T32" fmla="*/ 362 w 654"/>
                  <a:gd name="T33" fmla="*/ 128 h 298"/>
                  <a:gd name="T34" fmla="*/ 367 w 654"/>
                  <a:gd name="T35" fmla="*/ 131 h 298"/>
                  <a:gd name="T36" fmla="*/ 380 w 654"/>
                  <a:gd name="T37" fmla="*/ 139 h 298"/>
                  <a:gd name="T38" fmla="*/ 396 w 654"/>
                  <a:gd name="T39" fmla="*/ 146 h 298"/>
                  <a:gd name="T40" fmla="*/ 415 w 654"/>
                  <a:gd name="T41" fmla="*/ 152 h 298"/>
                  <a:gd name="T42" fmla="*/ 436 w 654"/>
                  <a:gd name="T43" fmla="*/ 159 h 298"/>
                  <a:gd name="T44" fmla="*/ 458 w 654"/>
                  <a:gd name="T45" fmla="*/ 165 h 298"/>
                  <a:gd name="T46" fmla="*/ 483 w 654"/>
                  <a:gd name="T47" fmla="*/ 170 h 298"/>
                  <a:gd name="T48" fmla="*/ 529 w 654"/>
                  <a:gd name="T49" fmla="*/ 176 h 298"/>
                  <a:gd name="T50" fmla="*/ 475 w 654"/>
                  <a:gd name="T51" fmla="*/ 232 h 298"/>
                  <a:gd name="T52" fmla="*/ 423 w 654"/>
                  <a:gd name="T53" fmla="*/ 219 h 298"/>
                  <a:gd name="T54" fmla="*/ 379 w 654"/>
                  <a:gd name="T55" fmla="*/ 204 h 298"/>
                  <a:gd name="T56" fmla="*/ 344 w 654"/>
                  <a:gd name="T57" fmla="*/ 187 h 298"/>
                  <a:gd name="T58" fmla="*/ 329 w 654"/>
                  <a:gd name="T59" fmla="*/ 177 h 298"/>
                  <a:gd name="T60" fmla="*/ 317 w 654"/>
                  <a:gd name="T61" fmla="*/ 164 h 298"/>
                  <a:gd name="T62" fmla="*/ 306 w 654"/>
                  <a:gd name="T63" fmla="*/ 148 h 298"/>
                  <a:gd name="T64" fmla="*/ 302 w 654"/>
                  <a:gd name="T65" fmla="*/ 129 h 298"/>
                  <a:gd name="T66" fmla="*/ 303 w 654"/>
                  <a:gd name="T67" fmla="*/ 132 h 298"/>
                  <a:gd name="T68" fmla="*/ 304 w 654"/>
                  <a:gd name="T69" fmla="*/ 133 h 298"/>
                  <a:gd name="T70" fmla="*/ 304 w 654"/>
                  <a:gd name="T71" fmla="*/ 132 h 298"/>
                  <a:gd name="T72" fmla="*/ 303 w 654"/>
                  <a:gd name="T73" fmla="*/ 131 h 298"/>
                  <a:gd name="T74" fmla="*/ 301 w 654"/>
                  <a:gd name="T75" fmla="*/ 128 h 298"/>
                  <a:gd name="T76" fmla="*/ 298 w 654"/>
                  <a:gd name="T77" fmla="*/ 125 h 298"/>
                  <a:gd name="T78" fmla="*/ 294 w 654"/>
                  <a:gd name="T79" fmla="*/ 122 h 298"/>
                  <a:gd name="T80" fmla="*/ 289 w 654"/>
                  <a:gd name="T81" fmla="*/ 119 h 298"/>
                  <a:gd name="T82" fmla="*/ 276 w 654"/>
                  <a:gd name="T83" fmla="*/ 111 h 298"/>
                  <a:gd name="T84" fmla="*/ 260 w 654"/>
                  <a:gd name="T85" fmla="*/ 104 h 298"/>
                  <a:gd name="T86" fmla="*/ 241 w 654"/>
                  <a:gd name="T87" fmla="*/ 97 h 298"/>
                  <a:gd name="T88" fmla="*/ 220 w 654"/>
                  <a:gd name="T89" fmla="*/ 91 h 298"/>
                  <a:gd name="T90" fmla="*/ 197 w 654"/>
                  <a:gd name="T91" fmla="*/ 85 h 298"/>
                  <a:gd name="T92" fmla="*/ 172 w 654"/>
                  <a:gd name="T93" fmla="*/ 79 h 298"/>
                  <a:gd name="T94" fmla="*/ 146 w 654"/>
                  <a:gd name="T95" fmla="*/ 74 h 298"/>
                  <a:gd name="T96" fmla="*/ 118 w 654"/>
                  <a:gd name="T97" fmla="*/ 70 h 298"/>
                  <a:gd name="T98" fmla="*/ 90 w 654"/>
                  <a:gd name="T99" fmla="*/ 67 h 298"/>
                  <a:gd name="T100" fmla="*/ 61 w 654"/>
                  <a:gd name="T101" fmla="*/ 64 h 298"/>
                  <a:gd name="T102" fmla="*/ 31 w 654"/>
                  <a:gd name="T103" fmla="*/ 63 h 298"/>
                  <a:gd name="T104" fmla="*/ 1 w 654"/>
                  <a:gd name="T105" fmla="*/ 0 h 298"/>
                  <a:gd name="T106" fmla="*/ 654 w 654"/>
                  <a:gd name="T107" fmla="*/ 218 h 298"/>
                  <a:gd name="T108" fmla="*/ 507 w 654"/>
                  <a:gd name="T109" fmla="*/ 112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4" h="298">
                    <a:moveTo>
                      <a:pt x="1" y="0"/>
                    </a:moveTo>
                    <a:lnTo>
                      <a:pt x="32" y="0"/>
                    </a:lnTo>
                    <a:lnTo>
                      <a:pt x="63" y="2"/>
                    </a:lnTo>
                    <a:lnTo>
                      <a:pt x="94" y="5"/>
                    </a:lnTo>
                    <a:lnTo>
                      <a:pt x="123" y="8"/>
                    </a:lnTo>
                    <a:lnTo>
                      <a:pt x="152" y="12"/>
                    </a:lnTo>
                    <a:lnTo>
                      <a:pt x="180" y="18"/>
                    </a:lnTo>
                    <a:lnTo>
                      <a:pt x="206" y="23"/>
                    </a:lnTo>
                    <a:lnTo>
                      <a:pt x="231" y="30"/>
                    </a:lnTo>
                    <a:lnTo>
                      <a:pt x="254" y="37"/>
                    </a:lnTo>
                    <a:lnTo>
                      <a:pt x="275" y="45"/>
                    </a:lnTo>
                    <a:lnTo>
                      <a:pt x="294" y="53"/>
                    </a:lnTo>
                    <a:lnTo>
                      <a:pt x="310" y="62"/>
                    </a:lnTo>
                    <a:lnTo>
                      <a:pt x="318" y="67"/>
                    </a:lnTo>
                    <a:lnTo>
                      <a:pt x="325" y="73"/>
                    </a:lnTo>
                    <a:lnTo>
                      <a:pt x="332" y="79"/>
                    </a:lnTo>
                    <a:lnTo>
                      <a:pt x="338" y="85"/>
                    </a:lnTo>
                    <a:lnTo>
                      <a:pt x="343" y="93"/>
                    </a:lnTo>
                    <a:lnTo>
                      <a:pt x="348" y="102"/>
                    </a:lnTo>
                    <a:lnTo>
                      <a:pt x="351" y="112"/>
                    </a:lnTo>
                    <a:lnTo>
                      <a:pt x="352" y="120"/>
                    </a:lnTo>
                    <a:lnTo>
                      <a:pt x="353" y="125"/>
                    </a:lnTo>
                    <a:lnTo>
                      <a:pt x="351" y="118"/>
                    </a:lnTo>
                    <a:lnTo>
                      <a:pt x="353" y="122"/>
                    </a:lnTo>
                    <a:lnTo>
                      <a:pt x="351" y="116"/>
                    </a:lnTo>
                    <a:lnTo>
                      <a:pt x="353" y="121"/>
                    </a:lnTo>
                    <a:lnTo>
                      <a:pt x="350" y="117"/>
                    </a:lnTo>
                    <a:lnTo>
                      <a:pt x="354" y="121"/>
                    </a:lnTo>
                    <a:lnTo>
                      <a:pt x="351" y="119"/>
                    </a:lnTo>
                    <a:lnTo>
                      <a:pt x="355" y="123"/>
                    </a:lnTo>
                    <a:lnTo>
                      <a:pt x="354" y="121"/>
                    </a:lnTo>
                    <a:lnTo>
                      <a:pt x="358" y="126"/>
                    </a:lnTo>
                    <a:lnTo>
                      <a:pt x="357" y="124"/>
                    </a:lnTo>
                    <a:lnTo>
                      <a:pt x="362" y="128"/>
                    </a:lnTo>
                    <a:lnTo>
                      <a:pt x="361" y="127"/>
                    </a:lnTo>
                    <a:lnTo>
                      <a:pt x="367" y="131"/>
                    </a:lnTo>
                    <a:lnTo>
                      <a:pt x="366" y="131"/>
                    </a:lnTo>
                    <a:lnTo>
                      <a:pt x="380" y="139"/>
                    </a:lnTo>
                    <a:lnTo>
                      <a:pt x="379" y="138"/>
                    </a:lnTo>
                    <a:lnTo>
                      <a:pt x="396" y="146"/>
                    </a:lnTo>
                    <a:lnTo>
                      <a:pt x="395" y="145"/>
                    </a:lnTo>
                    <a:lnTo>
                      <a:pt x="415" y="152"/>
                    </a:lnTo>
                    <a:lnTo>
                      <a:pt x="414" y="152"/>
                    </a:lnTo>
                    <a:lnTo>
                      <a:pt x="436" y="159"/>
                    </a:lnTo>
                    <a:lnTo>
                      <a:pt x="434" y="159"/>
                    </a:lnTo>
                    <a:lnTo>
                      <a:pt x="458" y="165"/>
                    </a:lnTo>
                    <a:lnTo>
                      <a:pt x="458" y="165"/>
                    </a:lnTo>
                    <a:lnTo>
                      <a:pt x="483" y="170"/>
                    </a:lnTo>
                    <a:lnTo>
                      <a:pt x="481" y="170"/>
                    </a:lnTo>
                    <a:lnTo>
                      <a:pt x="529" y="176"/>
                    </a:lnTo>
                    <a:lnTo>
                      <a:pt x="524" y="238"/>
                    </a:lnTo>
                    <a:lnTo>
                      <a:pt x="475" y="232"/>
                    </a:lnTo>
                    <a:lnTo>
                      <a:pt x="448" y="226"/>
                    </a:lnTo>
                    <a:lnTo>
                      <a:pt x="423" y="219"/>
                    </a:lnTo>
                    <a:lnTo>
                      <a:pt x="400" y="212"/>
                    </a:lnTo>
                    <a:lnTo>
                      <a:pt x="379" y="204"/>
                    </a:lnTo>
                    <a:lnTo>
                      <a:pt x="360" y="196"/>
                    </a:lnTo>
                    <a:lnTo>
                      <a:pt x="344" y="187"/>
                    </a:lnTo>
                    <a:lnTo>
                      <a:pt x="336" y="182"/>
                    </a:lnTo>
                    <a:lnTo>
                      <a:pt x="329" y="177"/>
                    </a:lnTo>
                    <a:lnTo>
                      <a:pt x="323" y="171"/>
                    </a:lnTo>
                    <a:lnTo>
                      <a:pt x="317" y="164"/>
                    </a:lnTo>
                    <a:lnTo>
                      <a:pt x="311" y="157"/>
                    </a:lnTo>
                    <a:lnTo>
                      <a:pt x="306" y="148"/>
                    </a:lnTo>
                    <a:lnTo>
                      <a:pt x="303" y="137"/>
                    </a:lnTo>
                    <a:lnTo>
                      <a:pt x="302" y="129"/>
                    </a:lnTo>
                    <a:lnTo>
                      <a:pt x="301" y="125"/>
                    </a:lnTo>
                    <a:lnTo>
                      <a:pt x="303" y="132"/>
                    </a:lnTo>
                    <a:lnTo>
                      <a:pt x="302" y="127"/>
                    </a:lnTo>
                    <a:lnTo>
                      <a:pt x="304" y="133"/>
                    </a:lnTo>
                    <a:lnTo>
                      <a:pt x="302" y="128"/>
                    </a:lnTo>
                    <a:lnTo>
                      <a:pt x="304" y="132"/>
                    </a:lnTo>
                    <a:lnTo>
                      <a:pt x="301" y="128"/>
                    </a:lnTo>
                    <a:lnTo>
                      <a:pt x="303" y="131"/>
                    </a:lnTo>
                    <a:lnTo>
                      <a:pt x="299" y="126"/>
                    </a:lnTo>
                    <a:lnTo>
                      <a:pt x="301" y="128"/>
                    </a:lnTo>
                    <a:lnTo>
                      <a:pt x="296" y="124"/>
                    </a:lnTo>
                    <a:lnTo>
                      <a:pt x="298" y="125"/>
                    </a:lnTo>
                    <a:lnTo>
                      <a:pt x="292" y="121"/>
                    </a:lnTo>
                    <a:lnTo>
                      <a:pt x="294" y="122"/>
                    </a:lnTo>
                    <a:lnTo>
                      <a:pt x="287" y="118"/>
                    </a:lnTo>
                    <a:lnTo>
                      <a:pt x="289" y="119"/>
                    </a:lnTo>
                    <a:lnTo>
                      <a:pt x="274" y="111"/>
                    </a:lnTo>
                    <a:lnTo>
                      <a:pt x="276" y="111"/>
                    </a:lnTo>
                    <a:lnTo>
                      <a:pt x="258" y="104"/>
                    </a:lnTo>
                    <a:lnTo>
                      <a:pt x="260" y="104"/>
                    </a:lnTo>
                    <a:lnTo>
                      <a:pt x="240" y="97"/>
                    </a:lnTo>
                    <a:lnTo>
                      <a:pt x="241" y="97"/>
                    </a:lnTo>
                    <a:lnTo>
                      <a:pt x="219" y="91"/>
                    </a:lnTo>
                    <a:lnTo>
                      <a:pt x="220" y="91"/>
                    </a:lnTo>
                    <a:lnTo>
                      <a:pt x="196" y="85"/>
                    </a:lnTo>
                    <a:lnTo>
                      <a:pt x="197" y="85"/>
                    </a:lnTo>
                    <a:lnTo>
                      <a:pt x="171" y="79"/>
                    </a:lnTo>
                    <a:lnTo>
                      <a:pt x="172" y="79"/>
                    </a:lnTo>
                    <a:lnTo>
                      <a:pt x="145" y="74"/>
                    </a:lnTo>
                    <a:lnTo>
                      <a:pt x="146" y="74"/>
                    </a:lnTo>
                    <a:lnTo>
                      <a:pt x="118" y="70"/>
                    </a:lnTo>
                    <a:lnTo>
                      <a:pt x="118" y="70"/>
                    </a:lnTo>
                    <a:lnTo>
                      <a:pt x="89" y="67"/>
                    </a:lnTo>
                    <a:lnTo>
                      <a:pt x="90" y="67"/>
                    </a:lnTo>
                    <a:lnTo>
                      <a:pt x="60" y="64"/>
                    </a:lnTo>
                    <a:lnTo>
                      <a:pt x="61" y="64"/>
                    </a:lnTo>
                    <a:lnTo>
                      <a:pt x="30" y="63"/>
                    </a:lnTo>
                    <a:lnTo>
                      <a:pt x="31" y="63"/>
                    </a:lnTo>
                    <a:lnTo>
                      <a:pt x="0" y="62"/>
                    </a:lnTo>
                    <a:lnTo>
                      <a:pt x="1" y="0"/>
                    </a:lnTo>
                    <a:close/>
                    <a:moveTo>
                      <a:pt x="507" y="112"/>
                    </a:moveTo>
                    <a:lnTo>
                      <a:pt x="654" y="218"/>
                    </a:lnTo>
                    <a:lnTo>
                      <a:pt x="496" y="298"/>
                    </a:lnTo>
                    <a:lnTo>
                      <a:pt x="507" y="112"/>
                    </a:lnTo>
                    <a:close/>
                  </a:path>
                </a:pathLst>
              </a:custGeom>
              <a:solidFill>
                <a:srgbClr val="00B0F0"/>
              </a:solidFill>
              <a:ln w="0" cap="flat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1" name="Rectangle 349"/>
              <p:cNvSpPr>
                <a:spLocks noChangeArrowheads="1"/>
              </p:cNvSpPr>
              <p:nvPr/>
            </p:nvSpPr>
            <p:spPr bwMode="auto">
              <a:xfrm>
                <a:off x="16627" y="21250"/>
                <a:ext cx="1372" cy="1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Бензойная кислота</a:t>
                </a: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2" name="Rectangle 350"/>
              <p:cNvSpPr>
                <a:spLocks noChangeArrowheads="1"/>
              </p:cNvSpPr>
              <p:nvPr/>
            </p:nvSpPr>
            <p:spPr bwMode="auto">
              <a:xfrm>
                <a:off x="18303" y="21035"/>
                <a:ext cx="41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3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kumimoji="0" lang="ru-RU" alt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351"/>
              <p:cNvSpPr>
                <a:spLocks noEditPoints="1"/>
              </p:cNvSpPr>
              <p:nvPr/>
            </p:nvSpPr>
            <p:spPr bwMode="auto">
              <a:xfrm>
                <a:off x="17000" y="20841"/>
                <a:ext cx="399" cy="334"/>
              </a:xfrm>
              <a:custGeom>
                <a:avLst/>
                <a:gdLst>
                  <a:gd name="T0" fmla="*/ 21 w 399"/>
                  <a:gd name="T1" fmla="*/ 1 h 334"/>
                  <a:gd name="T2" fmla="*/ 61 w 399"/>
                  <a:gd name="T3" fmla="*/ 7 h 334"/>
                  <a:gd name="T4" fmla="*/ 99 w 399"/>
                  <a:gd name="T5" fmla="*/ 19 h 334"/>
                  <a:gd name="T6" fmla="*/ 134 w 399"/>
                  <a:gd name="T7" fmla="*/ 35 h 334"/>
                  <a:gd name="T8" fmla="*/ 165 w 399"/>
                  <a:gd name="T9" fmla="*/ 55 h 334"/>
                  <a:gd name="T10" fmla="*/ 191 w 399"/>
                  <a:gd name="T11" fmla="*/ 80 h 334"/>
                  <a:gd name="T12" fmla="*/ 211 w 399"/>
                  <a:gd name="T13" fmla="*/ 108 h 334"/>
                  <a:gd name="T14" fmla="*/ 224 w 399"/>
                  <a:gd name="T15" fmla="*/ 143 h 334"/>
                  <a:gd name="T16" fmla="*/ 226 w 399"/>
                  <a:gd name="T17" fmla="*/ 170 h 334"/>
                  <a:gd name="T18" fmla="*/ 229 w 399"/>
                  <a:gd name="T19" fmla="*/ 176 h 334"/>
                  <a:gd name="T20" fmla="*/ 232 w 399"/>
                  <a:gd name="T21" fmla="*/ 183 h 334"/>
                  <a:gd name="T22" fmla="*/ 237 w 399"/>
                  <a:gd name="T23" fmla="*/ 190 h 334"/>
                  <a:gd name="T24" fmla="*/ 244 w 399"/>
                  <a:gd name="T25" fmla="*/ 199 h 334"/>
                  <a:gd name="T26" fmla="*/ 253 w 399"/>
                  <a:gd name="T27" fmla="*/ 207 h 334"/>
                  <a:gd name="T28" fmla="*/ 263 w 399"/>
                  <a:gd name="T29" fmla="*/ 216 h 334"/>
                  <a:gd name="T30" fmla="*/ 284 w 399"/>
                  <a:gd name="T31" fmla="*/ 222 h 334"/>
                  <a:gd name="T32" fmla="*/ 238 w 399"/>
                  <a:gd name="T33" fmla="*/ 270 h 334"/>
                  <a:gd name="T34" fmla="*/ 209 w 399"/>
                  <a:gd name="T35" fmla="*/ 244 h 334"/>
                  <a:gd name="T36" fmla="*/ 188 w 399"/>
                  <a:gd name="T37" fmla="*/ 215 h 334"/>
                  <a:gd name="T38" fmla="*/ 176 w 399"/>
                  <a:gd name="T39" fmla="*/ 181 h 334"/>
                  <a:gd name="T40" fmla="*/ 174 w 399"/>
                  <a:gd name="T41" fmla="*/ 153 h 334"/>
                  <a:gd name="T42" fmla="*/ 171 w 399"/>
                  <a:gd name="T43" fmla="*/ 147 h 334"/>
                  <a:gd name="T44" fmla="*/ 168 w 399"/>
                  <a:gd name="T45" fmla="*/ 140 h 334"/>
                  <a:gd name="T46" fmla="*/ 163 w 399"/>
                  <a:gd name="T47" fmla="*/ 133 h 334"/>
                  <a:gd name="T48" fmla="*/ 156 w 399"/>
                  <a:gd name="T49" fmla="*/ 125 h 334"/>
                  <a:gd name="T50" fmla="*/ 147 w 399"/>
                  <a:gd name="T51" fmla="*/ 116 h 334"/>
                  <a:gd name="T52" fmla="*/ 137 w 399"/>
                  <a:gd name="T53" fmla="*/ 108 h 334"/>
                  <a:gd name="T54" fmla="*/ 125 w 399"/>
                  <a:gd name="T55" fmla="*/ 99 h 334"/>
                  <a:gd name="T56" fmla="*/ 112 w 399"/>
                  <a:gd name="T57" fmla="*/ 91 h 334"/>
                  <a:gd name="T58" fmla="*/ 98 w 399"/>
                  <a:gd name="T59" fmla="*/ 84 h 334"/>
                  <a:gd name="T60" fmla="*/ 83 w 399"/>
                  <a:gd name="T61" fmla="*/ 78 h 334"/>
                  <a:gd name="T62" fmla="*/ 67 w 399"/>
                  <a:gd name="T63" fmla="*/ 73 h 334"/>
                  <a:gd name="T64" fmla="*/ 51 w 399"/>
                  <a:gd name="T65" fmla="*/ 68 h 334"/>
                  <a:gd name="T66" fmla="*/ 34 w 399"/>
                  <a:gd name="T67" fmla="*/ 65 h 334"/>
                  <a:gd name="T68" fmla="*/ 17 w 399"/>
                  <a:gd name="T69" fmla="*/ 63 h 334"/>
                  <a:gd name="T70" fmla="*/ 0 w 399"/>
                  <a:gd name="T71" fmla="*/ 63 h 334"/>
                  <a:gd name="T72" fmla="*/ 271 w 399"/>
                  <a:gd name="T73" fmla="*/ 153 h 334"/>
                  <a:gd name="T74" fmla="*/ 232 w 399"/>
                  <a:gd name="T75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99" h="334">
                    <a:moveTo>
                      <a:pt x="2" y="0"/>
                    </a:moveTo>
                    <a:lnTo>
                      <a:pt x="21" y="1"/>
                    </a:lnTo>
                    <a:lnTo>
                      <a:pt x="41" y="4"/>
                    </a:lnTo>
                    <a:lnTo>
                      <a:pt x="61" y="7"/>
                    </a:lnTo>
                    <a:lnTo>
                      <a:pt x="80" y="12"/>
                    </a:lnTo>
                    <a:lnTo>
                      <a:pt x="99" y="19"/>
                    </a:lnTo>
                    <a:lnTo>
                      <a:pt x="117" y="26"/>
                    </a:lnTo>
                    <a:lnTo>
                      <a:pt x="134" y="35"/>
                    </a:lnTo>
                    <a:lnTo>
                      <a:pt x="150" y="45"/>
                    </a:lnTo>
                    <a:lnTo>
                      <a:pt x="165" y="55"/>
                    </a:lnTo>
                    <a:lnTo>
                      <a:pt x="179" y="67"/>
                    </a:lnTo>
                    <a:lnTo>
                      <a:pt x="191" y="80"/>
                    </a:lnTo>
                    <a:lnTo>
                      <a:pt x="202" y="93"/>
                    </a:lnTo>
                    <a:lnTo>
                      <a:pt x="211" y="108"/>
                    </a:lnTo>
                    <a:lnTo>
                      <a:pt x="219" y="125"/>
                    </a:lnTo>
                    <a:lnTo>
                      <a:pt x="224" y="143"/>
                    </a:lnTo>
                    <a:lnTo>
                      <a:pt x="225" y="158"/>
                    </a:lnTo>
                    <a:lnTo>
                      <a:pt x="226" y="170"/>
                    </a:lnTo>
                    <a:lnTo>
                      <a:pt x="225" y="164"/>
                    </a:lnTo>
                    <a:lnTo>
                      <a:pt x="229" y="176"/>
                    </a:lnTo>
                    <a:lnTo>
                      <a:pt x="227" y="171"/>
                    </a:lnTo>
                    <a:lnTo>
                      <a:pt x="232" y="183"/>
                    </a:lnTo>
                    <a:lnTo>
                      <a:pt x="230" y="179"/>
                    </a:lnTo>
                    <a:lnTo>
                      <a:pt x="237" y="190"/>
                    </a:lnTo>
                    <a:lnTo>
                      <a:pt x="235" y="187"/>
                    </a:lnTo>
                    <a:lnTo>
                      <a:pt x="244" y="199"/>
                    </a:lnTo>
                    <a:lnTo>
                      <a:pt x="242" y="196"/>
                    </a:lnTo>
                    <a:lnTo>
                      <a:pt x="253" y="207"/>
                    </a:lnTo>
                    <a:lnTo>
                      <a:pt x="251" y="205"/>
                    </a:lnTo>
                    <a:lnTo>
                      <a:pt x="263" y="216"/>
                    </a:lnTo>
                    <a:lnTo>
                      <a:pt x="256" y="212"/>
                    </a:lnTo>
                    <a:lnTo>
                      <a:pt x="284" y="222"/>
                    </a:lnTo>
                    <a:lnTo>
                      <a:pt x="269" y="281"/>
                    </a:lnTo>
                    <a:lnTo>
                      <a:pt x="238" y="270"/>
                    </a:lnTo>
                    <a:lnTo>
                      <a:pt x="221" y="256"/>
                    </a:lnTo>
                    <a:lnTo>
                      <a:pt x="209" y="244"/>
                    </a:lnTo>
                    <a:lnTo>
                      <a:pt x="198" y="230"/>
                    </a:lnTo>
                    <a:lnTo>
                      <a:pt x="188" y="215"/>
                    </a:lnTo>
                    <a:lnTo>
                      <a:pt x="181" y="198"/>
                    </a:lnTo>
                    <a:lnTo>
                      <a:pt x="176" y="181"/>
                    </a:lnTo>
                    <a:lnTo>
                      <a:pt x="175" y="165"/>
                    </a:lnTo>
                    <a:lnTo>
                      <a:pt x="174" y="153"/>
                    </a:lnTo>
                    <a:lnTo>
                      <a:pt x="175" y="159"/>
                    </a:lnTo>
                    <a:lnTo>
                      <a:pt x="171" y="147"/>
                    </a:lnTo>
                    <a:lnTo>
                      <a:pt x="173" y="152"/>
                    </a:lnTo>
                    <a:lnTo>
                      <a:pt x="168" y="140"/>
                    </a:lnTo>
                    <a:lnTo>
                      <a:pt x="170" y="145"/>
                    </a:lnTo>
                    <a:lnTo>
                      <a:pt x="163" y="133"/>
                    </a:lnTo>
                    <a:lnTo>
                      <a:pt x="165" y="136"/>
                    </a:lnTo>
                    <a:lnTo>
                      <a:pt x="156" y="125"/>
                    </a:lnTo>
                    <a:lnTo>
                      <a:pt x="158" y="127"/>
                    </a:lnTo>
                    <a:lnTo>
                      <a:pt x="147" y="116"/>
                    </a:lnTo>
                    <a:lnTo>
                      <a:pt x="149" y="118"/>
                    </a:lnTo>
                    <a:lnTo>
                      <a:pt x="137" y="108"/>
                    </a:lnTo>
                    <a:lnTo>
                      <a:pt x="138" y="109"/>
                    </a:lnTo>
                    <a:lnTo>
                      <a:pt x="125" y="99"/>
                    </a:lnTo>
                    <a:lnTo>
                      <a:pt x="126" y="100"/>
                    </a:lnTo>
                    <a:lnTo>
                      <a:pt x="112" y="91"/>
                    </a:lnTo>
                    <a:lnTo>
                      <a:pt x="113" y="92"/>
                    </a:lnTo>
                    <a:lnTo>
                      <a:pt x="98" y="84"/>
                    </a:lnTo>
                    <a:lnTo>
                      <a:pt x="99" y="85"/>
                    </a:lnTo>
                    <a:lnTo>
                      <a:pt x="83" y="78"/>
                    </a:lnTo>
                    <a:lnTo>
                      <a:pt x="84" y="79"/>
                    </a:lnTo>
                    <a:lnTo>
                      <a:pt x="67" y="73"/>
                    </a:lnTo>
                    <a:lnTo>
                      <a:pt x="68" y="73"/>
                    </a:lnTo>
                    <a:lnTo>
                      <a:pt x="51" y="68"/>
                    </a:lnTo>
                    <a:lnTo>
                      <a:pt x="52" y="69"/>
                    </a:lnTo>
                    <a:lnTo>
                      <a:pt x="34" y="65"/>
                    </a:lnTo>
                    <a:lnTo>
                      <a:pt x="35" y="66"/>
                    </a:lnTo>
                    <a:lnTo>
                      <a:pt x="17" y="63"/>
                    </a:lnTo>
                    <a:lnTo>
                      <a:pt x="19" y="63"/>
                    </a:lnTo>
                    <a:lnTo>
                      <a:pt x="0" y="63"/>
                    </a:lnTo>
                    <a:lnTo>
                      <a:pt x="2" y="0"/>
                    </a:lnTo>
                    <a:close/>
                    <a:moveTo>
                      <a:pt x="271" y="153"/>
                    </a:moveTo>
                    <a:lnTo>
                      <a:pt x="399" y="291"/>
                    </a:lnTo>
                    <a:lnTo>
                      <a:pt x="232" y="334"/>
                    </a:lnTo>
                    <a:lnTo>
                      <a:pt x="271" y="153"/>
                    </a:lnTo>
                    <a:close/>
                  </a:path>
                </a:pathLst>
              </a:custGeom>
              <a:solidFill>
                <a:srgbClr val="FFC000"/>
              </a:solidFill>
              <a:ln w="0" cap="flat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/>
              </a:p>
            </p:txBody>
          </p:sp>
          <p:sp>
            <p:nvSpPr>
              <p:cNvPr id="24" name="Rectangle 352"/>
              <p:cNvSpPr>
                <a:spLocks noChangeArrowheads="1"/>
              </p:cNvSpPr>
              <p:nvPr/>
            </p:nvSpPr>
            <p:spPr bwMode="auto">
              <a:xfrm>
                <a:off x="15455" y="20047"/>
                <a:ext cx="304" cy="19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ru-RU" alt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H</a:t>
                </a:r>
                <a:r>
                  <a:rPr kumimoji="0" lang="en-US" altLang="ru-RU" sz="21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O</a:t>
                </a:r>
                <a:endParaRPr kumimoji="0" lang="ru-RU" altLang="ru-RU" sz="2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5" name="Rectangle 353"/>
              <p:cNvSpPr>
                <a:spLocks noChangeArrowheads="1"/>
              </p:cNvSpPr>
              <p:nvPr/>
            </p:nvSpPr>
            <p:spPr bwMode="auto">
              <a:xfrm>
                <a:off x="15551" y="20116"/>
                <a:ext cx="91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ru-RU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ru-RU" altLang="ru-RU" sz="1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2</a:t>
                </a: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355"/>
              <p:cNvSpPr>
                <a:spLocks noChangeArrowheads="1"/>
              </p:cNvSpPr>
              <p:nvPr/>
            </p:nvSpPr>
            <p:spPr bwMode="auto">
              <a:xfrm>
                <a:off x="15725" y="20047"/>
                <a:ext cx="0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" name="Freeform 356"/>
              <p:cNvSpPr>
                <a:spLocks noEditPoints="1"/>
              </p:cNvSpPr>
              <p:nvPr/>
            </p:nvSpPr>
            <p:spPr bwMode="auto">
              <a:xfrm>
                <a:off x="15764" y="20088"/>
                <a:ext cx="517" cy="378"/>
              </a:xfrm>
              <a:custGeom>
                <a:avLst/>
                <a:gdLst>
                  <a:gd name="T0" fmla="*/ 437 w 484"/>
                  <a:gd name="T1" fmla="*/ 241 h 242"/>
                  <a:gd name="T2" fmla="*/ 370 w 484"/>
                  <a:gd name="T3" fmla="*/ 233 h 242"/>
                  <a:gd name="T4" fmla="*/ 330 w 484"/>
                  <a:gd name="T5" fmla="*/ 225 h 242"/>
                  <a:gd name="T6" fmla="*/ 294 w 484"/>
                  <a:gd name="T7" fmla="*/ 215 h 242"/>
                  <a:gd name="T8" fmla="*/ 264 w 484"/>
                  <a:gd name="T9" fmla="*/ 203 h 242"/>
                  <a:gd name="T10" fmla="*/ 239 w 484"/>
                  <a:gd name="T11" fmla="*/ 188 h 242"/>
                  <a:gd name="T12" fmla="*/ 219 w 484"/>
                  <a:gd name="T13" fmla="*/ 164 h 242"/>
                  <a:gd name="T14" fmla="*/ 215 w 484"/>
                  <a:gd name="T15" fmla="*/ 145 h 242"/>
                  <a:gd name="T16" fmla="*/ 216 w 484"/>
                  <a:gd name="T17" fmla="*/ 150 h 242"/>
                  <a:gd name="T18" fmla="*/ 214 w 484"/>
                  <a:gd name="T19" fmla="*/ 149 h 242"/>
                  <a:gd name="T20" fmla="*/ 208 w 484"/>
                  <a:gd name="T21" fmla="*/ 146 h 242"/>
                  <a:gd name="T22" fmla="*/ 199 w 484"/>
                  <a:gd name="T23" fmla="*/ 141 h 242"/>
                  <a:gd name="T24" fmla="*/ 188 w 484"/>
                  <a:gd name="T25" fmla="*/ 137 h 242"/>
                  <a:gd name="T26" fmla="*/ 175 w 484"/>
                  <a:gd name="T27" fmla="*/ 132 h 242"/>
                  <a:gd name="T28" fmla="*/ 160 w 484"/>
                  <a:gd name="T29" fmla="*/ 127 h 242"/>
                  <a:gd name="T30" fmla="*/ 123 w 484"/>
                  <a:gd name="T31" fmla="*/ 121 h 242"/>
                  <a:gd name="T32" fmla="*/ 171 w 484"/>
                  <a:gd name="T33" fmla="*/ 66 h 242"/>
                  <a:gd name="T34" fmla="*/ 204 w 484"/>
                  <a:gd name="T35" fmla="*/ 77 h 242"/>
                  <a:gd name="T36" fmla="*/ 232 w 484"/>
                  <a:gd name="T37" fmla="*/ 91 h 242"/>
                  <a:gd name="T38" fmla="*/ 254 w 484"/>
                  <a:gd name="T39" fmla="*/ 108 h 242"/>
                  <a:gd name="T40" fmla="*/ 266 w 484"/>
                  <a:gd name="T41" fmla="*/ 135 h 242"/>
                  <a:gd name="T42" fmla="*/ 267 w 484"/>
                  <a:gd name="T43" fmla="*/ 141 h 242"/>
                  <a:gd name="T44" fmla="*/ 267 w 484"/>
                  <a:gd name="T45" fmla="*/ 137 h 242"/>
                  <a:gd name="T46" fmla="*/ 269 w 484"/>
                  <a:gd name="T47" fmla="*/ 137 h 242"/>
                  <a:gd name="T48" fmla="*/ 275 w 484"/>
                  <a:gd name="T49" fmla="*/ 141 h 242"/>
                  <a:gd name="T50" fmla="*/ 283 w 484"/>
                  <a:gd name="T51" fmla="*/ 145 h 242"/>
                  <a:gd name="T52" fmla="*/ 294 w 484"/>
                  <a:gd name="T53" fmla="*/ 150 h 242"/>
                  <a:gd name="T54" fmla="*/ 308 w 484"/>
                  <a:gd name="T55" fmla="*/ 155 h 242"/>
                  <a:gd name="T56" fmla="*/ 323 w 484"/>
                  <a:gd name="T57" fmla="*/ 160 h 242"/>
                  <a:gd name="T58" fmla="*/ 340 w 484"/>
                  <a:gd name="T59" fmla="*/ 164 h 242"/>
                  <a:gd name="T60" fmla="*/ 358 w 484"/>
                  <a:gd name="T61" fmla="*/ 168 h 242"/>
                  <a:gd name="T62" fmla="*/ 377 w 484"/>
                  <a:gd name="T63" fmla="*/ 171 h 242"/>
                  <a:gd name="T64" fmla="*/ 397 w 484"/>
                  <a:gd name="T65" fmla="*/ 174 h 242"/>
                  <a:gd name="T66" fmla="*/ 440 w 484"/>
                  <a:gd name="T67" fmla="*/ 178 h 242"/>
                  <a:gd name="T68" fmla="*/ 484 w 484"/>
                  <a:gd name="T69" fmla="*/ 180 h 242"/>
                  <a:gd name="T70" fmla="*/ 144 w 484"/>
                  <a:gd name="T71" fmla="*/ 186 h 242"/>
                  <a:gd name="T72" fmla="*/ 159 w 484"/>
                  <a:gd name="T7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84" h="242">
                    <a:moveTo>
                      <a:pt x="482" y="242"/>
                    </a:moveTo>
                    <a:lnTo>
                      <a:pt x="437" y="241"/>
                    </a:lnTo>
                    <a:lnTo>
                      <a:pt x="392" y="236"/>
                    </a:lnTo>
                    <a:lnTo>
                      <a:pt x="370" y="233"/>
                    </a:lnTo>
                    <a:lnTo>
                      <a:pt x="349" y="229"/>
                    </a:lnTo>
                    <a:lnTo>
                      <a:pt x="330" y="225"/>
                    </a:lnTo>
                    <a:lnTo>
                      <a:pt x="311" y="220"/>
                    </a:lnTo>
                    <a:lnTo>
                      <a:pt x="294" y="215"/>
                    </a:lnTo>
                    <a:lnTo>
                      <a:pt x="278" y="209"/>
                    </a:lnTo>
                    <a:lnTo>
                      <a:pt x="264" y="203"/>
                    </a:lnTo>
                    <a:lnTo>
                      <a:pt x="251" y="196"/>
                    </a:lnTo>
                    <a:lnTo>
                      <a:pt x="239" y="188"/>
                    </a:lnTo>
                    <a:lnTo>
                      <a:pt x="229" y="178"/>
                    </a:lnTo>
                    <a:lnTo>
                      <a:pt x="219" y="164"/>
                    </a:lnTo>
                    <a:lnTo>
                      <a:pt x="217" y="152"/>
                    </a:lnTo>
                    <a:lnTo>
                      <a:pt x="215" y="145"/>
                    </a:lnTo>
                    <a:lnTo>
                      <a:pt x="220" y="156"/>
                    </a:lnTo>
                    <a:lnTo>
                      <a:pt x="216" y="150"/>
                    </a:lnTo>
                    <a:lnTo>
                      <a:pt x="220" y="155"/>
                    </a:lnTo>
                    <a:lnTo>
                      <a:pt x="214" y="149"/>
                    </a:lnTo>
                    <a:lnTo>
                      <a:pt x="217" y="152"/>
                    </a:lnTo>
                    <a:lnTo>
                      <a:pt x="208" y="146"/>
                    </a:lnTo>
                    <a:lnTo>
                      <a:pt x="210" y="147"/>
                    </a:lnTo>
                    <a:lnTo>
                      <a:pt x="199" y="141"/>
                    </a:lnTo>
                    <a:lnTo>
                      <a:pt x="201" y="142"/>
                    </a:lnTo>
                    <a:lnTo>
                      <a:pt x="188" y="137"/>
                    </a:lnTo>
                    <a:lnTo>
                      <a:pt x="189" y="137"/>
                    </a:lnTo>
                    <a:lnTo>
                      <a:pt x="175" y="132"/>
                    </a:lnTo>
                    <a:lnTo>
                      <a:pt x="176" y="132"/>
                    </a:lnTo>
                    <a:lnTo>
                      <a:pt x="160" y="127"/>
                    </a:lnTo>
                    <a:lnTo>
                      <a:pt x="162" y="128"/>
                    </a:lnTo>
                    <a:lnTo>
                      <a:pt x="123" y="121"/>
                    </a:lnTo>
                    <a:lnTo>
                      <a:pt x="130" y="59"/>
                    </a:lnTo>
                    <a:lnTo>
                      <a:pt x="171" y="66"/>
                    </a:lnTo>
                    <a:lnTo>
                      <a:pt x="189" y="72"/>
                    </a:lnTo>
                    <a:lnTo>
                      <a:pt x="204" y="77"/>
                    </a:lnTo>
                    <a:lnTo>
                      <a:pt x="219" y="84"/>
                    </a:lnTo>
                    <a:lnTo>
                      <a:pt x="232" y="91"/>
                    </a:lnTo>
                    <a:lnTo>
                      <a:pt x="243" y="98"/>
                    </a:lnTo>
                    <a:lnTo>
                      <a:pt x="254" y="108"/>
                    </a:lnTo>
                    <a:lnTo>
                      <a:pt x="263" y="123"/>
                    </a:lnTo>
                    <a:lnTo>
                      <a:pt x="266" y="135"/>
                    </a:lnTo>
                    <a:lnTo>
                      <a:pt x="266" y="135"/>
                    </a:lnTo>
                    <a:lnTo>
                      <a:pt x="267" y="141"/>
                    </a:lnTo>
                    <a:lnTo>
                      <a:pt x="263" y="130"/>
                    </a:lnTo>
                    <a:lnTo>
                      <a:pt x="267" y="137"/>
                    </a:lnTo>
                    <a:lnTo>
                      <a:pt x="262" y="131"/>
                    </a:lnTo>
                    <a:lnTo>
                      <a:pt x="269" y="137"/>
                    </a:lnTo>
                    <a:lnTo>
                      <a:pt x="266" y="135"/>
                    </a:lnTo>
                    <a:lnTo>
                      <a:pt x="275" y="141"/>
                    </a:lnTo>
                    <a:lnTo>
                      <a:pt x="272" y="140"/>
                    </a:lnTo>
                    <a:lnTo>
                      <a:pt x="283" y="145"/>
                    </a:lnTo>
                    <a:lnTo>
                      <a:pt x="281" y="145"/>
                    </a:lnTo>
                    <a:lnTo>
                      <a:pt x="294" y="150"/>
                    </a:lnTo>
                    <a:lnTo>
                      <a:pt x="293" y="150"/>
                    </a:lnTo>
                    <a:lnTo>
                      <a:pt x="308" y="155"/>
                    </a:lnTo>
                    <a:lnTo>
                      <a:pt x="307" y="155"/>
                    </a:lnTo>
                    <a:lnTo>
                      <a:pt x="323" y="160"/>
                    </a:lnTo>
                    <a:lnTo>
                      <a:pt x="322" y="159"/>
                    </a:lnTo>
                    <a:lnTo>
                      <a:pt x="340" y="164"/>
                    </a:lnTo>
                    <a:lnTo>
                      <a:pt x="339" y="164"/>
                    </a:lnTo>
                    <a:lnTo>
                      <a:pt x="358" y="168"/>
                    </a:lnTo>
                    <a:lnTo>
                      <a:pt x="357" y="168"/>
                    </a:lnTo>
                    <a:lnTo>
                      <a:pt x="377" y="171"/>
                    </a:lnTo>
                    <a:lnTo>
                      <a:pt x="376" y="171"/>
                    </a:lnTo>
                    <a:lnTo>
                      <a:pt x="397" y="174"/>
                    </a:lnTo>
                    <a:lnTo>
                      <a:pt x="396" y="174"/>
                    </a:lnTo>
                    <a:lnTo>
                      <a:pt x="440" y="178"/>
                    </a:lnTo>
                    <a:lnTo>
                      <a:pt x="439" y="178"/>
                    </a:lnTo>
                    <a:lnTo>
                      <a:pt x="484" y="180"/>
                    </a:lnTo>
                    <a:lnTo>
                      <a:pt x="482" y="242"/>
                    </a:lnTo>
                    <a:close/>
                    <a:moveTo>
                      <a:pt x="144" y="186"/>
                    </a:moveTo>
                    <a:lnTo>
                      <a:pt x="0" y="76"/>
                    </a:lnTo>
                    <a:lnTo>
                      <a:pt x="159" y="0"/>
                    </a:lnTo>
                    <a:lnTo>
                      <a:pt x="144" y="186"/>
                    </a:lnTo>
                    <a:close/>
                  </a:path>
                </a:pathLst>
              </a:custGeom>
              <a:solidFill>
                <a:srgbClr val="FFC000"/>
              </a:solidFill>
              <a:ln w="0" cap="flat">
                <a:solidFill>
                  <a:srgbClr val="FFC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B48278C-92EB-4F38-93FA-CA2121AABB64}"/>
              </a:ext>
            </a:extLst>
          </p:cNvPr>
          <p:cNvSpPr/>
          <p:nvPr/>
        </p:nvSpPr>
        <p:spPr>
          <a:xfrm>
            <a:off x="1699556" y="5382600"/>
            <a:ext cx="838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K. H. Tan, W. Xu, S. </a:t>
            </a:r>
            <a:r>
              <a:rPr lang="en-US" sz="1400" dirty="0" err="1"/>
              <a:t>Stefka</a:t>
            </a:r>
            <a:r>
              <a:rPr lang="en-US" sz="1400" dirty="0"/>
              <a:t>, D. E. </a:t>
            </a:r>
            <a:r>
              <a:rPr lang="en-US" sz="1400" dirty="0" err="1"/>
              <a:t>Demco</a:t>
            </a:r>
            <a:r>
              <a:rPr lang="en-US" sz="1400" dirty="0"/>
              <a:t>, T. </a:t>
            </a:r>
            <a:r>
              <a:rPr lang="en-US" sz="1400" dirty="0" err="1"/>
              <a:t>Kharandiuk</a:t>
            </a:r>
            <a:r>
              <a:rPr lang="en-US" sz="1400" dirty="0"/>
              <a:t>, V. </a:t>
            </a:r>
            <a:r>
              <a:rPr lang="en-US" sz="1400" dirty="0" err="1"/>
              <a:t>Ivasiv</a:t>
            </a:r>
            <a:r>
              <a:rPr lang="en-US" sz="1400" dirty="0"/>
              <a:t>, R. </a:t>
            </a:r>
            <a:r>
              <a:rPr lang="en-US" sz="1400" dirty="0" err="1"/>
              <a:t>Nebesnyi</a:t>
            </a:r>
            <a:r>
              <a:rPr lang="en-US" sz="1400" dirty="0"/>
              <a:t>, V. S. </a:t>
            </a:r>
            <a:r>
              <a:rPr lang="en-US" sz="1400" dirty="0" err="1"/>
              <a:t>Petrovskii</a:t>
            </a:r>
            <a:r>
              <a:rPr lang="en-US" sz="1400" dirty="0"/>
              <a:t>, I. I. Potemkin, A. </a:t>
            </a:r>
            <a:r>
              <a:rPr lang="en-US" sz="1400" dirty="0" err="1"/>
              <a:t>Pich</a:t>
            </a:r>
            <a:r>
              <a:rPr lang="en-US" sz="1400" dirty="0"/>
              <a:t>, </a:t>
            </a:r>
            <a:endParaRPr lang="ru-RU" sz="1400" dirty="0"/>
          </a:p>
          <a:p>
            <a:pPr algn="just"/>
            <a:r>
              <a:rPr lang="en-US" sz="1400" i="1" dirty="0" err="1"/>
              <a:t>Angew</a:t>
            </a:r>
            <a:r>
              <a:rPr lang="ru-RU" sz="1400" i="1" dirty="0"/>
              <a:t>.</a:t>
            </a:r>
            <a:r>
              <a:rPr lang="en-US" sz="1400" i="1" dirty="0"/>
              <a:t> Chem</a:t>
            </a:r>
            <a:r>
              <a:rPr lang="ru-RU" sz="1400" i="1" dirty="0"/>
              <a:t>.</a:t>
            </a:r>
            <a:r>
              <a:rPr lang="en-US" sz="1400" i="1" dirty="0"/>
              <a:t> Int</a:t>
            </a:r>
            <a:r>
              <a:rPr lang="ru-RU" sz="1400" i="1" dirty="0"/>
              <a:t>.</a:t>
            </a:r>
            <a:r>
              <a:rPr lang="en-US" sz="1400" i="1" dirty="0"/>
              <a:t> Ed</a:t>
            </a:r>
            <a:r>
              <a:rPr lang="ru-RU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2019</a:t>
            </a:r>
            <a:endParaRPr lang="en-US" sz="1400" dirty="0"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39</a:t>
            </a:fld>
            <a:endParaRPr lang="ru-RU"/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39708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Применение полимерных </a:t>
            </a:r>
            <a:r>
              <a:rPr lang="ru-RU" dirty="0" err="1" smtClean="0"/>
              <a:t>микрогелей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 межфазном катализе</a:t>
            </a:r>
            <a:endParaRPr lang="ru-RU" dirty="0"/>
          </a:p>
        </p:txBody>
      </p:sp>
      <p:pic>
        <p:nvPicPr>
          <p:cNvPr id="3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56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306185" y="328050"/>
            <a:ext cx="10515600" cy="1325563"/>
          </a:xfrm>
        </p:spPr>
        <p:txBody>
          <a:bodyPr/>
          <a:lstStyle/>
          <a:p>
            <a:r>
              <a:rPr lang="ru-RU" dirty="0" smtClean="0"/>
              <a:t>Введение</a:t>
            </a:r>
            <a:r>
              <a:rPr lang="en-US" dirty="0" smtClean="0"/>
              <a:t>. </a:t>
            </a:r>
            <a:r>
              <a:rPr lang="ru-RU" dirty="0" smtClean="0"/>
              <a:t>Дуализм физических свойств </a:t>
            </a:r>
            <a:r>
              <a:rPr lang="ru-RU" dirty="0" err="1" smtClean="0"/>
              <a:t>микрогелей</a:t>
            </a:r>
            <a:endParaRPr lang="ru-RU" dirty="0"/>
          </a:p>
        </p:txBody>
      </p:sp>
      <p:pic>
        <p:nvPicPr>
          <p:cNvPr id="1028" name="Picture 4" descr="C:\Users\Andrey\Desktop\Mukpol`elu\7_MGwithOneCharges\Artem\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9" y="1772820"/>
            <a:ext cx="5261787" cy="43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870896" y="254031"/>
            <a:ext cx="3384376" cy="4386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cap="none" dirty="0">
                <a:solidFill>
                  <a:schemeClr val="bg1"/>
                </a:solidFill>
                <a:effectLst/>
                <a:latin typeface="Segoe Condensed" panose="020B0606040200020203" pitchFamily="34" charset="0"/>
              </a:rPr>
              <a:t>Model</a:t>
            </a:r>
            <a:endParaRPr lang="ru-RU" sz="2000" i="1" cap="none" dirty="0">
              <a:solidFill>
                <a:schemeClr val="bg1"/>
              </a:solidFill>
              <a:effectLst/>
              <a:latin typeface="Segoe Condensed" panose="020B0606040200020203" pitchFamily="34" charset="0"/>
            </a:endParaRPr>
          </a:p>
        </p:txBody>
      </p:sp>
      <p:pic>
        <p:nvPicPr>
          <p:cNvPr id="1027" name="Picture 3" descr="C:\Users\Andrey\Desktop\Mukpol`elu\7_MGwithOneCharges\Artem\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137" y="1887459"/>
            <a:ext cx="5400600" cy="44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>
            <a:stCxn id="32" idx="4"/>
          </p:cNvCxnSpPr>
          <p:nvPr/>
        </p:nvCxnSpPr>
        <p:spPr>
          <a:xfrm flipH="1">
            <a:off x="3708272" y="4329000"/>
            <a:ext cx="4205880" cy="68417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934692" y="2452259"/>
            <a:ext cx="4033010" cy="9767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2343746" y="2421176"/>
            <a:ext cx="2592000" cy="2592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464153" y="3429000"/>
            <a:ext cx="900000" cy="900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26"/>
          <p:cNvSpPr/>
          <p:nvPr/>
        </p:nvSpPr>
        <p:spPr>
          <a:xfrm>
            <a:off x="435075" y="6249883"/>
            <a:ext cx="11164529" cy="341919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just"/>
            <a:r>
              <a:rPr lang="ru-RU" b="1" dirty="0" smtClean="0"/>
              <a:t>Упругий</a:t>
            </a:r>
            <a:r>
              <a:rPr lang="ru-RU" dirty="0" smtClean="0"/>
              <a:t> отклик на масштабах </a:t>
            </a:r>
            <a:r>
              <a:rPr lang="ru-RU" b="1" dirty="0" smtClean="0"/>
              <a:t>больших</a:t>
            </a:r>
            <a:r>
              <a:rPr lang="ru-RU" dirty="0" smtClean="0"/>
              <a:t> размера ячейки</a:t>
            </a:r>
            <a:endParaRPr lang="ru-RU" dirty="0">
              <a:cs typeface="Arial" pitchFamily="34" charset="0"/>
            </a:endParaRPr>
          </a:p>
        </p:txBody>
      </p:sp>
      <p:sp>
        <p:nvSpPr>
          <p:cNvPr id="20" name="Прямоугольник 26"/>
          <p:cNvSpPr/>
          <p:nvPr/>
        </p:nvSpPr>
        <p:spPr>
          <a:xfrm>
            <a:off x="424115" y="1671293"/>
            <a:ext cx="8136904" cy="372696"/>
          </a:xfrm>
          <a:prstGeom prst="rect">
            <a:avLst/>
          </a:prstGeom>
          <a:solidFill>
            <a:schemeClr val="bg1"/>
          </a:solidFill>
        </p:spPr>
        <p:txBody>
          <a:bodyPr wrap="square" lIns="64291" tIns="32146" rIns="64291" bIns="32146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egoe Condensed" panose="020B0606040200020203" pitchFamily="34" charset="0"/>
                <a:cs typeface="Arial" pitchFamily="34" charset="0"/>
              </a:rPr>
              <a:t>                                                                                                   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Segoe Condensed" panose="020B0606040200020203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7078" y="1592694"/>
            <a:ext cx="8031086" cy="618918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just"/>
            <a:r>
              <a:rPr lang="ru-RU" b="1" dirty="0" err="1" smtClean="0"/>
              <a:t>Жидкоподобное</a:t>
            </a:r>
            <a:r>
              <a:rPr lang="en-US" dirty="0" smtClean="0"/>
              <a:t> </a:t>
            </a:r>
            <a:r>
              <a:rPr lang="ru-RU" dirty="0" smtClean="0"/>
              <a:t>поведение </a:t>
            </a:r>
            <a:r>
              <a:rPr lang="en-US" dirty="0" smtClean="0"/>
              <a:t> </a:t>
            </a:r>
            <a:r>
              <a:rPr lang="ru-RU" dirty="0" smtClean="0"/>
              <a:t>характерно для масштабов </a:t>
            </a:r>
            <a:r>
              <a:rPr lang="ru-RU" b="1" dirty="0" smtClean="0"/>
              <a:t>меньших</a:t>
            </a:r>
            <a:r>
              <a:rPr lang="ru-RU" dirty="0" smtClean="0"/>
              <a:t> размера </a:t>
            </a:r>
            <a:r>
              <a:rPr lang="ru-RU" b="1" dirty="0" smtClean="0"/>
              <a:t>ячейки</a:t>
            </a:r>
            <a:r>
              <a:rPr lang="ru-RU" dirty="0" smtClean="0"/>
              <a:t>, где каждая </a:t>
            </a:r>
            <a:r>
              <a:rPr lang="ru-RU" dirty="0" err="1" smtClean="0"/>
              <a:t>субцепь</a:t>
            </a:r>
            <a:r>
              <a:rPr lang="ru-RU" dirty="0" smtClean="0"/>
              <a:t> не «чувствует» связанности в сетку</a:t>
            </a:r>
            <a:endParaRPr lang="ru-RU" dirty="0">
              <a:solidFill>
                <a:schemeClr val="tx1">
                  <a:lumMod val="50000"/>
                </a:schemeClr>
              </a:solidFill>
              <a:latin typeface="Segoe Condensed" panose="020B0606040200020203" pitchFamily="34" charset="0"/>
              <a:cs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/>
          </p:nvPr>
        </p:nvGraphicFramePr>
        <p:xfrm>
          <a:off x="8664926" y="1628800"/>
          <a:ext cx="317907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5" imgW="1739880" imgH="507960" progId="Equation.3">
                  <p:embed/>
                </p:oleObj>
              </mc:Choice>
              <mc:Fallback>
                <p:oleObj name="Equation" r:id="rId5" imgW="1739880" imgH="50796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926" y="1628800"/>
                        <a:ext cx="3179072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/>
          </p:nvPr>
        </p:nvGraphicFramePr>
        <p:xfrm>
          <a:off x="643633" y="5191124"/>
          <a:ext cx="4186690" cy="96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7" imgW="2120760" imgH="482400" progId="Equation.3">
                  <p:embed/>
                </p:oleObj>
              </mc:Choice>
              <mc:Fallback>
                <p:oleObj name="Equation" r:id="rId7" imgW="2120760" imgH="48240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633" y="5191124"/>
                        <a:ext cx="4186690" cy="962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7652566" y="1131589"/>
            <a:ext cx="49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en-US" sz="2000" dirty="0"/>
              <a:t>   </a:t>
            </a:r>
            <a:r>
              <a:rPr lang="en-US" sz="1400" dirty="0"/>
              <a:t>S. </a:t>
            </a:r>
            <a:r>
              <a:rPr lang="en-US" sz="1400" dirty="0" err="1"/>
              <a:t>Panyukov</a:t>
            </a:r>
            <a:r>
              <a:rPr lang="en-US" sz="1400" dirty="0"/>
              <a:t> and I. Potemkin, </a:t>
            </a:r>
            <a:r>
              <a:rPr lang="en-US" sz="1400" i="1" dirty="0"/>
              <a:t>J. de Physique </a:t>
            </a:r>
            <a:r>
              <a:rPr lang="en-US" sz="1400" b="1" dirty="0"/>
              <a:t>1997</a:t>
            </a:r>
            <a:endParaRPr lang="ru-RU" sz="1400" b="1" dirty="0"/>
          </a:p>
        </p:txBody>
      </p:sp>
      <p:pic>
        <p:nvPicPr>
          <p:cNvPr id="22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743" y="1435954"/>
            <a:ext cx="4584801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7811" y="1214799"/>
            <a:ext cx="5064232" cy="506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798" y="855475"/>
            <a:ext cx="3829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ＭＳ Ｐゴシック" charset="0"/>
                <a:cs typeface="Arial"/>
              </a:rPr>
              <a:t>Набухшие гидрофильные блоки</a:t>
            </a:r>
            <a:endParaRPr lang="de-DE" b="1" dirty="0">
              <a:solidFill>
                <a:srgbClr val="002060"/>
              </a:solidFill>
              <a:latin typeface="+mj-lt"/>
              <a:ea typeface="ＭＳ Ｐゴシック" charset="0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47635" y="857001"/>
            <a:ext cx="4415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 smtClean="0">
                <a:solidFill>
                  <a:srgbClr val="002060"/>
                </a:solidFill>
                <a:latin typeface="+mj-lt"/>
                <a:ea typeface="ＭＳ Ｐゴシック" charset="0"/>
                <a:cs typeface="Arial"/>
              </a:rPr>
              <a:t>Сколлапсированные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ＭＳ Ｐゴシック" charset="0"/>
                <a:cs typeface="Arial"/>
              </a:rPr>
              <a:t> гидрофильные блоки</a:t>
            </a:r>
            <a:endParaRPr lang="de-DE" b="1" dirty="0">
              <a:solidFill>
                <a:srgbClr val="002060"/>
              </a:solidFill>
              <a:latin typeface="+mj-lt"/>
              <a:ea typeface="ＭＳ Ｐゴシック" charset="0"/>
              <a:cs typeface="Arial"/>
            </a:endParaRPr>
          </a:p>
        </p:txBody>
      </p:sp>
      <p:pic>
        <p:nvPicPr>
          <p:cNvPr id="9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1082" y="48326"/>
            <a:ext cx="11936662" cy="1042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Монослои</a:t>
            </a:r>
            <a:r>
              <a:rPr lang="ru-RU" dirty="0" smtClean="0"/>
              <a:t> </a:t>
            </a:r>
            <a:r>
              <a:rPr lang="ru-RU" dirty="0" err="1" smtClean="0"/>
              <a:t>сополимерны</a:t>
            </a:r>
            <a:r>
              <a:rPr lang="ru-RU" dirty="0" smtClean="0"/>
              <a:t> </a:t>
            </a:r>
            <a:r>
              <a:rPr lang="ru-RU" dirty="0" err="1" smtClean="0"/>
              <a:t>микрогелей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2475" y="6281027"/>
            <a:ext cx="83466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R. A. </a:t>
            </a:r>
            <a:r>
              <a:rPr lang="en-US" sz="1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Gumerov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A. A.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Rudov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W.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Richtering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M.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Möller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, 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I. I. Potemkin </a:t>
            </a:r>
            <a:r>
              <a:rPr lang="en-US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ACS Appl</a:t>
            </a:r>
            <a:r>
              <a:rPr lang="en-US" sz="1400" i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en-US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Mater. Interfaces</a:t>
            </a:r>
            <a:r>
              <a:rPr lang="en-US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2017</a:t>
            </a:r>
            <a:endParaRPr lang="ru-RU" sz="20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 smtClean="0"/>
              <a:t>45</a:t>
            </a:r>
            <a:endParaRPr lang="en-GB" dirty="0"/>
          </a:p>
        </p:txBody>
      </p:sp>
      <p:sp>
        <p:nvSpPr>
          <p:cNvPr id="14" name="Овал 13"/>
          <p:cNvSpPr/>
          <p:nvPr/>
        </p:nvSpPr>
        <p:spPr>
          <a:xfrm>
            <a:off x="10742043" y="1029047"/>
            <a:ext cx="888521" cy="63080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ДДЧ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7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853938" y="611002"/>
            <a:ext cx="8501666" cy="1052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lnSpc>
                <a:spcPct val="70000"/>
              </a:lnSpc>
            </a:pPr>
            <a:r>
              <a:rPr lang="en-US" sz="4400" dirty="0" smtClean="0">
                <a:solidFill>
                  <a:prstClr val="black"/>
                </a:solidFill>
                <a:cs typeface="Arial" charset="0"/>
              </a:rPr>
              <a:t>Polymer and soft matter theory lab</a:t>
            </a:r>
            <a:endParaRPr lang="en-US" sz="4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/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/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/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822" name="Text Box 2"/>
          <p:cNvSpPr txBox="1">
            <a:spLocks noChangeArrowheads="1"/>
          </p:cNvSpPr>
          <p:nvPr/>
        </p:nvSpPr>
        <p:spPr bwMode="auto">
          <a:xfrm>
            <a:off x="1524001" y="4229523"/>
            <a:ext cx="3968891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endParaRPr lang="en-US" sz="2000" b="1" i="1" dirty="0">
              <a:solidFill>
                <a:prstClr val="black"/>
              </a:solidFill>
              <a:latin typeface="Arial" charset="0"/>
            </a:endParaRPr>
          </a:p>
          <a:p>
            <a:pPr defTabSz="457200"/>
            <a:r>
              <a:rPr lang="en-US" sz="2000" b="1" i="1" dirty="0">
                <a:solidFill>
                  <a:prstClr val="black"/>
                </a:solidFill>
                <a:latin typeface="Arial" charset="0"/>
              </a:rPr>
              <a:t>    </a:t>
            </a:r>
            <a:r>
              <a:rPr lang="ru-RU" sz="2000" dirty="0" smtClean="0">
                <a:solidFill>
                  <a:prstClr val="black"/>
                </a:solidFill>
              </a:rPr>
              <a:t>Сотрудничество:</a:t>
            </a:r>
            <a:r>
              <a:rPr lang="en-US" sz="2000" dirty="0" smtClean="0">
                <a:solidFill>
                  <a:prstClr val="black"/>
                </a:solidFill>
              </a:rPr>
              <a:t>         </a:t>
            </a:r>
            <a:endParaRPr lang="en-US" sz="2000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Prof. </a:t>
            </a:r>
            <a:r>
              <a:rPr lang="en-US" dirty="0" err="1">
                <a:solidFill>
                  <a:prstClr val="black"/>
                </a:solidFill>
              </a:rPr>
              <a:t>Richtering</a:t>
            </a:r>
            <a:r>
              <a:rPr lang="en-US" dirty="0">
                <a:solidFill>
                  <a:prstClr val="black"/>
                </a:solidFill>
              </a:rPr>
              <a:t> W. 	IPC RWTH Aachen</a:t>
            </a:r>
            <a:endParaRPr lang="ru-RU" dirty="0">
              <a:solidFill>
                <a:prstClr val="black"/>
              </a:solidFill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Prof. </a:t>
            </a:r>
            <a:r>
              <a:rPr lang="en-US" dirty="0" err="1">
                <a:solidFill>
                  <a:prstClr val="black"/>
                </a:solidFill>
              </a:rPr>
              <a:t>Pich</a:t>
            </a:r>
            <a:r>
              <a:rPr lang="en-US" dirty="0">
                <a:solidFill>
                  <a:prstClr val="black"/>
                </a:solidFill>
              </a:rPr>
              <a:t> A. 		DWI RWTH Aachen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Prof. Moeller M.         DWI RWTH Aachen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Dr. </a:t>
            </a:r>
            <a:r>
              <a:rPr lang="en-US" dirty="0" err="1">
                <a:solidFill>
                  <a:prstClr val="black"/>
                </a:solidFill>
              </a:rPr>
              <a:t>Mourran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A.		DWI RWTH Aachen</a:t>
            </a:r>
          </a:p>
          <a:p>
            <a:pPr defTabSz="457200"/>
            <a:endParaRPr lang="en-US" b="1" i="1" dirty="0">
              <a:solidFill>
                <a:prstClr val="black"/>
              </a:solidFill>
              <a:latin typeface="Arial" charset="0"/>
            </a:endParaRPr>
          </a:p>
          <a:p>
            <a:pPr defTabSz="457200"/>
            <a:endParaRPr lang="en-US" b="1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65970" y="4199449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i="1" dirty="0">
                <a:solidFill>
                  <a:prstClr val="black"/>
                </a:solidFill>
                <a:latin typeface="Arial" charset="0"/>
              </a:rPr>
              <a:t>@</a:t>
            </a:r>
            <a:r>
              <a:rPr lang="en-US" b="1" i="1" dirty="0" err="1">
                <a:solidFill>
                  <a:prstClr val="black"/>
                </a:solidFill>
                <a:latin typeface="Arial" charset="0"/>
              </a:rPr>
              <a:t>PSMT_Lab</a:t>
            </a:r>
            <a:endParaRPr lang="ru-RU" b="1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Picture 2" descr="C:\Users\Andrey\Dropbox PSMTLab\Dropbox\Logo\logo.jpg">
            <a:extLst>
              <a:ext uri="{FF2B5EF4-FFF2-40B4-BE49-F238E27FC236}">
                <a16:creationId xmlns:a16="http://schemas.microsoft.com/office/drawing/2014/main" id="{81DC1B56-A5FA-4945-81DB-E42A9A0E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5064" y="4498465"/>
            <a:ext cx="5372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Сайт группы</a:t>
            </a:r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://polly.phys.msu.ru/en/labs/Potemkin/Home.html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41</a:t>
            </a:fld>
            <a:endParaRPr lang="ru-RU"/>
          </a:p>
        </p:txBody>
      </p:sp>
      <p:pic>
        <p:nvPicPr>
          <p:cNvPr id="15" name="Рисунок 14" descr="C:\Users\Andrey\Desktop\MSU\11_Success\Новости науки\2019\Группа1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18" y="1519318"/>
            <a:ext cx="6631646" cy="2448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0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42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2413" y="2852300"/>
            <a:ext cx="11939587" cy="419100"/>
          </a:xfrm>
        </p:spPr>
        <p:txBody>
          <a:bodyPr anchor="t">
            <a:no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altLang="ru-RU" dirty="0" smtClean="0">
                <a:latin typeface="+mn-lt"/>
                <a:cs typeface="Segoe UI" pitchFamily="34" charset="0"/>
              </a:rPr>
              <a:t>Спасибо за внимание!</a:t>
            </a:r>
            <a:endParaRPr lang="ru-RU" altLang="ru-RU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45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 Поверхностная активность </a:t>
            </a:r>
            <a:r>
              <a:rPr lang="ru-RU" dirty="0" err="1" smtClean="0"/>
              <a:t>микрогелей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49440" y="1754462"/>
            <a:ext cx="14563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Destribats</a:t>
            </a:r>
            <a:r>
              <a:rPr lang="en-US" sz="1400" dirty="0" smtClean="0"/>
              <a:t>, M.; </a:t>
            </a:r>
            <a:r>
              <a:rPr lang="en-US" sz="1400" dirty="0" err="1" smtClean="0"/>
              <a:t>Lapeyre</a:t>
            </a:r>
            <a:r>
              <a:rPr lang="en-US" sz="1400" dirty="0" smtClean="0"/>
              <a:t>, V.; Wolfs, M.; </a:t>
            </a:r>
            <a:r>
              <a:rPr lang="en-US" sz="1400" dirty="0" err="1" smtClean="0"/>
              <a:t>Sellier</a:t>
            </a:r>
            <a:r>
              <a:rPr lang="en-US" sz="1400" dirty="0" smtClean="0"/>
              <a:t>, E.; Leal-Calderon, F.; </a:t>
            </a:r>
            <a:r>
              <a:rPr lang="en-US" sz="1400" dirty="0" err="1" smtClean="0"/>
              <a:t>Ravaine</a:t>
            </a:r>
            <a:r>
              <a:rPr lang="en-US" sz="1400" dirty="0" smtClean="0"/>
              <a:t>, V.; Schmitt, V. </a:t>
            </a:r>
            <a:r>
              <a:rPr lang="en-US" sz="1400" i="1" dirty="0" smtClean="0"/>
              <a:t>Soft Matter </a:t>
            </a:r>
            <a:r>
              <a:rPr lang="en-US" sz="1400" b="1" dirty="0" smtClean="0"/>
              <a:t>2011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3355096"/>
            <a:ext cx="4111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cs typeface="Arial" panose="020B0604020202020204" pitchFamily="34" charset="0"/>
              </a:rPr>
              <a:t>Криоэлектронное изображение межфазной границы эмульсии гептана в воде, покрытой молекулами микрогеля из </a:t>
            </a:r>
            <a:r>
              <a:rPr lang="ru-RU" sz="1400" dirty="0" err="1">
                <a:cs typeface="Arial" panose="020B0604020202020204" pitchFamily="34" charset="0"/>
              </a:rPr>
              <a:t>ПНИПАма</a:t>
            </a:r>
            <a:r>
              <a:rPr lang="ru-RU" sz="1400" dirty="0">
                <a:cs typeface="Arial" panose="020B0604020202020204" pitchFamily="34" charset="0"/>
              </a:rPr>
              <a:t> в случае доли </a:t>
            </a:r>
            <a:r>
              <a:rPr lang="ru-RU" sz="1400" dirty="0" err="1">
                <a:cs typeface="Arial" panose="020B0604020202020204" pitchFamily="34" charset="0"/>
              </a:rPr>
              <a:t>сшивателя</a:t>
            </a:r>
            <a:r>
              <a:rPr lang="ru-RU" sz="1400" dirty="0">
                <a:cs typeface="Arial" panose="020B0604020202020204" pitchFamily="34" charset="0"/>
              </a:rPr>
              <a:t> 2.5.% </a:t>
            </a:r>
            <a:r>
              <a:rPr lang="ru-RU" sz="1400" dirty="0" smtClean="0">
                <a:cs typeface="Arial" panose="020B0604020202020204" pitchFamily="34" charset="0"/>
              </a:rPr>
              <a:t>и (а) </a:t>
            </a:r>
            <a:r>
              <a:rPr lang="ru-RU" sz="1400" dirty="0">
                <a:cs typeface="Arial" panose="020B0604020202020204" pitchFamily="34" charset="0"/>
              </a:rPr>
              <a:t>и 5</a:t>
            </a:r>
            <a:r>
              <a:rPr lang="ru-RU" sz="1400" dirty="0" smtClean="0">
                <a:cs typeface="Arial" panose="020B0604020202020204" pitchFamily="34" charset="0"/>
              </a:rPr>
              <a:t>% моль (б) .Шкала </a:t>
            </a:r>
            <a:r>
              <a:rPr lang="ru-RU" sz="1400" dirty="0">
                <a:cs typeface="Arial" panose="020B0604020202020204" pitchFamily="34" charset="0"/>
              </a:rPr>
              <a:t>измерений на всех изображениях равна 1 мкм.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8" y="1754462"/>
            <a:ext cx="2175679" cy="16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65" y="1772275"/>
            <a:ext cx="1960375" cy="158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95255" y="4855842"/>
            <a:ext cx="24237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Arial" panose="020B0604020202020204" pitchFamily="34" charset="0"/>
              </a:rPr>
              <a:t>Эмульсия </a:t>
            </a:r>
            <a:r>
              <a:rPr lang="ru-RU" sz="1400" dirty="0" err="1">
                <a:cs typeface="Arial" panose="020B0604020202020204" pitchFamily="34" charset="0"/>
              </a:rPr>
              <a:t>октанола</a:t>
            </a:r>
            <a:r>
              <a:rPr lang="ru-RU" sz="1400" dirty="0">
                <a:cs typeface="Arial" panose="020B0604020202020204" pitchFamily="34" charset="0"/>
              </a:rPr>
              <a:t> в воде, в которой происходит фазовое расслоение при добавлении кислоты или при превышении ТФП;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8" y="4713929"/>
            <a:ext cx="2519388" cy="181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95255" y="6025393"/>
            <a:ext cx="242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/>
              <a:t>Brugger</a:t>
            </a:r>
            <a:r>
              <a:rPr lang="en-US" sz="1400" dirty="0" smtClean="0"/>
              <a:t>, B.; Rosen, B.A.; </a:t>
            </a:r>
            <a:r>
              <a:rPr lang="de-DE" sz="1400" dirty="0" smtClean="0"/>
              <a:t>W. Richtering, </a:t>
            </a:r>
            <a:r>
              <a:rPr lang="de-DE" sz="1400" i="1" dirty="0" smtClean="0"/>
              <a:t>Langmuir</a:t>
            </a:r>
            <a:r>
              <a:rPr lang="de-DE" sz="1400" dirty="0" smtClean="0"/>
              <a:t> </a:t>
            </a:r>
            <a:r>
              <a:rPr lang="de-DE" sz="1400" b="1" dirty="0" smtClean="0"/>
              <a:t>2008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Введение. Поверхностная активность </a:t>
            </a:r>
            <a:r>
              <a:rPr lang="ru-RU" dirty="0" err="1"/>
              <a:t>микрогелей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3355096"/>
            <a:ext cx="4111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cs typeface="Arial" panose="020B0604020202020204" pitchFamily="34" charset="0"/>
              </a:rPr>
              <a:t>Криоэлектронное изображение межфазной границы эмульсии гептана в воде, покрытой молекулами микрогеля из </a:t>
            </a:r>
            <a:r>
              <a:rPr lang="ru-RU" sz="1400" dirty="0" smtClean="0">
                <a:cs typeface="Arial" panose="020B0604020202020204" pitchFamily="34" charset="0"/>
              </a:rPr>
              <a:t>ПНИПА </a:t>
            </a:r>
            <a:r>
              <a:rPr lang="ru-RU" sz="1400" dirty="0">
                <a:cs typeface="Arial" panose="020B0604020202020204" pitchFamily="34" charset="0"/>
              </a:rPr>
              <a:t>в случае доли </a:t>
            </a:r>
            <a:r>
              <a:rPr lang="ru-RU" sz="1400" dirty="0" err="1">
                <a:cs typeface="Arial" panose="020B0604020202020204" pitchFamily="34" charset="0"/>
              </a:rPr>
              <a:t>сшивателя</a:t>
            </a:r>
            <a:r>
              <a:rPr lang="ru-RU" sz="1400" dirty="0">
                <a:cs typeface="Arial" panose="020B0604020202020204" pitchFamily="34" charset="0"/>
              </a:rPr>
              <a:t> 2.5.% </a:t>
            </a:r>
            <a:r>
              <a:rPr lang="ru-RU" sz="1400" dirty="0" smtClean="0">
                <a:cs typeface="Arial" panose="020B0604020202020204" pitchFamily="34" charset="0"/>
              </a:rPr>
              <a:t>и (а) </a:t>
            </a:r>
            <a:r>
              <a:rPr lang="ru-RU" sz="1400" dirty="0">
                <a:cs typeface="Arial" panose="020B0604020202020204" pitchFamily="34" charset="0"/>
              </a:rPr>
              <a:t>и 5</a:t>
            </a:r>
            <a:r>
              <a:rPr lang="ru-RU" sz="1400" dirty="0" smtClean="0">
                <a:cs typeface="Arial" panose="020B0604020202020204" pitchFamily="34" charset="0"/>
              </a:rPr>
              <a:t>% моль (б) .Шкала </a:t>
            </a:r>
            <a:r>
              <a:rPr lang="ru-RU" sz="1400" dirty="0">
                <a:cs typeface="Arial" panose="020B0604020202020204" pitchFamily="34" charset="0"/>
              </a:rPr>
              <a:t>измерений на всех изображениях равна 1 мкм.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8" y="1754462"/>
            <a:ext cx="2175679" cy="165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65" y="1772275"/>
            <a:ext cx="1960375" cy="158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95255" y="4855842"/>
            <a:ext cx="24237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cs typeface="Arial" panose="020B0604020202020204" pitchFamily="34" charset="0"/>
              </a:rPr>
              <a:t>Эмульсия </a:t>
            </a:r>
            <a:r>
              <a:rPr lang="ru-RU" sz="1400" dirty="0" err="1">
                <a:cs typeface="Arial" panose="020B0604020202020204" pitchFamily="34" charset="0"/>
              </a:rPr>
              <a:t>октанола</a:t>
            </a:r>
            <a:r>
              <a:rPr lang="ru-RU" sz="1400" dirty="0">
                <a:cs typeface="Arial" panose="020B0604020202020204" pitchFamily="34" charset="0"/>
              </a:rPr>
              <a:t> в воде, в которой происходит фазовое расслоение при добавлении кислоты или при превышении ТФП;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8" y="4713929"/>
            <a:ext cx="2519388" cy="181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8">
            <a:extLst>
              <a:ext uri="{FF2B5EF4-FFF2-40B4-BE49-F238E27FC236}">
                <a16:creationId xmlns:a16="http://schemas.microsoft.com/office/drawing/2014/main" id="{9BD785D2-B3B2-469E-A97F-688846629E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05" y="1437209"/>
            <a:ext cx="4988228" cy="3600457"/>
          </a:xfrm>
          <a:prstGeom prst="rect">
            <a:avLst/>
          </a:prstGeom>
          <a:noFill/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8AF2CBD6-D91A-40A1-A2CB-CBF2788F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658" y="5886893"/>
            <a:ext cx="3320653" cy="101566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581025" algn="l"/>
              </a:tabLst>
              <a:defRPr/>
            </a:pPr>
            <a:r>
              <a:rPr lang="en-US" sz="1400" dirty="0"/>
              <a:t>A. </a:t>
            </a:r>
            <a:r>
              <a:rPr lang="en-US" sz="1400" dirty="0" err="1"/>
              <a:t>Mourran</a:t>
            </a:r>
            <a:r>
              <a:rPr lang="en-US" sz="1400" dirty="0"/>
              <a:t>, Y. Wu, R. A. </a:t>
            </a:r>
            <a:r>
              <a:rPr lang="en-US" sz="1400" dirty="0" err="1"/>
              <a:t>Gumerov</a:t>
            </a:r>
            <a:r>
              <a:rPr lang="en-US" sz="1400" dirty="0"/>
              <a:t>, A. A. </a:t>
            </a:r>
            <a:r>
              <a:rPr lang="en-US" sz="1400" dirty="0" err="1"/>
              <a:t>Rudov</a:t>
            </a:r>
            <a:r>
              <a:rPr lang="en-US" sz="1400" dirty="0"/>
              <a:t>, I. I. Potemkin, A. </a:t>
            </a:r>
            <a:r>
              <a:rPr lang="en-US" sz="1400" dirty="0" err="1"/>
              <a:t>Pich</a:t>
            </a:r>
            <a:r>
              <a:rPr lang="en-US" sz="1400" dirty="0"/>
              <a:t>, M. </a:t>
            </a:r>
            <a:r>
              <a:rPr lang="en-US" sz="1400" dirty="0" err="1"/>
              <a:t>Möller</a:t>
            </a:r>
            <a:r>
              <a:rPr lang="en-US" sz="1400" dirty="0"/>
              <a:t>, </a:t>
            </a:r>
            <a:r>
              <a:rPr lang="en-US" sz="1400" i="1" dirty="0"/>
              <a:t>Langmuir</a:t>
            </a:r>
            <a:r>
              <a:rPr lang="en-US" sz="1400" dirty="0"/>
              <a:t> </a:t>
            </a:r>
            <a:r>
              <a:rPr lang="en-US" sz="1400" b="1" dirty="0" smtClean="0"/>
              <a:t>2016</a:t>
            </a:r>
            <a:endParaRPr lang="ru-RU" sz="1400" b="1" dirty="0">
              <a:solidFill>
                <a:srgbClr val="FF0000"/>
              </a:solidFill>
            </a:endParaRPr>
          </a:p>
          <a:p>
            <a:pPr algn="just" eaLnBrk="0" hangingPunct="0">
              <a:tabLst>
                <a:tab pos="581025" algn="l"/>
              </a:tabLs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578778" y="4271066"/>
            <a:ext cx="31304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cs typeface="Arial" panose="020B0604020202020204" pitchFamily="34" charset="0"/>
              </a:rPr>
              <a:t>АСМ-изображение </a:t>
            </a:r>
            <a:r>
              <a:rPr lang="ru-RU" sz="1400" dirty="0" err="1" smtClean="0">
                <a:cs typeface="Arial" panose="020B0604020202020204" pitchFamily="34" charset="0"/>
              </a:rPr>
              <a:t>имикрогелей</a:t>
            </a:r>
            <a:r>
              <a:rPr lang="ru-RU" sz="1400" dirty="0" smtClean="0">
                <a:cs typeface="Arial" panose="020B0604020202020204" pitchFamily="34" charset="0"/>
              </a:rPr>
              <a:t> сополимера поли-</a:t>
            </a:r>
            <a:r>
              <a:rPr lang="en-US" sz="1400" dirty="0" smtClean="0">
                <a:cs typeface="Arial" panose="020B0604020202020204" pitchFamily="34" charset="0"/>
              </a:rPr>
              <a:t>N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ru-RU" sz="1400" dirty="0" err="1" smtClean="0">
                <a:cs typeface="Arial" panose="020B0604020202020204" pitchFamily="34" charset="0"/>
              </a:rPr>
              <a:t>изопропилакриламида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en-US" sz="1400" dirty="0" smtClean="0">
                <a:cs typeface="Arial" panose="020B0604020202020204" pitchFamily="34" charset="0"/>
              </a:rPr>
              <a:t>N</a:t>
            </a:r>
            <a:r>
              <a:rPr lang="ru-RU" sz="1400" dirty="0" smtClean="0">
                <a:cs typeface="Arial" panose="020B0604020202020204" pitchFamily="34" charset="0"/>
              </a:rPr>
              <a:t>-</a:t>
            </a:r>
            <a:r>
              <a:rPr lang="ru-RU" sz="1400" dirty="0" err="1" smtClean="0">
                <a:cs typeface="Arial" panose="020B0604020202020204" pitchFamily="34" charset="0"/>
              </a:rPr>
              <a:t>винилкапролактама</a:t>
            </a:r>
            <a:r>
              <a:rPr lang="ru-RU" sz="1400" dirty="0" smtClean="0">
                <a:cs typeface="Arial" panose="020B0604020202020204" pitchFamily="34" charset="0"/>
              </a:rPr>
              <a:t> на кремниевой подложке</a:t>
            </a:r>
            <a:endParaRPr lang="ru-RU" sz="1400" dirty="0">
              <a:cs typeface="Arial" panose="020B0604020202020204" pitchFamily="34" charset="0"/>
            </a:endParaRPr>
          </a:p>
        </p:txBody>
      </p:sp>
      <p:pic>
        <p:nvPicPr>
          <p:cNvPr id="15" name="Picture 2" descr="C:\Users\Andrey\Dropbox PSMTLab\Dropbox\Logo\logo.jpg">
            <a:extLst>
              <a:ext uri="{FF2B5EF4-FFF2-40B4-BE49-F238E27FC236}">
                <a16:creationId xmlns:a16="http://schemas.microsoft.com/office/drawing/2014/main" id="{74F6E98E-E003-48D5-B3A6-312D05EBE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949440" y="1754462"/>
            <a:ext cx="14563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Destribats</a:t>
            </a:r>
            <a:r>
              <a:rPr lang="en-US" sz="1400" dirty="0"/>
              <a:t>, </a:t>
            </a:r>
            <a:r>
              <a:rPr lang="en-US" sz="1400" dirty="0" smtClean="0"/>
              <a:t>V. </a:t>
            </a:r>
            <a:r>
              <a:rPr lang="en-US" sz="1400" dirty="0" err="1" smtClean="0"/>
              <a:t>Lapeyre</a:t>
            </a:r>
            <a:r>
              <a:rPr lang="en-US" sz="1400" dirty="0" smtClean="0"/>
              <a:t>, M. Wolfs, E. </a:t>
            </a:r>
            <a:r>
              <a:rPr lang="en-US" sz="1400" dirty="0" err="1" smtClean="0"/>
              <a:t>Sellier</a:t>
            </a:r>
            <a:r>
              <a:rPr lang="en-US" sz="1400" dirty="0" smtClean="0"/>
              <a:t>, F. Leal-Calderon, V. </a:t>
            </a:r>
            <a:r>
              <a:rPr lang="en-US" sz="1400" dirty="0" err="1" smtClean="0"/>
              <a:t>Ravaine</a:t>
            </a:r>
            <a:r>
              <a:rPr lang="en-US" sz="1400" dirty="0" smtClean="0"/>
              <a:t>, V. Schmitt, </a:t>
            </a:r>
            <a:r>
              <a:rPr lang="en-US" sz="1400" i="1" dirty="0" smtClean="0"/>
              <a:t>Soft Matter </a:t>
            </a:r>
            <a:r>
              <a:rPr lang="en-US" sz="1400" b="1" dirty="0" smtClean="0"/>
              <a:t>2011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95255" y="6025393"/>
            <a:ext cx="242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B. </a:t>
            </a:r>
            <a:r>
              <a:rPr lang="en-US" sz="1400" dirty="0" err="1" smtClean="0"/>
              <a:t>Brugger</a:t>
            </a:r>
            <a:r>
              <a:rPr lang="en-US" sz="1400" dirty="0" smtClean="0"/>
              <a:t>, B. A. Rosen, </a:t>
            </a:r>
            <a:r>
              <a:rPr lang="de-DE" sz="1400" dirty="0" smtClean="0"/>
              <a:t>W. Richtering, </a:t>
            </a:r>
            <a:r>
              <a:rPr lang="de-DE" sz="1400" i="1" dirty="0" smtClean="0"/>
              <a:t>Langmuir</a:t>
            </a:r>
            <a:r>
              <a:rPr lang="de-DE" sz="1400" dirty="0" smtClean="0"/>
              <a:t> </a:t>
            </a:r>
            <a:r>
              <a:rPr lang="de-DE" sz="1400" b="1" dirty="0" smtClean="0"/>
              <a:t>2008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1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Введение. Твердые частицы </a:t>
            </a:r>
            <a:r>
              <a:rPr lang="en-US" dirty="0" smtClean="0"/>
              <a:t>vs. </a:t>
            </a:r>
            <a:r>
              <a:rPr lang="ru-RU" dirty="0" err="1" smtClean="0"/>
              <a:t>микрогели</a:t>
            </a:r>
            <a:endParaRPr lang="ru-RU" dirty="0"/>
          </a:p>
        </p:txBody>
      </p:sp>
      <p:pic>
        <p:nvPicPr>
          <p:cNvPr id="4" name="Picture 12" descr="C:\Users\Andrey\Desktop\Рисунок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09" y="1849899"/>
            <a:ext cx="2520280" cy="1175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8999" y="4257262"/>
            <a:ext cx="581350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buFont typeface="Arial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Адсорбция частиц на межфазной границе обусловлена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энергетическим</a:t>
            </a:r>
            <a:r>
              <a:rPr lang="ru-RU" sz="1500" b="1" i="1" dirty="0" smtClean="0">
                <a:solidFill>
                  <a:srgbClr val="139D1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выигрышем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80000" algn="just">
              <a:buFont typeface="Arial" pitchFamily="34" charset="0"/>
              <a:buChar char="•"/>
            </a:pP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Площадь</a:t>
            </a:r>
            <a:r>
              <a:rPr lang="ru-RU" sz="1500" b="1" i="1" dirty="0" smtClean="0">
                <a:solidFill>
                  <a:srgbClr val="139D1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межфазной границы, приходящаяся на одну молекулу,  и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форма</a:t>
            </a:r>
            <a:r>
              <a:rPr lang="ru-RU" sz="1500" b="1" i="1" dirty="0" smtClean="0">
                <a:solidFill>
                  <a:srgbClr val="139D1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частицы определяется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балансом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между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поверхностной энергией</a:t>
            </a:r>
            <a:r>
              <a:rPr lang="ru-RU" sz="15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энергией деформации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500" b="1" i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энтропийная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упругость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180000" algn="just">
              <a:buFont typeface="Arial" pitchFamily="34" charset="0"/>
              <a:buChar char="•"/>
            </a:pP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Кривизна</a:t>
            </a:r>
            <a:r>
              <a:rPr lang="ru-RU" sz="1500" b="1" i="1" dirty="0" smtClean="0">
                <a:solidFill>
                  <a:srgbClr val="139D1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поверхности стабилизированных капель эмульсий зависит как от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энергетических</a:t>
            </a:r>
            <a:r>
              <a:rPr lang="en-US" sz="1500" b="1" i="1" dirty="0" smtClean="0">
                <a:solidFill>
                  <a:srgbClr val="139D1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параметров, так и от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эластичности</a:t>
            </a:r>
            <a:r>
              <a:rPr lang="ru-RU" sz="1500" b="1" i="1" dirty="0" smtClean="0">
                <a:solidFill>
                  <a:srgbClr val="139D1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частиц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38150" indent="-438150">
              <a:spcBef>
                <a:spcPts val="120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5468" y="3218753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dirty="0" smtClean="0"/>
              <a:t>K. Geisel, L. Isa, W. Richtering, </a:t>
            </a:r>
            <a:r>
              <a:rPr lang="de-DE" sz="1400" i="1" dirty="0" smtClean="0"/>
              <a:t>Langmuir</a:t>
            </a:r>
            <a:r>
              <a:rPr lang="de-DE" sz="1400" dirty="0" smtClean="0"/>
              <a:t> </a:t>
            </a:r>
            <a:r>
              <a:rPr lang="de-DE" sz="1400" b="1" dirty="0" smtClean="0"/>
              <a:t>2012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2" y="3681198"/>
            <a:ext cx="208823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7456" y="4257262"/>
            <a:ext cx="502075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buFont typeface="Arial" pitchFamily="34" charset="0"/>
              <a:buChar char="•"/>
              <a:defRPr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Адсорбция частиц на межфазной границе характеризуется выигрышем в </a:t>
            </a: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энергии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marL="180000" algn="just">
              <a:buFont typeface="Arial" pitchFamily="34" charset="0"/>
              <a:buChar char="•"/>
              <a:defRPr/>
            </a:pP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Площадь</a:t>
            </a:r>
            <a:r>
              <a:rPr lang="ru-RU" sz="15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межфазной границы, приходящая на одну частицу,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определяется </a:t>
            </a: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размерами частицы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80000" algn="just">
              <a:buFont typeface="Arial" pitchFamily="34" charset="0"/>
              <a:buChar char="•"/>
              <a:defRPr/>
            </a:pP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Кривизна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поверхности стабилизированных капель эмульсий зависит от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энергетических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параметров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l-GR" sz="1500" i="1" dirty="0" smtClean="0">
                <a:latin typeface="+mj-lt"/>
                <a:cs typeface="Arial" pitchFamily="34" charset="0"/>
              </a:rPr>
              <a:t>γ</a:t>
            </a:r>
            <a:r>
              <a:rPr lang="en-US" sz="1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61" y="1690688"/>
            <a:ext cx="3948471" cy="1692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27475" y="2387756"/>
            <a:ext cx="1452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/>
              <a:t>Andrey </a:t>
            </a:r>
            <a:r>
              <a:rPr lang="en-US" sz="1400" dirty="0" err="1" smtClean="0"/>
              <a:t>Rudov</a:t>
            </a:r>
            <a:r>
              <a:rPr lang="en-US" sz="1400" dirty="0" smtClean="0"/>
              <a:t> ©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4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5697" y="349737"/>
            <a:ext cx="11260978" cy="1325563"/>
          </a:xfrm>
        </p:spPr>
        <p:txBody>
          <a:bodyPr/>
          <a:lstStyle/>
          <a:p>
            <a:r>
              <a:rPr lang="ru-RU" dirty="0" smtClean="0"/>
              <a:t>Введение. </a:t>
            </a:r>
            <a:r>
              <a:rPr lang="ru-RU" dirty="0" err="1" smtClean="0"/>
              <a:t>Триальность</a:t>
            </a:r>
            <a:r>
              <a:rPr lang="ru-RU" dirty="0" smtClean="0"/>
              <a:t> физических 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свойств </a:t>
            </a:r>
            <a:r>
              <a:rPr lang="ru-RU" dirty="0" err="1" smtClean="0"/>
              <a:t>микрогелей</a:t>
            </a:r>
            <a:endParaRPr lang="ru-RU" dirty="0"/>
          </a:p>
        </p:txBody>
      </p:sp>
      <p:pic>
        <p:nvPicPr>
          <p:cNvPr id="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7266" y="1812477"/>
            <a:ext cx="6271200" cy="425905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. A. Plamper and W. Richtering. Functional Microgels and Microgel Systems. Acc. Chem. Res., 2017"/>
          <p:cNvSpPr txBox="1"/>
          <p:nvPr/>
        </p:nvSpPr>
        <p:spPr>
          <a:xfrm>
            <a:off x="235697" y="6208705"/>
            <a:ext cx="481255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just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r>
              <a:rPr sz="1400" dirty="0">
                <a:latin typeface="+mn-lt"/>
              </a:rPr>
              <a:t>F. A. </a:t>
            </a:r>
            <a:r>
              <a:rPr sz="1400" dirty="0" err="1" smtClean="0">
                <a:latin typeface="+mn-lt"/>
              </a:rPr>
              <a:t>Plamper</a:t>
            </a:r>
            <a:r>
              <a:rPr lang="en-US" sz="1400" dirty="0" smtClean="0">
                <a:latin typeface="+mn-lt"/>
              </a:rPr>
              <a:t>, </a:t>
            </a:r>
            <a:r>
              <a:rPr sz="1400" dirty="0" smtClean="0">
                <a:latin typeface="+mn-lt"/>
              </a:rPr>
              <a:t>W</a:t>
            </a:r>
            <a:r>
              <a:rPr sz="1400" dirty="0">
                <a:latin typeface="+mn-lt"/>
              </a:rPr>
              <a:t>. </a:t>
            </a:r>
            <a:r>
              <a:rPr sz="1400" dirty="0" err="1">
                <a:latin typeface="+mn-lt"/>
              </a:rPr>
              <a:t>Richtering</a:t>
            </a:r>
            <a:r>
              <a:rPr sz="1400" dirty="0">
                <a:latin typeface="+mn-lt"/>
              </a:rPr>
              <a:t>. </a:t>
            </a:r>
            <a:r>
              <a:rPr sz="1400" i="1" dirty="0" smtClean="0">
                <a:latin typeface="+mn-lt"/>
              </a:rPr>
              <a:t>Acc</a:t>
            </a:r>
            <a:r>
              <a:rPr sz="1400" i="1" dirty="0">
                <a:latin typeface="+mn-lt"/>
              </a:rPr>
              <a:t>. Chem. Res</a:t>
            </a:r>
            <a:r>
              <a:rPr sz="1400" i="1" dirty="0" smtClean="0">
                <a:latin typeface="+mn-lt"/>
              </a:rPr>
              <a:t>. </a:t>
            </a:r>
            <a:r>
              <a:rPr sz="1400" b="1" dirty="0" smtClean="0">
                <a:latin typeface="+mn-lt"/>
              </a:rPr>
              <a:t>2017</a:t>
            </a:r>
            <a:endParaRPr sz="1400" b="1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48250" y="6071528"/>
            <a:ext cx="527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M. </a:t>
            </a:r>
            <a:r>
              <a:rPr lang="en-US" sz="1400" dirty="0" err="1" smtClean="0"/>
              <a:t>Karg</a:t>
            </a:r>
            <a:r>
              <a:rPr lang="en-US" sz="1400" dirty="0"/>
              <a:t>, </a:t>
            </a:r>
            <a:r>
              <a:rPr lang="en-US" sz="1400" dirty="0" smtClean="0"/>
              <a:t>A. </a:t>
            </a:r>
            <a:r>
              <a:rPr lang="en-US" sz="1400" dirty="0" err="1"/>
              <a:t>Pich</a:t>
            </a:r>
            <a:r>
              <a:rPr lang="en-US" sz="1400" dirty="0"/>
              <a:t>, </a:t>
            </a:r>
            <a:r>
              <a:rPr lang="en-US" sz="1400" dirty="0" smtClean="0"/>
              <a:t>T. </a:t>
            </a:r>
            <a:r>
              <a:rPr lang="en-US" sz="1400" dirty="0" err="1"/>
              <a:t>Hellweg</a:t>
            </a:r>
            <a:r>
              <a:rPr lang="en-US" sz="1400" dirty="0"/>
              <a:t>, </a:t>
            </a:r>
            <a:r>
              <a:rPr lang="en-US" sz="1400" dirty="0" smtClean="0"/>
              <a:t>T. </a:t>
            </a:r>
            <a:r>
              <a:rPr lang="en-US" sz="1400" dirty="0"/>
              <a:t>Hoare, </a:t>
            </a:r>
            <a:r>
              <a:rPr lang="en-US" sz="1400" dirty="0" smtClean="0"/>
              <a:t>L. A. </a:t>
            </a:r>
            <a:r>
              <a:rPr lang="en-US" sz="1400" dirty="0"/>
              <a:t>Lyon, </a:t>
            </a:r>
            <a:r>
              <a:rPr lang="en-US" sz="1400" dirty="0" smtClean="0"/>
              <a:t>J. J. </a:t>
            </a:r>
            <a:r>
              <a:rPr lang="en-US" sz="1400" dirty="0" err="1"/>
              <a:t>Crassous</a:t>
            </a:r>
            <a:r>
              <a:rPr lang="en-US" sz="1400" dirty="0"/>
              <a:t>, </a:t>
            </a:r>
            <a:r>
              <a:rPr lang="en-US" sz="1400" dirty="0" smtClean="0"/>
              <a:t>D. </a:t>
            </a:r>
            <a:r>
              <a:rPr lang="en-US" sz="1400" dirty="0"/>
              <a:t>Suzuki, </a:t>
            </a:r>
            <a:r>
              <a:rPr lang="en-US" sz="1400" dirty="0" smtClean="0"/>
              <a:t>R. A. </a:t>
            </a:r>
            <a:r>
              <a:rPr lang="en-US" sz="1400" dirty="0" err="1"/>
              <a:t>Gumerov</a:t>
            </a:r>
            <a:r>
              <a:rPr lang="en-US" sz="1400" dirty="0"/>
              <a:t>, </a:t>
            </a:r>
            <a:r>
              <a:rPr lang="en-US" sz="1400" dirty="0" smtClean="0"/>
              <a:t>S. I. I. </a:t>
            </a:r>
            <a:r>
              <a:rPr lang="en-US" sz="1400" dirty="0"/>
              <a:t>Potemkin, </a:t>
            </a:r>
            <a:r>
              <a:rPr lang="en-US" sz="1400" dirty="0" smtClean="0"/>
              <a:t>W. </a:t>
            </a:r>
            <a:r>
              <a:rPr lang="en-US" sz="1400" dirty="0" err="1" smtClean="0"/>
              <a:t>Richtering</a:t>
            </a:r>
            <a:r>
              <a:rPr lang="en-US" sz="1400" dirty="0" smtClean="0"/>
              <a:t>. </a:t>
            </a:r>
            <a:r>
              <a:rPr lang="en-US" sz="1400" i="1" dirty="0"/>
              <a:t>Langmuir</a:t>
            </a:r>
            <a:r>
              <a:rPr lang="en-US" sz="1400" dirty="0"/>
              <a:t> </a:t>
            </a:r>
            <a:r>
              <a:rPr lang="en-US" sz="1400" b="1" dirty="0" smtClean="0"/>
              <a:t>2019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7403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drey\Dropbox PSMTLab\Dropbox\Logo\logo.jpg">
            <a:extLst>
              <a:ext uri="{FF2B5EF4-FFF2-40B4-BE49-F238E27FC236}">
                <a16:creationId xmlns:a16="http://schemas.microsoft.com/office/drawing/2014/main" id="{DC1B69E9-FD9B-42CE-8520-C2471CF8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6" b="25509"/>
          <a:stretch/>
        </p:blipFill>
        <p:spPr bwMode="auto">
          <a:xfrm>
            <a:off x="10145970" y="16687"/>
            <a:ext cx="2030400" cy="8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План доклада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7404" y="1537855"/>
            <a:ext cx="9842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1.Введение </a:t>
            </a:r>
          </a:p>
          <a:p>
            <a:r>
              <a:rPr lang="ru-RU" sz="2800" b="1" dirty="0" smtClean="0"/>
              <a:t> 2.Модели и методы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3.Микрогели в растворе</a:t>
            </a:r>
          </a:p>
          <a:p>
            <a:r>
              <a:rPr lang="ru-RU" sz="2800" dirty="0" smtClean="0"/>
              <a:t> 4.Микрогели на твердой поверхности</a:t>
            </a:r>
          </a:p>
          <a:p>
            <a:r>
              <a:rPr lang="ru-RU" sz="2800" dirty="0" smtClean="0"/>
              <a:t> 5.Микрогели на межфазной границе</a:t>
            </a:r>
            <a:endParaRPr lang="ru-RU" sz="2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3690-2202-405B-884D-3DA74C7C8E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2445</Words>
  <Application>Microsoft Office PowerPoint</Application>
  <PresentationFormat>Широкоэкранный</PresentationFormat>
  <Paragraphs>376</Paragraphs>
  <Slides>42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9" baseType="lpstr">
      <vt:lpstr>ＭＳ Ｐゴシック</vt:lpstr>
      <vt:lpstr>SimSun</vt:lpstr>
      <vt:lpstr>Adobe Ming Std L</vt:lpstr>
      <vt:lpstr>Akzidenz-Grotesk BQ Reg</vt:lpstr>
      <vt:lpstr>Arial</vt:lpstr>
      <vt:lpstr>Calibri</vt:lpstr>
      <vt:lpstr>Calibri </vt:lpstr>
      <vt:lpstr>Calibri Light</vt:lpstr>
      <vt:lpstr>Cambria Math</vt:lpstr>
      <vt:lpstr>Helvetica Light</vt:lpstr>
      <vt:lpstr>Segoe Condensed</vt:lpstr>
      <vt:lpstr>Segoe UI</vt:lpstr>
      <vt:lpstr>Symbol</vt:lpstr>
      <vt:lpstr>Times New Roman</vt:lpstr>
      <vt:lpstr>Тема Office</vt:lpstr>
      <vt:lpstr>Equation</vt:lpstr>
      <vt:lpstr>Формула</vt:lpstr>
      <vt:lpstr>Презентация PowerPoint</vt:lpstr>
      <vt:lpstr>План доклада</vt:lpstr>
      <vt:lpstr>Введение. Что такое микрогели?</vt:lpstr>
      <vt:lpstr>Введение. Дуализм физических свойств микрогелей</vt:lpstr>
      <vt:lpstr>Введение. Поверхностная активность микрогелей</vt:lpstr>
      <vt:lpstr>Введение. Поверхностная активность микрогелей</vt:lpstr>
      <vt:lpstr>Введение. Твердые частицы vs. микрогели</vt:lpstr>
      <vt:lpstr>Введение. Триальность физических  свойств микрогелей</vt:lpstr>
      <vt:lpstr>План доклада</vt:lpstr>
      <vt:lpstr>Презентация PowerPoint</vt:lpstr>
      <vt:lpstr>Методы моделирования. Диссипативная динамика частиц (ДДЧ)</vt:lpstr>
      <vt:lpstr>Методы моделирования. Диссипативная динамика частиц (ДДЧ)</vt:lpstr>
      <vt:lpstr>Методы моделирования. Броуновская динамика (БД)</vt:lpstr>
      <vt:lpstr>Методы моделирования. Броуновская динамика (БД)</vt:lpstr>
      <vt:lpstr>Методы моделирования. Броуновская динамика (БД)</vt:lpstr>
      <vt:lpstr>Модель микрогеля</vt:lpstr>
      <vt:lpstr>План доклада</vt:lpstr>
      <vt:lpstr>Микрогели в растворе. Двуоболочечные наноконтейнеры для доставки лекарств</vt:lpstr>
      <vt:lpstr>Микрогели в растворе. Двуоболочечные наноконтейнеры для доставки лекарств</vt:lpstr>
      <vt:lpstr>Микрогели в растворе.  Полиамфолитные частицы</vt:lpstr>
      <vt:lpstr>pH-чувствительные полиамфолитные  наноконтейнеры </vt:lpstr>
      <vt:lpstr>pH-чувствительные полиамфолитные  наноконтейнеры </vt:lpstr>
      <vt:lpstr>Влияние распределения сшивок на агрегацию в растворе</vt:lpstr>
      <vt:lpstr>Сополимерные микрогели в растворе. Влияние композиции на степень набухания</vt:lpstr>
      <vt:lpstr>Сополимерные микрогели в растворе. Влияние композиции на степень набухания</vt:lpstr>
      <vt:lpstr>План доклада</vt:lpstr>
      <vt:lpstr>Презентация PowerPoint</vt:lpstr>
      <vt:lpstr>Презентация PowerPoint</vt:lpstr>
      <vt:lpstr>Презентация PowerPoint</vt:lpstr>
      <vt:lpstr>План доклада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Рустам</dc:creator>
  <cp:lastModifiedBy>Пользователь Windows</cp:lastModifiedBy>
  <cp:revision>40</cp:revision>
  <dcterms:created xsi:type="dcterms:W3CDTF">2019-05-21T05:12:32Z</dcterms:created>
  <dcterms:modified xsi:type="dcterms:W3CDTF">2019-06-18T11:11:00Z</dcterms:modified>
</cp:coreProperties>
</file>