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3.JPG" ContentType="image/jpeg"/>
  <Override PartName="/ppt/media/image72.JPG" ContentType="image/jpeg"/>
  <Override PartName="/ppt/media/image73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7" r:id="rId1"/>
    <p:sldMasterId id="2147483769" r:id="rId2"/>
  </p:sldMasterIdLst>
  <p:notesMasterIdLst>
    <p:notesMasterId r:id="rId57"/>
  </p:notesMasterIdLst>
  <p:handoutMasterIdLst>
    <p:handoutMasterId r:id="rId58"/>
  </p:handoutMasterIdLst>
  <p:sldIdLst>
    <p:sldId id="649" r:id="rId3"/>
    <p:sldId id="803" r:id="rId4"/>
    <p:sldId id="855" r:id="rId5"/>
    <p:sldId id="856" r:id="rId6"/>
    <p:sldId id="942" r:id="rId7"/>
    <p:sldId id="864" r:id="rId8"/>
    <p:sldId id="865" r:id="rId9"/>
    <p:sldId id="905" r:id="rId10"/>
    <p:sldId id="906" r:id="rId11"/>
    <p:sldId id="910" r:id="rId12"/>
    <p:sldId id="871" r:id="rId13"/>
    <p:sldId id="923" r:id="rId14"/>
    <p:sldId id="889" r:id="rId15"/>
    <p:sldId id="890" r:id="rId16"/>
    <p:sldId id="891" r:id="rId17"/>
    <p:sldId id="892" r:id="rId18"/>
    <p:sldId id="895" r:id="rId19"/>
    <p:sldId id="928" r:id="rId20"/>
    <p:sldId id="930" r:id="rId21"/>
    <p:sldId id="931" r:id="rId22"/>
    <p:sldId id="932" r:id="rId23"/>
    <p:sldId id="933" r:id="rId24"/>
    <p:sldId id="934" r:id="rId25"/>
    <p:sldId id="935" r:id="rId26"/>
    <p:sldId id="936" r:id="rId27"/>
    <p:sldId id="937" r:id="rId28"/>
    <p:sldId id="938" r:id="rId29"/>
    <p:sldId id="939" r:id="rId30"/>
    <p:sldId id="940" r:id="rId31"/>
    <p:sldId id="883" r:id="rId32"/>
    <p:sldId id="884" r:id="rId33"/>
    <p:sldId id="977" r:id="rId34"/>
    <p:sldId id="885" r:id="rId35"/>
    <p:sldId id="886" r:id="rId36"/>
    <p:sldId id="887" r:id="rId37"/>
    <p:sldId id="957" r:id="rId38"/>
    <p:sldId id="958" r:id="rId39"/>
    <p:sldId id="959" r:id="rId40"/>
    <p:sldId id="960" r:id="rId41"/>
    <p:sldId id="908" r:id="rId42"/>
    <p:sldId id="922" r:id="rId43"/>
    <p:sldId id="909" r:id="rId44"/>
    <p:sldId id="907" r:id="rId45"/>
    <p:sldId id="941" r:id="rId46"/>
    <p:sldId id="943" r:id="rId47"/>
    <p:sldId id="911" r:id="rId48"/>
    <p:sldId id="949" r:id="rId49"/>
    <p:sldId id="893" r:id="rId50"/>
    <p:sldId id="950" r:id="rId51"/>
    <p:sldId id="951" r:id="rId52"/>
    <p:sldId id="945" r:id="rId53"/>
    <p:sldId id="920" r:id="rId54"/>
    <p:sldId id="921" r:id="rId55"/>
    <p:sldId id="888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>
      <p:cViewPr varScale="1">
        <p:scale>
          <a:sx n="106" d="100"/>
          <a:sy n="106" d="100"/>
        </p:scale>
        <p:origin x="160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EB59-F12A-4C84-8617-EB4381DAA7B9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8BC9C-FD57-424F-994C-7B3C49D11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058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6D8FB-B7F6-485F-98F5-19DE5E2C1A19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9983A-1FD6-468C-BC4D-42638A1D6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87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02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72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3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78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53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6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9983A-1FD6-468C-BC4D-42638A1D6C3B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4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B7D7-B190-4023-91ED-21705A5005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1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B64-9CBE-4D43-8791-4C862F877D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3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FBBD-B548-496B-843E-1EA358570B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72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BA153-4FB5-412B-8B0B-79D0C748C4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7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BCAD5-EAE3-42D4-9E79-7B93AD9F27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1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2EE77-CE88-41D5-B9A9-7F0661FAD9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71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FB857-65C6-4ADA-9011-A8FA365385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98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97563-15C3-448D-97E7-E41FA03C35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4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48AB9-F691-4F8C-B79E-9EAC136E35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5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651F0-4927-4337-BB6A-AF9E1F3F9A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0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C3261-1F41-47DF-A912-0774D2C948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2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9136-4F9D-4DE0-B93A-7504343BCA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27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DF9BA-C020-4062-B895-C08E28355BB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92C1D-B4C8-4155-A774-508A9127C9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753D-AB70-44B2-8B59-699E111B9A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47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6520-6B91-46BF-99FC-B826A752F6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1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358-6DB1-4C8E-9809-1B825C0275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1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9A5BF-F769-427A-AD15-9C7F8A394B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2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69A0E-8594-4A7D-84E1-CF4FC4191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9146-7926-4220-AF00-F5D8F3ED218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0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14B-C803-40A3-91F6-81DBDB0D29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3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CAAB-AC52-49F2-9C4B-A08575A75E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5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D276-D818-4190-96D1-CD57645409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8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C17289-DEE1-4C45-9BDC-64585276D8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0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3C1A9-C370-417C-93AE-05540E919A46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9.jpe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784876"/>
            <a:ext cx="8404916" cy="230832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ru-RU" sz="3600" dirty="0">
                <a:solidFill>
                  <a:srgbClr val="F14124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Суперкомпьютерные технологии в общественных науках: проблемы и перспективы развития</a:t>
            </a:r>
            <a:endParaRPr lang="en-US" sz="3600" dirty="0" smtClean="0">
              <a:solidFill>
                <a:srgbClr val="F14124">
                  <a:lumMod val="50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85987" y="5661248"/>
            <a:ext cx="5124193" cy="83099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sp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400" dirty="0" smtClean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Москва,</a:t>
            </a:r>
          </a:p>
          <a:p>
            <a:pPr marL="18288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26</a:t>
            </a:r>
            <a:r>
              <a:rPr lang="en-US" sz="2400" dirty="0" smtClean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ноября </a:t>
            </a:r>
            <a:r>
              <a:rPr lang="ru-RU" sz="2400" dirty="0"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2019 г.</a:t>
            </a:r>
            <a:endParaRPr lang="ru-RU" sz="2400" i="1" dirty="0"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4653136"/>
            <a:ext cx="8496944" cy="46166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2400" i="1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Макаров В.Л., </a:t>
            </a:r>
            <a:r>
              <a:rPr lang="ru-RU" sz="2400" i="1" dirty="0" err="1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Бахтизин</a:t>
            </a:r>
            <a:r>
              <a:rPr lang="ru-RU" sz="2400" i="1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А.Р.,</a:t>
            </a:r>
            <a:r>
              <a:rPr lang="en-US" sz="2400" i="1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400" i="1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Сушко Е.Д., ЦЭМИ РАН</a:t>
            </a:r>
            <a:endParaRPr lang="ru-RU" sz="2400" i="1" dirty="0">
              <a:solidFill>
                <a:srgbClr val="00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756" y="116632"/>
            <a:ext cx="8964488" cy="954107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Семинар «Суперкомпьютерные </a:t>
            </a:r>
            <a:r>
              <a:rPr lang="ru-RU" sz="2800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технологии в науке, образовании и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промышленности»</a:t>
            </a:r>
            <a:endParaRPr lang="ru-RU" sz="2800" dirty="0"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1600" y="660687"/>
            <a:ext cx="8966200" cy="6117729"/>
          </a:xfrm>
          <a:prstGeom prst="roundRect">
            <a:avLst>
              <a:gd name="adj" fmla="val 4746"/>
            </a:avLst>
          </a:prstGeom>
          <a:noFill/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1) </a:t>
            </a:r>
            <a:r>
              <a:rPr lang="en-US" sz="1600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A3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/ AAA (Agent Anytime Anywhere)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ABLE (Agent Building and Learning Environment)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Altreva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 Adaptive Modeler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ADK (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TryllianAgent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Development Kit)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5)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AgentBuilder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6)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AgentSheet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7)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AnyLogic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8)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AOR Simulation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9)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AgentService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10)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Ascape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11)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Brahms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Breve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13)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Boris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14)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Construct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15)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Cormas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(Common-pool Resources and Multi-Agent Systems)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16)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Cougaar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17)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CybelePro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18)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DeX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19)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DigiHive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20)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D-OMAR(Distributed Operator Model Architecture)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21)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ECHO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ECJ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23)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FAMOJA(Framework for Agent-based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MOdelling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with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JAva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24)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Framsticks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25)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FLAME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26)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FLAME GPU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27)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FLUXY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28)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GAMA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29)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GPU Agents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30)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GROWlab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31)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iGen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ICARO-T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33)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Insight Maker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34)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JABM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35)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JADE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36)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JAMEL (Java Agent-based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MacroEconomic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Laboratory)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37)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Janus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38)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39)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JASA (Java Auction Simulator API)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40)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Jason (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Jason:Interpreter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for extension of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AgentSpeak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41)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JCA-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42)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jES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(Java Enterprise Simulator)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43)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jEcho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44)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JESS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45)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LSD (Laboratory for Simulation Development)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46)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Madkit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 (Multi Agent Development Kit)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47)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MAGSY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48)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MAML (Multi-Agent Modeling Language)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49)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MASON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50)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MASS (Multi-Agent Simulation Suit)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51)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MAS-SOC (Multi-Agent Simulations for the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SOCial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Sciences)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MIMOSE (Micro-und Multilevel Modelling Software)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53)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modelling4all(Rich Internet Application building on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NetLogo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54)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Moduleco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55)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MOOSE(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Multimodeling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Object-Oriented Simulation Environment)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56)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NetLogo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57)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OBEUS (Object Based Environment for Urban Simulation)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58)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Omonia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previouslyQuicksilver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59)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oRIS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60)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PS-I (Political Science-Identity)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61)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Repast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62)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SDML (Strictly Declarative Modeling Language)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63)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SEAS (System Effectiveness Analysis Simulation)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64)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SeSAm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 (Shell for Simulated Agent Systems) (fully integrated graphical simulation environment)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65)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Jade’s 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++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66)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JIAC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67)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SimPlusPlus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68)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SimAgent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 (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alsosim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agent)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69)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SimBioSys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70)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SimPack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71)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Spatial Modeling Environment(SME)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72)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Soar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73) </a:t>
            </a:r>
            <a:r>
              <a:rPr lang="en-US" sz="16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StarLogo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74)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MacStarLogo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75)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OpenStarLogo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76)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StarLogoT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77)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StarLogo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TNG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78)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Sugarscape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79) </a:t>
            </a:r>
            <a:r>
              <a:rPr lang="en-US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Swarm</a:t>
            </a:r>
            <a:r>
              <a:rPr lang="ru-RU" sz="16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80)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TerraME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81)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VisualBots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 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82)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VSEit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83 </a:t>
            </a:r>
            <a:r>
              <a:rPr lang="en-US" sz="1600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Xholon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84) </a:t>
            </a:r>
            <a:r>
              <a:rPr lang="en-US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ZEUS</a:t>
            </a:r>
            <a:r>
              <a:rPr lang="ru-RU" sz="1600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и др</a:t>
            </a:r>
            <a:r>
              <a:rPr lang="ru-RU" sz="1600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.</a:t>
            </a:r>
            <a:endParaRPr lang="en-US" sz="1600" dirty="0" smtClean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28600" y="76200"/>
            <a:ext cx="88392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Более </a:t>
            </a:r>
            <a:r>
              <a:rPr lang="ru-RU" sz="3600" b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100 пакетов для АМ</a:t>
            </a:r>
          </a:p>
        </p:txBody>
      </p:sp>
    </p:spTree>
    <p:extLst>
      <p:ext uri="{BB962C8B-B14F-4D97-AF65-F5344CB8AC3E}">
        <p14:creationId xmlns:p14="http://schemas.microsoft.com/office/powerpoint/2010/main" val="2555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84064"/>
            <a:ext cx="3024336" cy="17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27" y="803679"/>
            <a:ext cx="3014054" cy="174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Bakhtizin Albert\Desktop\КНИГА\ГЛАВА 2 - АОМ НА СУПЕРКОМПЬЮТЕРАХ\Рисунки\Рис. 2.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" y="809571"/>
            <a:ext cx="2991635" cy="173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>
            <a:fillRect/>
          </a:stretch>
        </p:blipFill>
        <p:spPr bwMode="auto">
          <a:xfrm>
            <a:off x="6084168" y="4980856"/>
            <a:ext cx="3070252" cy="17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95537" y="35913"/>
            <a:ext cx="84969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Агентные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модели в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ЦЭМИ РАН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6115871" y="2646850"/>
            <a:ext cx="2848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Москвы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127105" y="548680"/>
            <a:ext cx="2838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России</a:t>
            </a:r>
            <a:endParaRPr lang="en-US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4457204" y="565541"/>
            <a:ext cx="29615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Региональная модель «Губернатор»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6226344" y="4739525"/>
            <a:ext cx="2948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</a:t>
            </a: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Роскосмоса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23" name="Picture 2" descr="C:\Users\Bakhtizin Albert\Desktop\Секция экономики (21.03.2018)\Статьи в помощь\Интерфей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" y="4992870"/>
            <a:ext cx="3036296" cy="17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Bakhtizin Albert\Desktop\Гуанчжоу (2017)\Экра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32" y="4992870"/>
            <a:ext cx="2969865" cy="17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WordArt 6"/>
          <p:cNvSpPr>
            <a:spLocks noChangeArrowheads="1" noChangeShapeType="1" noTextEdit="1"/>
          </p:cNvSpPr>
          <p:nvPr/>
        </p:nvSpPr>
        <p:spPr bwMode="auto">
          <a:xfrm>
            <a:off x="3110186" y="4794256"/>
            <a:ext cx="2953311" cy="1846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3366"/>
                </a:solidFill>
                <a:latin typeface="Palatino Linotype"/>
                <a:cs typeface="Arial" charset="0"/>
              </a:rPr>
              <a:t>Агент-ориентированная модель </a:t>
            </a:r>
            <a:r>
              <a:rPr lang="ru-RU" sz="3600" b="1" kern="10" dirty="0">
                <a:solidFill>
                  <a:srgbClr val="003366"/>
                </a:solidFill>
                <a:latin typeface="Palatino Linotype"/>
                <a:cs typeface="Arial" charset="0"/>
              </a:rPr>
              <a:t>трудовой </a:t>
            </a:r>
            <a:r>
              <a:rPr lang="ru-RU" sz="3600" b="1" kern="10" dirty="0" smtClean="0">
                <a:solidFill>
                  <a:srgbClr val="003366"/>
                </a:solidFill>
                <a:latin typeface="Palatino Linotype"/>
                <a:cs typeface="Arial" charset="0"/>
              </a:rPr>
              <a:t>миграции из </a:t>
            </a:r>
            <a:r>
              <a:rPr lang="ru-RU" sz="3600" b="1" kern="10" dirty="0">
                <a:solidFill>
                  <a:srgbClr val="003366"/>
                </a:solidFill>
                <a:latin typeface="Palatino Linotype"/>
                <a:cs typeface="Arial" charset="0"/>
              </a:rPr>
              <a:t>Китая в Россию</a:t>
            </a:r>
            <a:endParaRPr lang="en-US" sz="3600" b="1" kern="10" dirty="0" smtClean="0">
              <a:solidFill>
                <a:srgbClr val="003366"/>
              </a:solidFill>
              <a:latin typeface="Palatino Linotype"/>
              <a:cs typeface="Arial" charset="0"/>
            </a:endParaRPr>
          </a:p>
        </p:txBody>
      </p:sp>
      <p:sp>
        <p:nvSpPr>
          <p:cNvPr id="26" name="Прямоугольник 1"/>
          <p:cNvSpPr>
            <a:spLocks noChangeArrowheads="1"/>
          </p:cNvSpPr>
          <p:nvPr/>
        </p:nvSpPr>
        <p:spPr bwMode="auto">
          <a:xfrm>
            <a:off x="-39289" y="4748088"/>
            <a:ext cx="31711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Европейского союза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8"/>
          <a:stretch>
            <a:fillRect/>
          </a:stretch>
        </p:blipFill>
        <p:spPr>
          <a:xfrm>
            <a:off x="3076130" y="802756"/>
            <a:ext cx="2972313" cy="1742246"/>
          </a:xfrm>
          <a:prstGeom prst="rect">
            <a:avLst/>
          </a:prstGeom>
        </p:spPr>
      </p:pic>
      <p:pic>
        <p:nvPicPr>
          <p:cNvPr id="28" name="Picture 4" descr="C:\Users\Bakhtizin Albert\Desktop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52" y="2873826"/>
            <a:ext cx="2983492" cy="175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3064952" y="2646849"/>
            <a:ext cx="29834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Санкт-Петербурга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30" name="Picture 2" descr="C:\Users\Bakhtizin Albert\Desktop\Секция экономики (21.03.2018)\Статьи в помощь\(+) Интерфейс Новый шелковый путь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193"/>
            <a:ext cx="3050703" cy="17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1"/>
          <p:cNvSpPr>
            <a:spLocks noChangeArrowheads="1"/>
          </p:cNvSpPr>
          <p:nvPr/>
        </p:nvSpPr>
        <p:spPr bwMode="auto">
          <a:xfrm>
            <a:off x="251520" y="2636912"/>
            <a:ext cx="2413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Агентная</a:t>
            </a:r>
            <a:r>
              <a:rPr lang="ru-RU" alt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модель Евразии</a:t>
            </a:r>
            <a:endParaRPr lang="ru-RU" alt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83768" y="35913"/>
            <a:ext cx="4464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Паспорт модели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92656" y="404664"/>
            <a:ext cx="892899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1. Название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модели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</a:t>
            </a:r>
            <a:endParaRPr lang="ru-RU" altLang="ru-RU" sz="12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2.  Авторы разработки.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3.  Время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выхода первой версии.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Номер актуальной версии. Если размещается не первая версия модели, то следует указать те улучшения, новые возможности модели, которые отличают ее от первой версии.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4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Описание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модели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</a:t>
            </a:r>
            <a:r>
              <a:rPr lang="ru-RU" alt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Основные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характеристики: моделируемые процессы, примененные математические методы, структура и источники исходной информации, управляемые параметры и результирующие показатели.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5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Технические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характеристики.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Указывается среда разработки, в которой реализована модель, и/или язык программирования, на котором она написана; требования к системным ресурсам и пр.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6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Сфера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применения.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Здесь нужно указать как общее научное и/или прикладное направление исследований, так и конкретные проблемы в рамках этих направлениях, в которых может быть использована модель.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7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Потенциальные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заказчики и потребители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</a:t>
            </a:r>
            <a:r>
              <a:rPr lang="ru-RU" alt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 </a:t>
            </a:r>
            <a:endParaRPr lang="ru-RU" altLang="ru-RU" sz="12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8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Руководство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пользователя.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Это должно быть практическое руководство работы с интерфейсом модели, показывающее последовательность действий пользователя при решении тех задач, на которые он настроен.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9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Примеры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расчетов. </a:t>
            </a:r>
            <a:r>
              <a:rPr lang="ru-RU" altLang="ru-RU" sz="12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Описание примеров поставленных на модели экспериментов с пояснением полученных результатов.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10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  Список </a:t>
            </a:r>
            <a:r>
              <a:rPr lang="ru-RU" altLang="ru-RU" sz="1200" b="1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основных </a:t>
            </a:r>
            <a:r>
              <a:rPr lang="ru-RU" altLang="ru-RU" sz="12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публикаций.</a:t>
            </a:r>
            <a:endParaRPr lang="ru-RU" altLang="ru-RU" sz="12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7504" y="3429000"/>
            <a:ext cx="8914144" cy="3361724"/>
            <a:chOff x="107504" y="3391948"/>
            <a:chExt cx="8914144" cy="3421428"/>
          </a:xfrm>
        </p:grpSpPr>
        <p:pic>
          <p:nvPicPr>
            <p:cNvPr id="2050" name="Picture 2" descr="C:\Users\Bakhtizin Albert\Desktop\Снимок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599"/>
            <a:stretch/>
          </p:blipFill>
          <p:spPr bwMode="auto">
            <a:xfrm>
              <a:off x="107504" y="3391948"/>
              <a:ext cx="8914144" cy="843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Bakhtizin Albert\Desktop\Снимок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26" b="53075"/>
            <a:stretch/>
          </p:blipFill>
          <p:spPr bwMode="auto">
            <a:xfrm>
              <a:off x="107504" y="4235466"/>
              <a:ext cx="8914144" cy="86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Bakhtizin Albert\Desktop\Снимок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05" b="3666"/>
            <a:stretch/>
          </p:blipFill>
          <p:spPr bwMode="auto">
            <a:xfrm>
              <a:off x="107504" y="5933266"/>
              <a:ext cx="8914144" cy="88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Bakhtizin Albert\Desktop\Снимок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28390"/>
            <a:stretch/>
          </p:blipFill>
          <p:spPr bwMode="auto">
            <a:xfrm>
              <a:off x="107504" y="5081485"/>
              <a:ext cx="8914144" cy="85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" y="764704"/>
            <a:ext cx="4470817" cy="366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Bakhtizin Albert\Desktop\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" y="4506416"/>
            <a:ext cx="4613919" cy="230696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4320480" y="218924"/>
            <a:ext cx="4788024" cy="2577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(В.Л</a:t>
            </a:r>
            <a:r>
              <a:rPr lang="ru-RU" sz="3600" b="1" i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Макаров,</a:t>
            </a:r>
            <a:r>
              <a:rPr lang="en-US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 </a:t>
            </a:r>
            <a:r>
              <a:rPr lang="ru-RU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М.Р. Фаттахов</a:t>
            </a:r>
            <a:r>
              <a:rPr lang="en-US" sz="3600" b="1" i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 </a:t>
            </a:r>
            <a:r>
              <a:rPr lang="ru-RU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А.Р</a:t>
            </a:r>
            <a:r>
              <a:rPr lang="ru-RU" sz="3600" b="1" i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err="1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Бахтизин</a:t>
            </a:r>
            <a:r>
              <a:rPr lang="ru-RU" sz="3600" b="1" i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)</a:t>
            </a:r>
            <a:endParaRPr lang="ru-RU" sz="3600" b="1" i="1" kern="10" dirty="0">
              <a:solidFill>
                <a:srgbClr val="3333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64704"/>
            <a:ext cx="4485955" cy="349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65856" y="116632"/>
            <a:ext cx="4146104" cy="4293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err="1" smtClean="0">
                <a:solidFill>
                  <a:srgbClr val="006600"/>
                </a:solidFill>
                <a:latin typeface="Palatino Linotype"/>
                <a:cs typeface="Arial" charset="0"/>
              </a:rPr>
              <a:t>Агентная</a:t>
            </a:r>
            <a:r>
              <a:rPr lang="ru-RU" sz="3600" b="1" kern="10" dirty="0" smtClean="0">
                <a:solidFill>
                  <a:srgbClr val="006600"/>
                </a:solidFill>
                <a:latin typeface="Palatino Linotype"/>
                <a:cs typeface="Arial" charset="0"/>
              </a:rPr>
              <a:t> модель Москвы</a:t>
            </a:r>
            <a:endParaRPr lang="ru-RU" sz="3600" b="1" kern="10" dirty="0">
              <a:solidFill>
                <a:srgbClr val="006600"/>
              </a:solidFill>
              <a:latin typeface="Palatino Linotype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5591" y="4303455"/>
            <a:ext cx="4484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Комплексной агент-ориентированной модели Москвы реализован принцип иерархического построения среды.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На </a:t>
            </a:r>
            <a:r>
              <a:rPr lang="ru-RU" sz="1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верхнем уровне находятся районы города. В них функционируют агенты модели: люди, проживающие в районах и предприятия, осуществляющие в них свою деятельность, а также среда: дороги общего пользования и линии общественного транспорта. Наличие развитой инфраструктуры и благоприятный экологический фон сказывается на привлекательности района как места проживания агентов-людей.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Районы характеризуются: числом жителей, числом предприятий, осуществляющих в них свою деятельность, стоимостью услуг ЖКХ, величиной арендных ставок на коммерческую недвижимость, размером жилищного фонда, размерами коммерческих и производственных площадей и др</a:t>
            </a:r>
            <a:r>
              <a:rPr lang="ru-RU" sz="10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.</a:t>
            </a:r>
            <a:endParaRPr lang="ru-RU" sz="10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13" y="0"/>
            <a:ext cx="922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 descr="Описание: C:\Users\Bakhtizin Albert\Desktop\Cemi_ran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2019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6765800" y="1095127"/>
            <a:ext cx="2342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Северо-Западный Институт Управления </a:t>
            </a:r>
            <a:r>
              <a:rPr lang="ru-RU" altLang="ru-RU" sz="1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РАНХиГС</a:t>
            </a:r>
            <a:endParaRPr lang="ru-RU" altLang="ru-RU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9222" name="Picture 4" descr="C:\Users\Bakhtizin Albert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3" y="1599967"/>
            <a:ext cx="7362831" cy="43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5"/>
          <p:cNvSpPr>
            <a:spLocks noGrp="1"/>
          </p:cNvSpPr>
          <p:nvPr>
            <p:ph type="title"/>
          </p:nvPr>
        </p:nvSpPr>
        <p:spPr>
          <a:xfrm>
            <a:off x="1043608" y="44624"/>
            <a:ext cx="6840760" cy="4572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Агентная</a:t>
            </a:r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модель Санкт-Петербурга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305432" y="836712"/>
            <a:ext cx="4426808" cy="6480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Макаров В.Л., </a:t>
            </a:r>
            <a:r>
              <a:rPr lang="ru-RU" sz="3600" b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Квинт В.Л</a:t>
            </a: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., </a:t>
            </a:r>
            <a:r>
              <a:rPr lang="ru-RU" sz="3600" b="1" kern="10" dirty="0" err="1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Бахтизин</a:t>
            </a:r>
            <a:r>
              <a:rPr lang="ru-RU" sz="3600" b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 А.Р</a:t>
            </a: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Сушко Е.Д., Макаров С.В., Наумов </a:t>
            </a:r>
            <a:r>
              <a:rPr lang="ru-RU" sz="3600" b="1" kern="10" dirty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В.Н</a:t>
            </a:r>
            <a:r>
              <a:rPr lang="ru-RU" sz="3600" b="1" kern="10" dirty="0" smtClean="0">
                <a:solidFill>
                  <a:srgbClr val="33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</a:t>
            </a:r>
            <a:endParaRPr lang="ru-RU" sz="3600" b="1" kern="10" dirty="0">
              <a:solidFill>
                <a:srgbClr val="3333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92" y="5903893"/>
            <a:ext cx="9071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Одно из важнейших направлений использования модели – стать рабочим инструментом </a:t>
            </a:r>
            <a:r>
              <a:rPr lang="ru-RU" sz="14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Стратегии экономического и социального развития г. Санкт-Петербурга на период до 2030</a:t>
            </a:r>
            <a:r>
              <a:rPr lang="en-US" sz="14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 </a:t>
            </a:r>
            <a:r>
              <a:rPr lang="ru-RU" sz="14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г.  в части </a:t>
            </a:r>
            <a:r>
              <a:rPr lang="ru-RU" sz="1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оценк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и</a:t>
            </a:r>
            <a:r>
              <a:rPr lang="ru-RU" sz="1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последствий управленческих решений, при реализации задач Стратегии и в части прогнозирования социально-экономического развития Санкт-Петербурга.</a:t>
            </a:r>
          </a:p>
        </p:txBody>
      </p:sp>
    </p:spTree>
    <p:extLst>
      <p:ext uri="{BB962C8B-B14F-4D97-AF65-F5344CB8AC3E}">
        <p14:creationId xmlns:p14="http://schemas.microsoft.com/office/powerpoint/2010/main" val="32374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014" y="620688"/>
            <a:ext cx="4320480" cy="2965256"/>
          </a:xfrm>
          <a:prstGeom prst="rect">
            <a:avLst/>
          </a:prstGeom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244150" y="177698"/>
            <a:ext cx="6336704" cy="3709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В.Л</a:t>
            </a:r>
            <a:r>
              <a:rPr lang="ru-RU" sz="3600" b="1" kern="1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Макаров, Е.Д. Сушко, А.Р</a:t>
            </a:r>
            <a:r>
              <a:rPr lang="ru-RU" sz="3600" b="1" kern="1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kern="1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Бахтизин</a:t>
            </a:r>
            <a:endParaRPr lang="ru-RU" sz="3600" b="1" kern="1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12502" y="620688"/>
            <a:ext cx="4652839" cy="2965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029" y="3645024"/>
            <a:ext cx="89013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Целью разработки модели </a:t>
            </a:r>
            <a:r>
              <a:rPr lang="ru-RU" sz="2000" b="1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«Губернатор» </a:t>
            </a:r>
            <a:r>
              <a:rPr lang="ru-RU" sz="20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являлось создание достаточно реалистичной компьютерной модели, имитирующей поведение субъекта Российской Федерации (региона) и правила его функционирования как сложной социально-экономической системы на основе реконструкции его внутренней структуры, а также структуры и поведения действующих на его территории самостоятельных экономических субъектов</a:t>
            </a:r>
            <a:r>
              <a:rPr lang="ru-RU" sz="2000" dirty="0" smtClean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.</a:t>
            </a:r>
            <a:endParaRPr lang="en-US" sz="2000" dirty="0" smtClean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  <a:p>
            <a:pPr algn="just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Модель </a:t>
            </a:r>
            <a:r>
              <a:rPr lang="ru-RU" sz="2000" dirty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rPr>
              <a:t>предназначена для апробации различных вариантов управляющих воздействий, связанных с управлением бюджетным процессом. </a:t>
            </a:r>
            <a:endParaRPr lang="ru-RU" sz="2000" dirty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3"/>
            <a:ext cx="5976664" cy="240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20280"/>
            <a:ext cx="684076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408204" y="136397"/>
            <a:ext cx="2376264" cy="9163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В.Л</a:t>
            </a:r>
            <a:r>
              <a:rPr lang="ru-RU" sz="3600" b="1" i="1" kern="10" dirty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smtClean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Макаров,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Е.Д. Сушко,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А.Р</a:t>
            </a:r>
            <a:r>
              <a:rPr lang="ru-RU" sz="3600" b="1" i="1" kern="10" dirty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err="1" smtClean="0">
                <a:solidFill>
                  <a:srgbClr val="00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Бахтизин</a:t>
            </a:r>
            <a:endParaRPr lang="ru-RU" sz="3600" b="1" i="1" kern="10" dirty="0">
              <a:solidFill>
                <a:srgbClr val="00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084168" y="1252782"/>
            <a:ext cx="3024336" cy="10057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Отраслевая АОМ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 </a:t>
            </a:r>
            <a:r>
              <a:rPr lang="ru-RU" sz="3600" b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Ракетно-космической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промышленности</a:t>
            </a:r>
            <a:endParaRPr lang="ru-RU" sz="3600" b="1" kern="10" dirty="0">
              <a:solidFill>
                <a:srgbClr val="1F497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2866335"/>
            <a:ext cx="2160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АОМ ракетно-космической промышленности, предназначенная для решения задач, включая: </a:t>
            </a:r>
            <a:endParaRPr lang="en-US" sz="1200" dirty="0" smtClean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1) реакцию на </a:t>
            </a:r>
            <a:r>
              <a:rPr lang="ru-RU" sz="1200" dirty="0" err="1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внестрановые</a:t>
            </a:r>
            <a:r>
              <a:rPr lang="ru-RU" sz="12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 политические и экономические ограничения и санкции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,</a:t>
            </a:r>
            <a:endParaRPr lang="en-US" sz="1200" dirty="0" smtClean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2) реакцию на меры государственной промышленной политики, связанные с корректировкой существующей стратегии финансирования запланированных </a:t>
            </a:r>
            <a:r>
              <a:rPr lang="ru-RU" sz="1200" dirty="0" smtClean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проектов</a:t>
            </a:r>
            <a:r>
              <a:rPr lang="en-US" sz="1200" dirty="0">
                <a:solidFill>
                  <a:prstClr val="black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Arial" charset="0"/>
              </a:rPr>
              <a:t>.</a:t>
            </a:r>
            <a:endParaRPr lang="ru-RU" sz="1200" dirty="0">
              <a:solidFill>
                <a:prstClr val="black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akhtizin Albert\Desktop\Гуанчжоу (2017)\Экр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12776"/>
            <a:ext cx="904718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88776" y="435720"/>
            <a:ext cx="9019728" cy="8330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Palatino Linotype"/>
                <a:cs typeface="Arial" charset="0"/>
              </a:rPr>
              <a:t>Агент-ориентированная модель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Palatino Linotype"/>
                <a:cs typeface="Arial" charset="0"/>
              </a:rPr>
              <a:t>трудовой миграции из </a:t>
            </a:r>
            <a:r>
              <a:rPr lang="ru-RU" sz="3600" b="1" kern="10" dirty="0"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Palatino Linotype"/>
                <a:cs typeface="Arial" charset="0"/>
              </a:rPr>
              <a:t>Китая в Россию</a:t>
            </a:r>
            <a:endParaRPr lang="en-US" sz="3600" b="1" kern="10" dirty="0" smtClean="0">
              <a:solidFill>
                <a:srgbClr val="003366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44017" y="1297295"/>
            <a:ext cx="8892479" cy="5300057"/>
            <a:chOff x="278" y="1476"/>
            <a:chExt cx="10232" cy="6044"/>
          </a:xfrm>
        </p:grpSpPr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1485" y="2412"/>
              <a:ext cx="6670" cy="1821"/>
              <a:chOff x="1485" y="2412"/>
              <a:chExt cx="6670" cy="1821"/>
            </a:xfrm>
          </p:grpSpPr>
          <p:grpSp>
            <p:nvGrpSpPr>
              <p:cNvPr id="1035" name="Group 53"/>
              <p:cNvGrpSpPr>
                <a:grpSpLocks/>
              </p:cNvGrpSpPr>
              <p:nvPr/>
            </p:nvGrpSpPr>
            <p:grpSpPr bwMode="auto">
              <a:xfrm>
                <a:off x="3950" y="3183"/>
                <a:ext cx="1725" cy="1050"/>
                <a:chOff x="1890" y="1455"/>
                <a:chExt cx="1725" cy="1050"/>
              </a:xfrm>
            </p:grpSpPr>
            <p:sp>
              <p:nvSpPr>
                <p:cNvPr id="1051" name="Oval 56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52" name="Oval 55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76200" cmpd="tri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53" name="Oval 54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sp>
            <p:nvSpPr>
              <p:cNvPr id="1036" name="AutoShape 52"/>
              <p:cNvSpPr>
                <a:spLocks noChangeShapeType="1"/>
              </p:cNvSpPr>
              <p:nvPr/>
            </p:nvSpPr>
            <p:spPr bwMode="auto">
              <a:xfrm>
                <a:off x="2930" y="2526"/>
                <a:ext cx="1485" cy="852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37" name="AutoShape 51"/>
              <p:cNvSpPr>
                <a:spLocks noChangeShapeType="1"/>
              </p:cNvSpPr>
              <p:nvPr/>
            </p:nvSpPr>
            <p:spPr bwMode="auto">
              <a:xfrm flipH="1">
                <a:off x="5090" y="2526"/>
                <a:ext cx="1530" cy="852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grpSp>
            <p:nvGrpSpPr>
              <p:cNvPr id="1038" name="Group 47"/>
              <p:cNvGrpSpPr>
                <a:grpSpLocks/>
              </p:cNvGrpSpPr>
              <p:nvPr/>
            </p:nvGrpSpPr>
            <p:grpSpPr bwMode="auto">
              <a:xfrm>
                <a:off x="1485" y="3183"/>
                <a:ext cx="1725" cy="1050"/>
                <a:chOff x="1890" y="1455"/>
                <a:chExt cx="1725" cy="1050"/>
              </a:xfrm>
            </p:grpSpPr>
            <p:sp>
              <p:nvSpPr>
                <p:cNvPr id="1048" name="Oval 50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49" name="Oval 49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50" name="Oval 48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grpSp>
            <p:nvGrpSpPr>
              <p:cNvPr id="1039" name="Group 43"/>
              <p:cNvGrpSpPr>
                <a:grpSpLocks/>
              </p:cNvGrpSpPr>
              <p:nvPr/>
            </p:nvGrpSpPr>
            <p:grpSpPr bwMode="auto">
              <a:xfrm>
                <a:off x="6430" y="3183"/>
                <a:ext cx="1725" cy="1050"/>
                <a:chOff x="1890" y="1455"/>
                <a:chExt cx="1725" cy="1050"/>
              </a:xfrm>
            </p:grpSpPr>
            <p:sp>
              <p:nvSpPr>
                <p:cNvPr id="1045" name="Oval 46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46" name="Oval 45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47" name="Oval 44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sp>
            <p:nvSpPr>
              <p:cNvPr id="1040" name="AutoShape 42"/>
              <p:cNvSpPr>
                <a:spLocks noChangeShapeType="1"/>
              </p:cNvSpPr>
              <p:nvPr/>
            </p:nvSpPr>
            <p:spPr bwMode="auto">
              <a:xfrm flipH="1">
                <a:off x="2690" y="2523"/>
                <a:ext cx="240" cy="85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41" name="AutoShape 41"/>
              <p:cNvSpPr>
                <a:spLocks noChangeShapeType="1"/>
              </p:cNvSpPr>
              <p:nvPr/>
            </p:nvSpPr>
            <p:spPr bwMode="auto">
              <a:xfrm>
                <a:off x="2930" y="3735"/>
                <a:ext cx="1200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42" name="AutoShape 40"/>
              <p:cNvSpPr>
                <a:spLocks noChangeShapeType="1"/>
              </p:cNvSpPr>
              <p:nvPr/>
            </p:nvSpPr>
            <p:spPr bwMode="auto">
              <a:xfrm>
                <a:off x="5450" y="3735"/>
                <a:ext cx="1200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43" name="AutoShape 39"/>
              <p:cNvSpPr>
                <a:spLocks noChangeShapeType="1"/>
              </p:cNvSpPr>
              <p:nvPr/>
            </p:nvSpPr>
            <p:spPr bwMode="auto">
              <a:xfrm>
                <a:off x="6620" y="2526"/>
                <a:ext cx="330" cy="85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44" name="AutoShape 38"/>
              <p:cNvSpPr>
                <a:spLocks noChangeArrowheads="1"/>
              </p:cNvSpPr>
              <p:nvPr/>
            </p:nvSpPr>
            <p:spPr bwMode="auto">
              <a:xfrm>
                <a:off x="4083" y="2412"/>
                <a:ext cx="1459" cy="645"/>
              </a:xfrm>
              <a:prstGeom prst="wedgeRoundRectCallout">
                <a:avLst>
                  <a:gd name="adj1" fmla="val -24179"/>
                  <a:gd name="adj2" fmla="val 117689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Мигрант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2090" y="1476"/>
              <a:ext cx="8006" cy="1050"/>
              <a:chOff x="2090" y="1476"/>
              <a:chExt cx="8006" cy="1050"/>
            </a:xfrm>
          </p:grpSpPr>
          <p:grpSp>
            <p:nvGrpSpPr>
              <p:cNvPr id="1024" name="Group 33"/>
              <p:cNvGrpSpPr>
                <a:grpSpLocks/>
              </p:cNvGrpSpPr>
              <p:nvPr/>
            </p:nvGrpSpPr>
            <p:grpSpPr bwMode="auto">
              <a:xfrm>
                <a:off x="2090" y="1476"/>
                <a:ext cx="1725" cy="1050"/>
                <a:chOff x="1890" y="1455"/>
                <a:chExt cx="1725" cy="1050"/>
              </a:xfrm>
            </p:grpSpPr>
            <p:sp>
              <p:nvSpPr>
                <p:cNvPr id="1032" name="Oval 36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33" name="Oval 35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34" name="Oval 34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grpSp>
            <p:nvGrpSpPr>
              <p:cNvPr id="1025" name="Group 29"/>
              <p:cNvGrpSpPr>
                <a:grpSpLocks/>
              </p:cNvGrpSpPr>
              <p:nvPr/>
            </p:nvGrpSpPr>
            <p:grpSpPr bwMode="auto">
              <a:xfrm>
                <a:off x="5780" y="1476"/>
                <a:ext cx="1725" cy="1050"/>
                <a:chOff x="1890" y="1455"/>
                <a:chExt cx="1725" cy="1050"/>
              </a:xfrm>
            </p:grpSpPr>
            <p:sp>
              <p:nvSpPr>
                <p:cNvPr id="1029" name="Oval 32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30" name="Oval 31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1031" name="Oval 30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sp>
            <p:nvSpPr>
              <p:cNvPr id="1027" name="AutoShape 28"/>
              <p:cNvSpPr>
                <a:spLocks noChangeArrowheads="1"/>
              </p:cNvSpPr>
              <p:nvPr/>
            </p:nvSpPr>
            <p:spPr bwMode="auto">
              <a:xfrm>
                <a:off x="4107" y="1499"/>
                <a:ext cx="1545" cy="510"/>
              </a:xfrm>
              <a:prstGeom prst="wedgeRoundRectCallout">
                <a:avLst>
                  <a:gd name="adj1" fmla="val -76667"/>
                  <a:gd name="adj2" fmla="val 42696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Родители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028" name="AutoShape 27"/>
              <p:cNvSpPr>
                <a:spLocks noChangeArrowheads="1"/>
              </p:cNvSpPr>
              <p:nvPr/>
            </p:nvSpPr>
            <p:spPr bwMode="auto">
              <a:xfrm>
                <a:off x="7700" y="1476"/>
                <a:ext cx="2396" cy="645"/>
              </a:xfrm>
              <a:prstGeom prst="wedgeRoundRectCallout">
                <a:avLst>
                  <a:gd name="adj1" fmla="val -64472"/>
                  <a:gd name="adj2" fmla="val 39162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Родители жены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2240" y="4233"/>
              <a:ext cx="7125" cy="3287"/>
              <a:chOff x="2240" y="4233"/>
              <a:chExt cx="7125" cy="3287"/>
            </a:xfrm>
          </p:grpSpPr>
          <p:sp>
            <p:nvSpPr>
              <p:cNvPr id="15" name="Oval 25"/>
              <p:cNvSpPr>
                <a:spLocks noChangeArrowheads="1"/>
              </p:cNvSpPr>
              <p:nvPr/>
            </p:nvSpPr>
            <p:spPr bwMode="auto">
              <a:xfrm>
                <a:off x="5930" y="6468"/>
                <a:ext cx="690" cy="675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6" name="AutoShape 24"/>
              <p:cNvSpPr>
                <a:spLocks noChangeShapeType="1"/>
              </p:cNvSpPr>
              <p:nvPr/>
            </p:nvSpPr>
            <p:spPr bwMode="auto">
              <a:xfrm>
                <a:off x="6290" y="5928"/>
                <a:ext cx="0" cy="5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none" w="med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510" y="4878"/>
                <a:ext cx="1725" cy="1050"/>
                <a:chOff x="1890" y="1455"/>
                <a:chExt cx="1725" cy="1050"/>
              </a:xfrm>
            </p:grpSpPr>
            <p:sp>
              <p:nvSpPr>
                <p:cNvPr id="29" name="Oval 23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30" name="Oval 22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31" name="Oval 21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>
                <a:off x="5450" y="4878"/>
                <a:ext cx="1725" cy="1050"/>
                <a:chOff x="1890" y="1455"/>
                <a:chExt cx="1725" cy="1050"/>
              </a:xfrm>
            </p:grpSpPr>
            <p:sp>
              <p:nvSpPr>
                <p:cNvPr id="26" name="Oval 19"/>
                <p:cNvSpPr>
                  <a:spLocks noChangeArrowheads="1"/>
                </p:cNvSpPr>
                <p:nvPr/>
              </p:nvSpPr>
              <p:spPr bwMode="auto">
                <a:xfrm>
                  <a:off x="1890" y="1455"/>
                  <a:ext cx="1725" cy="1050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27" name="Oval 18"/>
                <p:cNvSpPr>
                  <a:spLocks noChangeArrowheads="1"/>
                </p:cNvSpPr>
                <p:nvPr/>
              </p:nvSpPr>
              <p:spPr bwMode="auto">
                <a:xfrm>
                  <a:off x="2070" y="1650"/>
                  <a:ext cx="660" cy="675"/>
                </a:xfrm>
                <a:prstGeom prst="ellipse">
                  <a:avLst/>
                </a:prstGeom>
                <a:solidFill>
                  <a:srgbClr val="007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  <p:sp>
              <p:nvSpPr>
                <p:cNvPr id="28" name="Oval 17"/>
                <p:cNvSpPr>
                  <a:spLocks noChangeArrowheads="1"/>
                </p:cNvSpPr>
                <p:nvPr/>
              </p:nvSpPr>
              <p:spPr bwMode="auto">
                <a:xfrm>
                  <a:off x="2730" y="1650"/>
                  <a:ext cx="660" cy="6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b="1">
                    <a:solidFill>
                      <a:prstClr val="black"/>
                    </a:solidFill>
                    <a:latin typeface="Palatino Linotype" panose="02040502050505030304" pitchFamily="18" charset="0"/>
                    <a:cs typeface="Arial" charset="0"/>
                  </a:endParaRPr>
                </a:p>
              </p:txBody>
            </p:sp>
          </p:grpSp>
          <p:sp>
            <p:nvSpPr>
              <p:cNvPr id="19" name="AutoShape 15"/>
              <p:cNvSpPr>
                <a:spLocks noChangeShapeType="1"/>
              </p:cNvSpPr>
              <p:nvPr/>
            </p:nvSpPr>
            <p:spPr bwMode="auto">
              <a:xfrm flipH="1">
                <a:off x="3695" y="4233"/>
                <a:ext cx="1095" cy="8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0" name="AutoShape 14"/>
              <p:cNvSpPr>
                <a:spLocks noChangeShapeType="1"/>
              </p:cNvSpPr>
              <p:nvPr/>
            </p:nvSpPr>
            <p:spPr bwMode="auto">
              <a:xfrm>
                <a:off x="4790" y="4233"/>
                <a:ext cx="1170" cy="8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b="1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1" name="AutoShape 13"/>
              <p:cNvSpPr>
                <a:spLocks noChangeArrowheads="1"/>
              </p:cNvSpPr>
              <p:nvPr/>
            </p:nvSpPr>
            <p:spPr bwMode="auto">
              <a:xfrm>
                <a:off x="4243" y="5928"/>
                <a:ext cx="1612" cy="645"/>
              </a:xfrm>
              <a:prstGeom prst="wedgeRoundRectCallout">
                <a:avLst>
                  <a:gd name="adj1" fmla="val -76296"/>
                  <a:gd name="adj2" fmla="val -101822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Дочь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2" name="AutoShape 12"/>
              <p:cNvSpPr>
                <a:spLocks noChangeArrowheads="1"/>
              </p:cNvSpPr>
              <p:nvPr/>
            </p:nvSpPr>
            <p:spPr bwMode="auto">
              <a:xfrm>
                <a:off x="4235" y="4698"/>
                <a:ext cx="1080" cy="645"/>
              </a:xfrm>
              <a:prstGeom prst="wedgeRoundRectCallout">
                <a:avLst>
                  <a:gd name="adj1" fmla="val 84815"/>
                  <a:gd name="adj2" fmla="val 42093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Сын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3" name="AutoShape 11"/>
              <p:cNvSpPr>
                <a:spLocks noChangeArrowheads="1"/>
              </p:cNvSpPr>
              <p:nvPr/>
            </p:nvSpPr>
            <p:spPr bwMode="auto">
              <a:xfrm>
                <a:off x="2240" y="6765"/>
                <a:ext cx="1755" cy="755"/>
              </a:xfrm>
              <a:prstGeom prst="wedgeRoundRectCallout">
                <a:avLst>
                  <a:gd name="adj1" fmla="val -6212"/>
                  <a:gd name="adj2" fmla="val -199079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Муж дочери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>
                <a:off x="7610" y="5748"/>
                <a:ext cx="1755" cy="645"/>
              </a:xfrm>
              <a:prstGeom prst="wedgeRoundRectCallout">
                <a:avLst>
                  <a:gd name="adj1" fmla="val -96097"/>
                  <a:gd name="adj2" fmla="val -69537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Жена сына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7368" y="6632"/>
                <a:ext cx="1159" cy="510"/>
              </a:xfrm>
              <a:prstGeom prst="wedgeRoundRectCallout">
                <a:avLst>
                  <a:gd name="adj1" fmla="val -120559"/>
                  <a:gd name="adj2" fmla="val -21177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Внук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</p:grpSp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2720" y="2651"/>
              <a:ext cx="7790" cy="2152"/>
              <a:chOff x="2720" y="2651"/>
              <a:chExt cx="7790" cy="2152"/>
            </a:xfrm>
          </p:grpSpPr>
          <p:sp>
            <p:nvSpPr>
              <p:cNvPr id="11" name="AutoShape 7"/>
              <p:cNvSpPr>
                <a:spLocks noChangeArrowheads="1"/>
              </p:cNvSpPr>
              <p:nvPr/>
            </p:nvSpPr>
            <p:spPr bwMode="auto">
              <a:xfrm>
                <a:off x="2720" y="4158"/>
                <a:ext cx="1290" cy="645"/>
              </a:xfrm>
              <a:prstGeom prst="wedgeRoundRectCallout">
                <a:avLst>
                  <a:gd name="adj1" fmla="val -42944"/>
                  <a:gd name="adj2" fmla="val -81162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Сестра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2" name="AutoShape 6"/>
              <p:cNvSpPr>
                <a:spLocks noChangeArrowheads="1"/>
              </p:cNvSpPr>
              <p:nvPr/>
            </p:nvSpPr>
            <p:spPr bwMode="auto">
              <a:xfrm>
                <a:off x="5570" y="4155"/>
                <a:ext cx="1040" cy="540"/>
              </a:xfrm>
              <a:prstGeom prst="wedgeRoundRectCallout">
                <a:avLst>
                  <a:gd name="adj1" fmla="val -72991"/>
                  <a:gd name="adj2" fmla="val -97440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Жена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>
                <a:off x="7036" y="4216"/>
                <a:ext cx="1823" cy="517"/>
              </a:xfrm>
              <a:prstGeom prst="wedgeRoundRectCallout">
                <a:avLst>
                  <a:gd name="adj1" fmla="val -49014"/>
                  <a:gd name="adj2" fmla="val -99769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Брат жены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  <p:sp>
            <p:nvSpPr>
              <p:cNvPr id="14" name="AutoShape 4"/>
              <p:cNvSpPr>
                <a:spLocks noChangeArrowheads="1"/>
              </p:cNvSpPr>
              <p:nvPr/>
            </p:nvSpPr>
            <p:spPr bwMode="auto">
              <a:xfrm>
                <a:off x="8155" y="2651"/>
                <a:ext cx="2355" cy="763"/>
              </a:xfrm>
              <a:prstGeom prst="wedgeRoundRectCallout">
                <a:avLst>
                  <a:gd name="adj1" fmla="val -69704"/>
                  <a:gd name="adj2" fmla="val 51394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b="1" dirty="0" smtClean="0">
                    <a:solidFill>
                      <a:prstClr val="black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Жена брата жены</a:t>
                </a:r>
                <a:endPara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cs typeface="Arial" charset="0"/>
                </a:endParaRPr>
              </a:p>
            </p:txBody>
          </p:sp>
        </p:grpSp>
        <p:sp>
          <p:nvSpPr>
            <p:cNvPr id="10" name="AutoShape 2"/>
            <p:cNvSpPr>
              <a:spLocks noChangeArrowheads="1"/>
            </p:cNvSpPr>
            <p:nvPr/>
          </p:nvSpPr>
          <p:spPr bwMode="auto">
            <a:xfrm>
              <a:off x="278" y="2613"/>
              <a:ext cx="1992" cy="532"/>
            </a:xfrm>
            <a:prstGeom prst="wedgeRoundRectCallout">
              <a:avLst>
                <a:gd name="adj1" fmla="val 31644"/>
                <a:gd name="adj2" fmla="val 93255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 smtClean="0">
                  <a:solidFill>
                    <a:prstClr val="black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Муж сестры</a:t>
              </a:r>
              <a:endParaRPr lang="ru-RU" altLang="ru-RU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Arial" charset="0"/>
              </a:endParaRPr>
            </a:p>
          </p:txBody>
        </p:sp>
      </p:grp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35496" y="-16931"/>
            <a:ext cx="9108504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 родственных </a:t>
            </a:r>
            <a:r>
              <a:rPr lang="ru-RU" sz="3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связей</a:t>
            </a:r>
          </a:p>
          <a:p>
            <a:r>
              <a:rPr lang="ru-RU" sz="32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агента-мигранта</a:t>
            </a:r>
            <a:endParaRPr lang="en-US" sz="32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7504" y="332656"/>
            <a:ext cx="8928992" cy="1246763"/>
          </a:xfrm>
          <a:prstGeom prst="roundRect">
            <a:avLst>
              <a:gd name="adj" fmla="val 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 объектно-ориентированном подходе объекты реального мира заменяются их моделями, то есть определенными формальными конструкциями («классами»), представляющими их в программной системе. Таким образом, основой архитектуры модели служит следующая система программных классов: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2673" y="2277884"/>
            <a:ext cx="4968552" cy="4319468"/>
          </a:xfrm>
          <a:prstGeom prst="roundRect">
            <a:avLst>
              <a:gd name="adj" fmla="val 287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Характеристики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курс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национальной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валюты;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ВВП;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постоянного населения и его половозрастная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структура;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ВВП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 душу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доля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людей с высшим образованием среди взрослого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сельского и городского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уровень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безработицы среди сельского и городского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средняя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заработная плата по видам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деятельности;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коэффициенты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смертности, дифференцированные по полу и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возрасту;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суммарные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коэффициенты рождаемости или правила ее регулирования для сельского и городского населения</a:t>
            </a:r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504" y="1700808"/>
            <a:ext cx="4896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Класс </a:t>
            </a:r>
            <a:r>
              <a:rPr lang="ru-RU" alt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стран (Россия и Китай)</a:t>
            </a:r>
            <a:endParaRPr lang="en-US" alt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03762" y="4966970"/>
            <a:ext cx="3811928" cy="1630382"/>
          </a:xfrm>
          <a:prstGeom prst="roundRect">
            <a:avLst>
              <a:gd name="adj" fmla="val 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Класс содержит также список (коллекцию) регионов, расположенных на территории страны (в прототипе модели речь идет об одном регионе для каждой из стран)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r="14163" b="15259"/>
          <a:stretch/>
        </p:blipFill>
        <p:spPr>
          <a:xfrm>
            <a:off x="5203762" y="1931641"/>
            <a:ext cx="3854846" cy="29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32423" y="5181069"/>
            <a:ext cx="8926474" cy="1566446"/>
          </a:xfrm>
          <a:prstGeom prst="roundRect">
            <a:avLst>
              <a:gd name="adj" fmla="val 768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Эконометрические модели, нейронные сети</a:t>
            </a: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Вычислимые модели общего равновесия (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CGE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модели) </a:t>
            </a:r>
          </a:p>
          <a:p>
            <a:pPr marL="536575" indent="-536575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Динамические стохастические равновесные модели (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DSGE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модели)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Агент-ориентированные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6332" y="4199533"/>
            <a:ext cx="8928992" cy="101566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Компьютерные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(цифровые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, виртуальные) модели экономики и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общества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465002" y="104763"/>
            <a:ext cx="6120680" cy="11813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Ситуационный центр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ЦЭМИ РАН</a:t>
            </a:r>
            <a:endParaRPr lang="ru-RU" sz="3600" b="1" kern="1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" y="1372620"/>
            <a:ext cx="442783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6" b="25032"/>
          <a:stretch/>
        </p:blipFill>
        <p:spPr bwMode="auto">
          <a:xfrm>
            <a:off x="4580828" y="1372620"/>
            <a:ext cx="444567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Bakhtizin Albert\Desktop\TsEMI_ЛОГО2-images\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r="16095" b="20083"/>
          <a:stretch/>
        </p:blipFill>
        <p:spPr bwMode="auto">
          <a:xfrm>
            <a:off x="8162406" y="31852"/>
            <a:ext cx="979069" cy="1225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1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7504" y="831508"/>
            <a:ext cx="5040560" cy="4394049"/>
          </a:xfrm>
          <a:prstGeom prst="roundRect">
            <a:avLst>
              <a:gd name="adj" fmla="val 287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Характеристики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страна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к которой принадлежит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регион;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ВРП;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постоянного населения и его половозрастная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структура;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ВРП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 душу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сельского и городского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уровень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безработицы среди сельского и городского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населения;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занятых по видам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деятельности;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средняя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заработная плата по видам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деятельности;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численность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мигрантов и их половозрастная структура.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77288" y="188640"/>
            <a:ext cx="35009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Класс регионов</a:t>
            </a:r>
            <a:endParaRPr lang="en-US" alt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3874"/>
            <a:ext cx="2457202" cy="1955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16" y="1646609"/>
            <a:ext cx="2455998" cy="1954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01" y="4665163"/>
            <a:ext cx="2455998" cy="1954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96593"/>
            <a:ext cx="2457202" cy="1955775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5478462"/>
            <a:ext cx="5040560" cy="1118890"/>
          </a:xfrm>
          <a:prstGeom prst="roundRect">
            <a:avLst>
              <a:gd name="adj" fmla="val 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Класс содержит популяцию агентов-людей – его жителей, а также коллекцию из восьми объектов-видов деятельности, которые представляют отрасли на его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территории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717528"/>
            <a:ext cx="4896544" cy="6053471"/>
          </a:xfrm>
          <a:prstGeom prst="roundRect">
            <a:avLst>
              <a:gd name="adj" fmla="val 287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Характеристики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гражданство;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регион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– место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жительства;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регион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– место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рождения;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социальная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категория (сельский или городской житель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социальная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категория при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рождении;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пол;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возраст;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желаемое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число детей в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семье;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фактическое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число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детей;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родственные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связи (коллекции ближайших родственников: родители, братья и сестры, супруг, дети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уровень образования;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вид деятельности;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статус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работника (неквалифицированный работник, квалифицированный и высококвалифицированный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заработная плата;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текущий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уровень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притязаний;</a:t>
            </a:r>
            <a:endParaRPr lang="en-US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признак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готовности к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миграции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35151"/>
            <a:ext cx="8856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Класс </a:t>
            </a:r>
            <a:r>
              <a:rPr lang="ru-RU" altLang="ru-RU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агентов-людей </a:t>
            </a:r>
            <a:r>
              <a:rPr lang="ru-RU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(100</a:t>
            </a:r>
            <a:r>
              <a:rPr lang="en-US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</a:t>
            </a:r>
            <a:r>
              <a:rPr lang="ru-RU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000</a:t>
            </a:r>
            <a:r>
              <a:rPr lang="en-US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</a:t>
            </a:r>
            <a:r>
              <a:rPr lang="ru-RU" alt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агентов )</a:t>
            </a:r>
            <a:endParaRPr lang="en-US" alt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682202"/>
            <a:ext cx="3528392" cy="363123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92080" y="4483856"/>
            <a:ext cx="3744416" cy="2280928"/>
          </a:xfrm>
          <a:prstGeom prst="roundRect">
            <a:avLst>
              <a:gd name="adj" fmla="val 287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Класс содержит также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методы: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271463" indent="-271463" algn="just">
              <a:buFont typeface="Arial" panose="020B0604020202020204" pitchFamily="34" charset="0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метод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осуществляющий поиск партнера и рождение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ребенка;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271463" indent="-271463" algn="just">
              <a:buFont typeface="Arial" panose="020B0604020202020204" pitchFamily="34" charset="0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метод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осуществляющий сбор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информации;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271463" indent="-271463" algn="just">
              <a:buFont typeface="Arial" panose="020B0604020202020204" pitchFamily="34" charset="0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метод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определяющий уровень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притязаний;</a:t>
            </a:r>
            <a:endParaRPr lang="en-US" sz="1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271463" indent="-271463" algn="just">
              <a:buFont typeface="Arial" panose="020B0604020202020204" pitchFamily="34" charset="0"/>
              <a:buAutoNum type="arabicParenR"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метод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реализующий миграцию.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7504" y="1340768"/>
            <a:ext cx="8928992" cy="1522690"/>
          </a:xfrm>
          <a:prstGeom prst="roundRect">
            <a:avLst>
              <a:gd name="adj" fmla="val 287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Характеристики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распределение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работников по уровню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квалификации;</a:t>
            </a: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Font typeface="+mj-lt"/>
              <a:buAutoNum type="arabicParenR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коэффициенты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дифференциации заработной платы для работников разного уровня квалификации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504" y="92264"/>
            <a:ext cx="89289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Класс </a:t>
            </a:r>
            <a:r>
              <a:rPr lang="ru-RU" alt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видов деятельности (сельское хозяйство, промышленность, добывающие отрасли, строительство, торговля, услуги, наука и технологии, управление)</a:t>
            </a:r>
            <a:endParaRPr lang="en-US" alt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0862" y="3068960"/>
            <a:ext cx="8928992" cy="1822192"/>
          </a:xfrm>
          <a:prstGeom prst="roundRect">
            <a:avLst>
              <a:gd name="adj" fmla="val 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Общее управление работой модели осуществляет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главный класс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Он обеспечивает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ввод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исходной информации;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создание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популяции агентов и экземпляров других классов модели заданной численности (при создании каждый экземпляр класса получает индивидуальный номер)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7504" y="5086405"/>
            <a:ext cx="8928992" cy="1694319"/>
          </a:xfrm>
          <a:prstGeom prst="roundRect">
            <a:avLst>
              <a:gd name="adj" fmla="val 68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Он также определяет </a:t>
            </a: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установку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стартового состояния системы, соответствующего базовому году имитации;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отображение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состояния популяции агентов и других обобщающих показателей МАС на экране;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организацию диалога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 пользователем;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организацию процесса имитации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на каждом шаге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404664"/>
          <a:ext cx="8928990" cy="63769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664727"/>
                <a:gridCol w="1863664"/>
                <a:gridCol w="3393362"/>
                <a:gridCol w="2007237"/>
              </a:tblGrid>
              <a:tr h="18190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Группы агентов-работников по уровню квалификации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72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Высококвалифицированные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Квалифицированные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Работники с низким уровнем квалификации</a:t>
                      </a:r>
                      <a:r>
                        <a:rPr lang="en-US" sz="1400" b="1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</a:tr>
              <a:tr h="11953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Состав группы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Агенты с высшим образованием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L="0" lvl="0" indent="18097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800" b="1" i="1" dirty="0" smtClean="0">
                          <a:effectLst/>
                          <a:latin typeface="Palatino Linotype" panose="02040502050505030304" pitchFamily="18" charset="0"/>
                        </a:rPr>
                        <a:t>α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 агентов без высшего образования, занятых в высокотехнологичных отраслях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;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</a:endParaRPr>
                    </a:p>
                    <a:p>
                      <a:pPr marL="0" lvl="0" indent="180975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800" b="1" i="1" u="none" dirty="0" smtClean="0">
                          <a:effectLst/>
                          <a:latin typeface="Palatino Linotype" panose="02040502050505030304" pitchFamily="18" charset="0"/>
                        </a:rPr>
                        <a:t>β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агентов без высшего образования, занятых в остальных отраслях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. 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Все остальные взрослые агенты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</a:tr>
              <a:tr h="20009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Информация для принятия решения о поиске работы и ее источники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Полная информация об уровне заработной платы по видам деятельности и регионам обеих стран. Источник – накопленная в модели обобщающая информация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Информация об уровне заработной платы в своем виде деятельности по регионам обеих стран. </a:t>
                      </a:r>
                      <a:r>
                        <a:rPr lang="en-US" sz="1400" baseline="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Источник – накопленная в модели обобщающая информация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</a:endParaRPr>
                    </a:p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Информация об уровне заработной платы в России в отдельном виде деятельности. </a:t>
                      </a:r>
                    </a:p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Источник – мигрант, входящий в ближайшее окружение агента</a:t>
                      </a: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Информация об уровне заработной платы в России в отдельном виде деятельности. </a:t>
                      </a:r>
                    </a:p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Источник – мигрант, входящий в ближайшее окружение агента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2141" marR="62141" marT="0" marB="0" anchor="ctr"/>
                </a:tc>
              </a:tr>
              <a:tr h="18190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Уровень притязаний</a:t>
                      </a:r>
                      <a:r>
                        <a:rPr lang="en-US" sz="1400" b="1" dirty="0" smtClean="0">
                          <a:effectLst/>
                          <a:latin typeface="Palatino Linotype" panose="02040502050505030304" pitchFamily="18" charset="0"/>
                        </a:rPr>
                        <a:t>: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 hMerge="1">
                  <a:txBody>
                    <a:bodyPr/>
                    <a:lstStyle/>
                    <a:p>
                      <a:pPr marR="1593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1593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/>
                </a:tc>
              </a:tr>
              <a:tr h="37448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Статус работника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Symbol" panose="05050102010706020507" pitchFamily="18" charset="2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Сохранить свой статус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Сохранить свой стату</a:t>
                      </a:r>
                      <a:r>
                        <a:rPr lang="ru-RU" sz="1400" baseline="0" dirty="0" smtClean="0">
                          <a:effectLst/>
                          <a:latin typeface="Palatino Linotype" panose="02040502050505030304" pitchFamily="18" charset="0"/>
                        </a:rPr>
                        <a:t>с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/ понизить, если компенсируется заработком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Сохранить свой статус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</a:tr>
              <a:tr h="54572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Вид деятельности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Symbol" panose="05050102010706020507" pitchFamily="18" charset="2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Сохранить свой вид деятельности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Сохранить свой вид деятельности / сменить, если компенсируется заработком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Любой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</a:tr>
              <a:tr h="37448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ru-RU" sz="1400" b="1" dirty="0" smtClean="0">
                          <a:effectLst/>
                          <a:latin typeface="Palatino Linotype" panose="02040502050505030304" pitchFamily="18" charset="0"/>
                        </a:rPr>
                        <a:t>Уровень заработка</a:t>
                      </a:r>
                      <a:r>
                        <a:rPr lang="en-US" sz="1400" b="1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Symbol" panose="05050102010706020507" pitchFamily="18" charset="2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Увеличить в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800" b="1" i="1" dirty="0">
                          <a:effectLst/>
                          <a:latin typeface="Palatino Linotype" panose="02040502050505030304" pitchFamily="18" charset="0"/>
                        </a:rPr>
                        <a:t>δ</a:t>
                      </a:r>
                      <a:r>
                        <a:rPr lang="en-US" sz="1800" b="1" baseline="-25000" dirty="0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r>
                        <a:rPr lang="en-US" sz="1800" b="1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раз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Увеличить в 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800" b="1" i="1" dirty="0">
                          <a:effectLst/>
                          <a:latin typeface="Palatino Linotype" panose="02040502050505030304" pitchFamily="18" charset="0"/>
                        </a:rPr>
                        <a:t>δ</a:t>
                      </a:r>
                      <a:r>
                        <a:rPr lang="en-US" sz="1800" b="1" baseline="-25000" dirty="0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r>
                        <a:rPr lang="en-US" sz="1800" b="1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Palatino Linotype" panose="02040502050505030304" pitchFamily="18" charset="0"/>
                        </a:rPr>
                        <a:t>раз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  <a:tc>
                  <a:txBody>
                    <a:bodyPr/>
                    <a:lstStyle/>
                    <a:p>
                      <a:pPr marR="15938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Увеличить в</a:t>
                      </a:r>
                      <a:r>
                        <a:rPr lang="en-US" sz="1400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800" b="1" i="1" dirty="0">
                          <a:effectLst/>
                          <a:latin typeface="Palatino Linotype" panose="02040502050505030304" pitchFamily="18" charset="0"/>
                        </a:rPr>
                        <a:t>δ</a:t>
                      </a:r>
                      <a:r>
                        <a:rPr lang="en-US" sz="1800" b="1" baseline="-25000" dirty="0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r>
                        <a:rPr lang="en-US" sz="1800" b="1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Palatino Linotype" panose="02040502050505030304" pitchFamily="18" charset="0"/>
                        </a:rPr>
                        <a:t>раз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2141" marR="62141" marT="0" marB="0" anchor="ctr"/>
                </a:tc>
              </a:tr>
            </a:tbl>
          </a:graphicData>
        </a:graphic>
      </p:graphicFrame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79512" y="44624"/>
            <a:ext cx="8784976" cy="3600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Palatino Linotype"/>
                <a:cs typeface="Arial" charset="0"/>
              </a:rPr>
              <a:t>Отличительные черты поведения агентов с разным уровнем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27902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187624" y="-27152"/>
            <a:ext cx="6804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Результаты апробации модели</a:t>
            </a:r>
            <a:endParaRPr lang="en-US" altLang="ru-RU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8690" y="568636"/>
            <a:ext cx="8937806" cy="2578858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Для оценки адекватности модели были проведены эксперименты при следующих исходных условиях</a:t>
            </a:r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  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• численность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популяции агентов –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100 тысяч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• все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агенты-мигранты – выходцы из провинции </a:t>
            </a:r>
            <a:r>
              <a:rPr lang="ru-RU" sz="1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Хэйлунцзян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причем половина – из сельской местности;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• уровень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безработицы для городских территорий провинции –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4%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а для сельских –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20%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• условия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рынка труда в ДФО показаны в </a:t>
            </a: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таблице.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7504" y="4470862"/>
          <a:ext cx="8928992" cy="234829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760892"/>
                <a:gridCol w="1235773"/>
                <a:gridCol w="1330419"/>
                <a:gridCol w="1330419"/>
                <a:gridCol w="127148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Отрасли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Доля занятых, %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Соотношение заработной платы при разных значениях курса юаня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Palatino Linotype" panose="02040502050505030304" pitchFamily="18" charset="0"/>
                        </a:rPr>
                        <a:t>6,264</a:t>
                      </a:r>
                      <a:endParaRPr lang="ru-RU" sz="1600" b="1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Palatino Linotype" panose="02040502050505030304" pitchFamily="18" charset="0"/>
                        </a:rPr>
                        <a:t>9,74</a:t>
                      </a:r>
                      <a:endParaRPr lang="ru-RU" sz="1600" b="1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Palatino Linotype" panose="02040502050505030304" pitchFamily="18" charset="0"/>
                        </a:rPr>
                        <a:t>10,466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Строительство</a:t>
                      </a:r>
                      <a:r>
                        <a:rPr lang="en-US" sz="1600" b="1" dirty="0" smtClean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8,5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1,86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1,20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1,11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Промышленность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8,5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1,28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0,82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0,76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Сельское хозяйство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8,5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1,60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1,03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0,96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Торговля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4384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59,5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1,84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1,18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1,10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Услуги своим соотечественникам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29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10,0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1,50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1,20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1,20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Palatino Linotype" panose="02040502050505030304" pitchFamily="18" charset="0"/>
                        </a:rPr>
                        <a:t>Научные исследования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5,0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3,75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3,75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Palatino Linotype" panose="02040502050505030304" pitchFamily="18" charset="0"/>
                        </a:rPr>
                        <a:t>3,75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Liberation Serif"/>
                        <a:cs typeface="Liberation Serif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3421449"/>
            <a:ext cx="89289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Распределение китайских мигрантов по видам деятельности и соотношение их среднемесячной заработной платы в ДФО и в провинции </a:t>
            </a:r>
            <a:r>
              <a:rPr lang="ru-RU" altLang="ru-RU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Хэйлунцзян</a:t>
            </a:r>
            <a:endParaRPr lang="en-US" altLang="ru-RU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44624"/>
            <a:ext cx="9045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Эксперимент. </a:t>
            </a:r>
            <a:r>
              <a:rPr lang="ru-RU" alt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Варьирование курса валют</a:t>
            </a:r>
            <a:endParaRPr lang="en-US" altLang="ru-RU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04" y="620688"/>
            <a:ext cx="8937806" cy="1851005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Целью эксперимента было оценить влияние снижения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курса рубля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 отношению к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юаню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на общие показатели трудовой миграции, а также ее структуру. Стартовое состояние системы воспроизводило ситуацию 2013 года, а затем имитировался переход к следующему году, и агенты-мигранты заново оценивали привлекательность своей трудовой деятельности в ДФО, а агенты-жители китайской провинции решали, становиться ли им мигрантами. Выходным параметром модели считалась численность 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агентов-мигрантов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2581930"/>
            <a:ext cx="8937806" cy="847070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Для каждого значения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курса юаня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проводилась серия экспериментов, так как результат зависит от многих случайных величин (например, в модели случайным образом назначается вид деятельности агентам и устанавливаются их родственные связи</a:t>
            </a: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3555082"/>
            <a:ext cx="8937806" cy="1098054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Снижение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курса рубля 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 неизменных показателях предложения на рынке труда в России и Китае снижало и привлекательность рабочих мест в России. Хотя для специалистов в модели было сделано исключение – их заработок фиксировался в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юанях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по базовому состоянию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7504" y="4742170"/>
            <a:ext cx="8937806" cy="1098054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Эксперимент показал адекватную реакцию модели на изменения значений управляемого параметра. То есть, в ходе эксперимента наблюдалось ожидаемое снижение общего миграционного потока, которое не коснулось группы китайских специалистов, работающих в России.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504" y="5966306"/>
            <a:ext cx="8937806" cy="847070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Так, при курсе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9,74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происходило снижение общей численности агентов-мигрантов не менее чем на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10,9%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относительно базового варианта, а при курсе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10,466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– уже более чем на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25%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Причем, в последнем случае мигрантами, в основном, становились безработные</a:t>
            </a:r>
            <a:r>
              <a:rPr lang="en-US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akhtizin Albert\Desktop\Секция экономики (21.03.2018)\Статьи в помощь\Интерфей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48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874" y="4962371"/>
            <a:ext cx="8944622" cy="1851005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 рамках исследования, осуществляемого совместно с Международным институтом прикладного системного анализа (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International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Institute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for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Applied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System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Analysis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(IIASA)) разрабатывается комплекс </a:t>
            </a:r>
            <a:r>
              <a:rPr lang="ru-RU" sz="1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агентных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моделей, построенных на базе геоинформационных систем, рассматривающих социально-экономические системы стран Европейского союза, детализированных до уровня отдельных индивидуумов, каждый из которых будет представлен широким набором характеристик (включая уровень образования, здоровья, профессионализма и др.).</a:t>
            </a: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332656"/>
            <a:ext cx="37444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Агенты</a:t>
            </a:r>
            <a:r>
              <a:rPr lang="ru-RU" sz="14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пол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возраст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страна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– место рождения;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страна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– место регистрации (гражданства);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страна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– место жительства;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срок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пребывания по месту жительства;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социальный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статус в стране пребывания;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уровень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образования;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вид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статус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работника;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заработная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плата;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тип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репродуктивного поведения;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максимальное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(желаемое) число детей в семье;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фактическое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число детей;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семейные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связи (списки агентов-ближайших родственников: родители, братья и сестры, супруг, дети);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текущий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уровень притязаний;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процедура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поиска партнера;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процедура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рождения ребенка;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процедура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определения текущего уровня притязаний;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процедура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, реализующая миграцию</a:t>
            </a: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0440" y="260648"/>
            <a:ext cx="51480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Среда </a:t>
            </a:r>
            <a:r>
              <a:rPr lang="ru-RU" sz="14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агентов. Страны:</a:t>
            </a:r>
            <a:r>
              <a:rPr lang="ru-RU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общая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численность постоянного населения и его половозрастная структура;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курс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национальной валюты;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ВВП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ВВП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на душу населения;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численность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городского и сельского населения;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уровень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безработицы среди сельского и городского населения;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размер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социального пособия;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доля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людей с высшим образованием среди взрослого населения;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средняя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заработная плата, дифференцированная по видам деятельности и по уровню образования работников;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прожиточный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минимум;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открытость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границ;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условия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натурализации агентов разных категорий (время нахождения в стране);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доля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агентов традиционного типа в целом и для различных возрастных когорт;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коэффициенты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смертности, дифференцированные по полу и возрасту;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суммарные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коэффициенты рождаемости для двух типов агентов;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параметры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вероятностных распределений, с помощью которых случайным образом определяется желаемое число детей для агентов каждого типа;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распределение </a:t>
            </a:r>
            <a:r>
              <a:rPr lang="ru-RU" sz="1400" dirty="0">
                <a:solidFill>
                  <a:prstClr val="black"/>
                </a:solidFill>
                <a:latin typeface="Palatino Linotype" panose="02040502050505030304" pitchFamily="18" charset="0"/>
              </a:rPr>
              <a:t>рождений по возрасту матери для двух типов агентов.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4256" y="-27384"/>
            <a:ext cx="4427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Характеристики агентов и их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среды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8690" y="260648"/>
            <a:ext cx="8937806" cy="941189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Результаты экспериментов на примере Германии (суммарный коэффициент рождаемости один из самых низких в Европе – 1,3 ребенка на одну женщину).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8914" y="1448326"/>
            <a:ext cx="8937806" cy="972562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 неизменных показателях рождаемости и смертности, а также отсутствии внешнего миграционного притока, снижение численности постоянного населения с базового 2012 г. и до 2031 г. составляет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8,16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млн. человек.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914" y="2647645"/>
            <a:ext cx="8937806" cy="3877699"/>
          </a:xfrm>
          <a:prstGeom prst="roundRect">
            <a:avLst>
              <a:gd name="adj" fmla="val 4796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Варьируемым параметром в ходе компьютерных экспериментов являлся суммарный коэффициент рождаемости для агентов современного типа.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Были проведены серии расчетов для значений не только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1,3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но и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1,5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(среднее значение по странам ЕС в базовом году) и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2,1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ребенка на одну </a:t>
            </a: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женщину.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Эксперименты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показали, что повышение суммарного коэффициента рождаемости не приводит к сохранению численности населения на прежнем уровне, хотя и замедляет депопуляцию в целом. Так, в пересчете на реальную численность убыль населения Германии составила к концу прогнозного периода во втором варианте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6,71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млн, а в третьем –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4,72 </a:t>
            </a:r>
            <a:r>
              <a:rPr lang="ru-RU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млн человек по сравнению с базовым годом. В последнем случае, когда должно было бы наблюдаться простое воспроизводство населения, причина депопуляции кроется в структуре населения Германии, – в репродуктивный возраст постепенно вступают малочисленные возрастные когорты. </a:t>
            </a:r>
          </a:p>
        </p:txBody>
      </p:sp>
    </p:spTree>
    <p:extLst>
      <p:ext uri="{BB962C8B-B14F-4D97-AF65-F5344CB8AC3E}">
        <p14:creationId xmlns:p14="http://schemas.microsoft.com/office/powerpoint/2010/main" val="2034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akhtizin Albert\Desktop\Секция экономики (21.03.2018)\Статьи в помощь\(+) Интерфейс Новый шелковый путь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" y="15776"/>
            <a:ext cx="5479133" cy="33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412209"/>
            <a:ext cx="35283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агентов-стран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</a:t>
            </a:r>
            <a:endParaRPr lang="en-US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</a:t>
            </a: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агентов-людей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 </a:t>
            </a:r>
            <a:endParaRPr lang="en-US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</a:t>
            </a: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агентов-международных союзов. </a:t>
            </a:r>
            <a:endParaRPr lang="ru-RU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населенных пунктов. 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отраслей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</a:t>
            </a:r>
            <a:endParaRPr 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транспортных узлов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</a:t>
            </a:r>
            <a:endParaRPr 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участков инфраструктурных проектов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</a:t>
            </a:r>
            <a:endParaRPr 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Класс маршрутов инфраструктурных проектов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.</a:t>
            </a:r>
            <a:endParaRPr lang="en-US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92080" y="-5680"/>
            <a:ext cx="3851920" cy="36386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ru-RU" sz="1800" dirty="0" smtClean="0">
                <a:solidFill>
                  <a:srgbClr val="F14124">
                    <a:lumMod val="5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Программные классы модели</a:t>
            </a:r>
            <a:endParaRPr lang="ru-RU" sz="1800" dirty="0">
              <a:solidFill>
                <a:srgbClr val="F14124">
                  <a:lumMod val="50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48088"/>
              </p:ext>
            </p:extLst>
          </p:nvPr>
        </p:nvGraphicFramePr>
        <p:xfrm>
          <a:off x="107504" y="3429000"/>
          <a:ext cx="8954269" cy="3435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33956"/>
                <a:gridCol w="1908287"/>
                <a:gridCol w="93913"/>
                <a:gridCol w="1302932"/>
                <a:gridCol w="1392190"/>
                <a:gridCol w="1773624"/>
                <a:gridCol w="1749367"/>
              </a:tblGrid>
              <a:tr h="1805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№№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п/п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Страна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До начала эксперимента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Результаты эксперимента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Товарообо-рот по маршруту, $ млн.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Чистый экспорт, </a:t>
                      </a: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</a:rPr>
                        <a:t>$ </a:t>
                      </a: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млн.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Ожидаемый общий прирост товарооборота, %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Ожидаемый общий прирост чистого экспорта, %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Маршрут Северный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Китай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3 953 033</a:t>
                      </a:r>
                      <a:endParaRPr lang="ru-RU" sz="1400" b="1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593 904</a:t>
                      </a:r>
                      <a:endParaRPr lang="ru-RU" sz="1400" b="1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3,8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7,7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Россия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526 690</a:t>
                      </a:r>
                      <a:endParaRPr lang="ru-RU" sz="1400" b="1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161 126</a:t>
                      </a:r>
                      <a:endParaRPr lang="ru-RU" sz="1400" b="1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9,6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1,5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Германия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2 386 166</a:t>
                      </a:r>
                      <a:endParaRPr lang="ru-RU" sz="1400" b="1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270 933</a:t>
                      </a:r>
                      <a:endParaRPr lang="ru-RU" sz="1400" b="1" dirty="0"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7,2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-6,2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Великобритания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1 096 547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-163 955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8,7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-8,0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Маршрут Южный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Китай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3 953 033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5980" algn="l"/>
                        </a:tabLs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593 904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4,0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6,7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Турция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351 057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5980" algn="l"/>
                        </a:tabLs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-63 356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8,1</a:t>
                      </a:r>
                      <a:endParaRPr lang="ru-RU" sz="1400" b="1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24,0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  <a:tr h="180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</a:rPr>
                        <a:t>Великобритания</a:t>
                      </a:r>
                      <a:endParaRPr lang="ru-RU" sz="1400" b="1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 hMerge="1"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1 096 547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106045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5980" algn="l"/>
                        </a:tabLs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-163 955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8000"/>
                          </a:solidFill>
                          <a:effectLst/>
                          <a:latin typeface="Palatino Linotype" panose="02040502050505030304" pitchFamily="18" charset="0"/>
                        </a:rPr>
                        <a:t>5,8</a:t>
                      </a:r>
                      <a:endParaRPr lang="ru-RU" sz="1400" b="1" dirty="0">
                        <a:solidFill>
                          <a:srgbClr val="008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  <a:tc>
                  <a:txBody>
                    <a:bodyPr/>
                    <a:lstStyle/>
                    <a:p>
                      <a:pPr marR="28892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-10,2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05" marR="5500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9145108" cy="900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</a:pPr>
            <a:r>
              <a:rPr lang="ru-RU" sz="2000" b="1" spc="15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План работ по модернизации действующих </a:t>
            </a:r>
            <a:br>
              <a:rPr lang="ru-RU" sz="2000" b="1" spc="15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000" b="1" spc="15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и созданию новых ситуационных центров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96752"/>
            <a:ext cx="9143999" cy="51482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1627" y="6303210"/>
            <a:ext cx="5152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*по материалам д.т.н</a:t>
            </a:r>
            <a:r>
              <a:rPr lang="ru-RU" sz="1600" b="1" dirty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профессора, </a:t>
            </a:r>
            <a:r>
              <a:rPr lang="ru-RU" sz="1600" b="1" dirty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Н.И.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Ильина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akhtizin Albert\Desktop\NW (2017)\SITES\SUPERCOMPUTER\1. ДАЙДЖЕСТ\ГОТОВОЕ для сайта\Некоторые новости для сайта\BRICS (2017)\Pictures\SE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156"/>
            <a:ext cx="4323194" cy="4437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4" y="170907"/>
            <a:ext cx="43204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Симулятор </a:t>
            </a:r>
            <a:r>
              <a:rPr lang="ru-RU" sz="2000" b="1" dirty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для прогнозирования социально-экономической динамики (</a:t>
            </a:r>
            <a:r>
              <a:rPr lang="ru-RU" sz="2000" b="1" dirty="0" err="1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Social</a:t>
            </a:r>
            <a:r>
              <a:rPr lang="ru-RU" sz="2000" b="1" dirty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Economic</a:t>
            </a:r>
            <a:r>
              <a:rPr lang="ru-RU" sz="2000" b="1" dirty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Dynamics</a:t>
            </a:r>
            <a:r>
              <a:rPr lang="ru-RU" sz="2000" b="1" dirty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ea typeface="Calibri"/>
              </a:rPr>
              <a:t>(SED))</a:t>
            </a:r>
            <a:endParaRPr lang="ru-RU" sz="20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05898" y="4797152"/>
            <a:ext cx="33026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Платформа 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SED</a:t>
            </a:r>
            <a:r>
              <a:rPr lang="en-US" dirty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охватывает более </a:t>
            </a:r>
            <a:r>
              <a:rPr lang="ru-RU" b="1" dirty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100 стран</a:t>
            </a:r>
            <a:r>
              <a:rPr lang="ru-RU" dirty="0">
                <a:solidFill>
                  <a:prstClr val="black"/>
                </a:solidFill>
                <a:latin typeface="Palatino Linotype" panose="02040502050505030304" pitchFamily="18" charset="0"/>
                <a:ea typeface="Calibri"/>
              </a:rPr>
              <a:t>, каждая их которых представлена совокупностью различных агентов (домашние хозяйства, фирмы, отрасли, банки, правительства и т.д.). </a:t>
            </a:r>
            <a:endParaRPr lang="ru-RU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7625"/>
            <a:ext cx="5472608" cy="3131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Bakhtizin Albert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61511"/>
            <a:ext cx="6048672" cy="33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3224"/>
              </p:ext>
            </p:extLst>
          </p:nvPr>
        </p:nvGraphicFramePr>
        <p:xfrm>
          <a:off x="107504" y="120616"/>
          <a:ext cx="8928992" cy="6692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/>
                <a:gridCol w="4032448"/>
                <a:gridCol w="864096"/>
                <a:gridCol w="720080"/>
                <a:gridCol w="936104"/>
                <a:gridCol w="1152128"/>
                <a:gridCol w="864096"/>
              </a:tblGrid>
              <a:tr h="265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№№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Функции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Национальный уровень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Глобальный уровень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557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Общая часть и отрасли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Общая часть и провинции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Общая часть, провинции и города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Общая часть, регионы, города, уезды и волости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(национальный уровень)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(национальный уровень)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4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(национальный уровень)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5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Анализ экономической эффективности (национальный уровень)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6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(национальный уровень)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7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8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(отраслевой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9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(отраслевой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10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(отраслевой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11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экономической эффективности (отраслевой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12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(отраслевой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13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14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(уровень провинций)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15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(уровень провинций)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16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(уровень провинций)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17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экономической эффективности (уровень провинций)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18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(уровень провинций)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19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20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(уровень городских округов)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21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(уровень городских округов)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22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(уровень городских округов)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23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экономической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эффективности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24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(уровень городских округов)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25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26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(уровень уездов и волостей)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27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(уровень уездов и волостей)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28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(уровень уездов и волостей)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29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экономической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эффективности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30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(уровень уездов и волостей)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61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31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Контроль за социально-экономическими </a:t>
                      </a:r>
                      <a:r>
                        <a:rPr lang="ru-RU" sz="1000" dirty="0" smtClean="0">
                          <a:effectLst/>
                          <a:latin typeface="Palatino Linotype" panose="02040502050505030304" pitchFamily="18" charset="0"/>
                        </a:rPr>
                        <a:t>показателями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32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Мониторинг за флуктуациями (глобальный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33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экономического состояния (глобальный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34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Прогноз экономического роста (глобальный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35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Анализ экономической эффективности (глобальный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  <a:tr h="148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36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Множественный эксперимент (глобальный уровень)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0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Palatino Linotype" panose="02040502050505030304" pitchFamily="18" charset="0"/>
                        </a:rPr>
                        <a:t>●</a:t>
                      </a:r>
                      <a:endParaRPr lang="ru-RU" sz="10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9475" marR="947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1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2008" y="1209527"/>
            <a:ext cx="9036496" cy="5562481"/>
          </a:xfrm>
          <a:prstGeom prst="roundRect">
            <a:avLst>
              <a:gd name="adj" fmla="val 2696"/>
            </a:avLst>
          </a:prstGeom>
          <a:noFill/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Dong</a:t>
            </a: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Yan</a:t>
            </a: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&amp;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Whalley</a:t>
            </a: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John</a:t>
            </a: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2012.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“Gains and Losses from Potential Bilateral US-China Trade Retaliation”. Economic Modelling, Elsevier, vol. 29(6), pages 2226-2236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en-US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Gompert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David C., Astrid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Stuth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Cevallos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and Cristina L.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Garafola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War with China: Thinking Through the Unthinkable, Santa Monica, Calif.: RAND Corporation, RR-1140-A,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2016.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Corong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E.,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Hertel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T., McDougall, R.,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Tsigas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M., &amp; van der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Mensbrugghe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D. (2017). The Standard GTAP Model, Version 7. Journal of Global Economic Analysis, 2(1), 1-119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ru-RU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Bouët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Antoine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andLaborde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Debucquet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David. 2017. US trade wars with emerging countries in the 21st century: Make America and Its partners lose again. IFPRI Discussion Paper 1669. Washington,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D.C.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McDonald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Thierfelder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K. (2015): Globe v2: A SAM based global CGE model using GTAP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data.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Bollen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Johannes, Rojas-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Romagosa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Hugo (2018): Trade Wars: Economic impacts of US tariff increases and retaliations. An International Perspective. CPB Netherlands Bureau for Economic Policy Analysis, June 2018.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Altshuler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Clive, Holland Dawn, Hong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Pingfan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Li Hung-Yi (2016): The World Economic Forecasting Model at the United Nations // Development Policy and Analysis Division, Department of Economic and Social Affairs, United Nations, August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2016.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Boissay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F.,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Villetell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J. (2005): The French Block of the ESCB Multi-Country Model // ECB Working Paper no. 456, March 2005.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Angelini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E.,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D'Agostino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A., McAdam P. (2006): The Italian Block of the ESCB Multi-Country Model // ECB Working Paper No. 660, July 2006.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Angelini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E.,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Boissay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F.,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Ciccarelli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M. (2006): The Dutch block of the ESCB multi-country model // ECB Working Paper Series, 646/June.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Vetlov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I.,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Warmedinger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T. (2006): The German Block of the ESCB Multi-Country model // ECB Working Papers Series, 654/July 2006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Chunding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Li,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Chuantian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He &amp;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Chuangwei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Lin (2018): Economic Impacts of the Possible China-US Trade War, Emerging Markets Finance and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Trade.</a:t>
            </a:r>
            <a:endParaRPr lang="ru-RU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Trade Wars:</a:t>
            </a:r>
            <a:r>
              <a:rPr lang="ru-RU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There are no winners // KPMG Economics &amp; Tax Centre, August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2018.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Hopkins Mark (2018): About the Moody’s Analytics Global Macroeconomic Model // Moody’s Analytics, March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2018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Herve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K. et al. (2010): The OECD’s New Global Model // OECD Economics Department Working Papers, No. 768, OECD Publishing, 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Paris.</a:t>
            </a:r>
            <a:endParaRPr lang="ru-RU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Vitek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F. (2018): The Global </a:t>
            </a:r>
            <a:r>
              <a:rPr lang="en-US" sz="1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Macrofinancial</a:t>
            </a:r>
            <a:r>
              <a:rPr 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Model // International Monetary Fund Working Paper WP/18/81, April 2018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</a:p>
          <a:p>
            <a:pPr algn="just"/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…………</a:t>
            </a:r>
            <a:endParaRPr lang="ru-RU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52" y="11663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GTAP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MIRAGRODEP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MIRAGE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GLOBE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MULTIMOD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GEM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Global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Macrofinancial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Model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The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Long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Term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Growth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Model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Moody's Research Labs Inc. 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Model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WorldScan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LINK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WEFM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  <a:cs typeface="Times New Roman"/>
              </a:rPr>
              <a:t>KPMG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  <a:cs typeface="Times New Roman"/>
              </a:rPr>
              <a:t>-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  <a:cs typeface="Times New Roman"/>
              </a:rPr>
              <a:t>MACRO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  <a:cs typeface="Times New Roman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  <a:cs typeface="Times New Roman"/>
              </a:rPr>
              <a:t>NiGEM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Calibri"/>
              <a:cs typeface="Times New Roman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69776" y="1124744"/>
            <a:ext cx="864096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884" y="44624"/>
            <a:ext cx="90266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Макаров В.Л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Ву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Цзе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Ву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Зили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Хабриев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Б.Р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ru-RU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Бахтизин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А.Р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Мировые торговые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войны</a:t>
            </a:r>
          </a:p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Makarov V.L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Wu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Jie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Wu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Zili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Khabriev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B.R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Bakhtizin A.R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lnSpc>
                <a:spcPct val="115000"/>
              </a:lnSpc>
              <a:tabLst>
                <a:tab pos="810260" algn="l"/>
              </a:tabLst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World trade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wars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9218" name="Picture 2" descr="C:\Users\Bakhtizin Albert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" y="1866249"/>
            <a:ext cx="5282205" cy="23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akhtizin Albert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" y="4375817"/>
            <a:ext cx="5254009" cy="23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akhtizin Albert\Deskto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876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" name="Прямоугольник 446"/>
          <p:cNvSpPr/>
          <p:nvPr/>
        </p:nvSpPr>
        <p:spPr>
          <a:xfrm>
            <a:off x="6510911" y="2924944"/>
            <a:ext cx="1516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&lt; 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0.2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0.2;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0.8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&gt; 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0.8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48" name="Прямоугольник 447"/>
          <p:cNvSpPr/>
          <p:nvPr/>
        </p:nvSpPr>
        <p:spPr>
          <a:xfrm>
            <a:off x="827584" y="1484784"/>
            <a:ext cx="8126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Изменение ВВП по странам, в % к базовому сценари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ю</a:t>
            </a:r>
          </a:p>
        </p:txBody>
      </p:sp>
      <p:sp>
        <p:nvSpPr>
          <p:cNvPr id="449" name="Прямоугольник 448"/>
          <p:cNvSpPr/>
          <p:nvPr/>
        </p:nvSpPr>
        <p:spPr>
          <a:xfrm>
            <a:off x="5364088" y="1866249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Повышение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импортных пошлин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со стороны США и стран ЕС против России и Китая на 10%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50" name="Прямоугольник 449"/>
          <p:cNvSpPr/>
          <p:nvPr/>
        </p:nvSpPr>
        <p:spPr>
          <a:xfrm>
            <a:off x="5352995" y="4375817"/>
            <a:ext cx="380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Обоюдное повышение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импортных пошлин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(США и страны ЕС) против (России и Китая) на 10%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1" name="Picture 4" descr="C:\Users\Bakhtizin Albert\Deskto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74022"/>
            <a:ext cx="876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510911" y="5674022"/>
            <a:ext cx="1516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&lt; 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0.2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0.2;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0.8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&gt; -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0.8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17828" y="1484784"/>
            <a:ext cx="8918668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07504" y="4293096"/>
            <a:ext cx="8918668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07504" y="6813376"/>
            <a:ext cx="8918668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88009"/>
              </p:ext>
            </p:extLst>
          </p:nvPr>
        </p:nvGraphicFramePr>
        <p:xfrm>
          <a:off x="395535" y="4869160"/>
          <a:ext cx="8228345" cy="1760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307"/>
                <a:gridCol w="1340346"/>
                <a:gridCol w="1341173"/>
                <a:gridCol w="1341173"/>
                <a:gridCol w="1341173"/>
                <a:gridCol w="1341173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Изменение импортных пошлин</a:t>
                      </a:r>
                      <a:endParaRPr lang="ru-RU" sz="18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Страны</a:t>
                      </a:r>
                      <a:endParaRPr lang="ru-RU" sz="18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Palatino Linotype" panose="02040502050505030304" pitchFamily="18" charset="0"/>
                        </a:rPr>
                        <a:t>Весь мир</a:t>
                      </a:r>
                      <a:endParaRPr lang="ru-RU" sz="16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Palatino Linotype" panose="02040502050505030304" pitchFamily="18" charset="0"/>
                        </a:rPr>
                        <a:t>США</a:t>
                      </a:r>
                      <a:endParaRPr lang="ru-RU" sz="16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Palatino Linotype" panose="02040502050505030304" pitchFamily="18" charset="0"/>
                        </a:rPr>
                        <a:t>Китай</a:t>
                      </a:r>
                      <a:endParaRPr lang="ru-RU" sz="16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Palatino Linotype" panose="02040502050505030304" pitchFamily="18" charset="0"/>
                        </a:rPr>
                        <a:t>Россия</a:t>
                      </a:r>
                      <a:endParaRPr lang="ru-RU" sz="16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Palatino Linotype" panose="02040502050505030304" pitchFamily="18" charset="0"/>
                        </a:rPr>
                        <a:t>Страны ЕС</a:t>
                      </a:r>
                      <a:endParaRPr lang="ru-RU" sz="16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на 5 п.п.</a:t>
                      </a:r>
                      <a:endParaRPr lang="ru-RU" sz="18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-0,543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-0,648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-0,180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-0,881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-0,863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на 10 п.п.</a:t>
                      </a:r>
                      <a:endParaRPr lang="ru-RU" sz="18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-0,621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-0,778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-0,212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-1,022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-0,998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на 15 </a:t>
                      </a:r>
                      <a:r>
                        <a:rPr lang="ru-RU" sz="180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п.п</a:t>
                      </a:r>
                      <a:r>
                        <a:rPr lang="ru-RU" sz="18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alatino Linotype" panose="02040502050505030304" pitchFamily="18" charset="0"/>
                        </a:rPr>
                        <a:t>.</a:t>
                      </a:r>
                      <a:endParaRPr lang="ru-RU" sz="18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-0,732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-0,918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-0,253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-1,206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alatino Linotype" panose="02040502050505030304" pitchFamily="18" charset="0"/>
                        </a:rPr>
                        <a:t>-1,198</a:t>
                      </a:r>
                      <a:endParaRPr lang="ru-RU" sz="16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631722"/>
            <a:ext cx="864096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just"/>
            <a:r>
              <a:rPr lang="ru-RU" altLang="ru-RU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По данным ВТО, средние значения реально применяемых ставок импортных пошлин составляют: в Китае – 9,8%, в странах ЕС – 5,1%, в России – 6,7% и в США – 3,4%.</a:t>
            </a:r>
          </a:p>
          <a:p>
            <a:pPr indent="0" algn="just"/>
            <a:endParaRPr lang="ru-RU" altLang="ru-RU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indent="0" algn="just" eaLnBrk="0" hangingPunct="0"/>
            <a:r>
              <a:rPr lang="ru-RU" altLang="ru-RU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Для симуляций мы предусмотрели повышение импортных пошлин со стороны США и стран ЕС на все товары из Китая и России на </a:t>
            </a:r>
            <a:r>
              <a:rPr lang="ru-RU" altLang="ru-RU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5, 10 и 15 </a:t>
            </a:r>
            <a:r>
              <a:rPr lang="ru-RU" altLang="ru-RU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процентных пункта, а также симметричные ответные меры, осуществляемые в том же временном периоде.</a:t>
            </a:r>
          </a:p>
          <a:p>
            <a:pPr indent="0" algn="just" eaLnBrk="0" hangingPunct="0"/>
            <a:endParaRPr lang="ru-RU" altLang="ru-RU" dirty="0">
              <a:solidFill>
                <a:prstClr val="black"/>
              </a:solidFill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indent="0" algn="just" eaLnBrk="0" hangingPunct="0"/>
            <a:r>
              <a:rPr lang="ru-RU" altLang="ru-RU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В таблице приведены результаты – изменения ВВП некоторых стран мира для всех вариантов.</a:t>
            </a:r>
            <a:endParaRPr lang="ru-RU" altLang="ru-RU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077072"/>
            <a:ext cx="7704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ctr" eaLnBrk="0" hangingPunct="0"/>
            <a:r>
              <a:rPr lang="ru-RU" altLang="ru-RU" b="1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Изменения ВВП некоторых стран мира относительно базового варианта развития экономики, в процентных пунктах</a:t>
            </a:r>
            <a:endParaRPr lang="ru-RU" altLang="ru-RU" b="1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0077" y="195410"/>
            <a:ext cx="4443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Повышение импортных пошлин</a:t>
            </a:r>
          </a:p>
        </p:txBody>
      </p:sp>
    </p:spTree>
    <p:extLst>
      <p:ext uri="{BB962C8B-B14F-4D97-AF65-F5344CB8AC3E}">
        <p14:creationId xmlns:p14="http://schemas.microsoft.com/office/powerpoint/2010/main" val="28393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911786"/>
              </p:ext>
            </p:extLst>
          </p:nvPr>
        </p:nvGraphicFramePr>
        <p:xfrm>
          <a:off x="1210284" y="4256833"/>
          <a:ext cx="6746092" cy="1043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2899"/>
                <a:gridCol w="1294618"/>
                <a:gridCol w="1295291"/>
                <a:gridCol w="122328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Вариант 1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Вариант 2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Вариант 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Год 1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-1,43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-2,74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Palatino Linotype" panose="02040502050505030304" pitchFamily="18" charset="0"/>
                        </a:rPr>
                        <a:t>-3,88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alatino Linotype" panose="02040502050505030304" pitchFamily="18" charset="0"/>
                        </a:rPr>
                        <a:t>Год 2</a:t>
                      </a:r>
                      <a:endParaRPr lang="ru-RU" sz="16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-1,42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-2,30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alatino Linotype" panose="02040502050505030304" pitchFamily="18" charset="0"/>
                        </a:rPr>
                        <a:t>-3,50</a:t>
                      </a:r>
                      <a:endParaRPr lang="ru-RU" sz="16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Год 3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-1,26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Palatino Linotype" panose="02040502050505030304" pitchFamily="18" charset="0"/>
                        </a:rPr>
                        <a:t>-2,16</a:t>
                      </a:r>
                      <a:endParaRPr lang="ru-RU" sz="160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alatino Linotype" panose="02040502050505030304" pitchFamily="18" charset="0"/>
                        </a:rPr>
                        <a:t>-3,19</a:t>
                      </a:r>
                      <a:endParaRPr lang="ru-RU" sz="16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4916" y="338554"/>
            <a:ext cx="8928994" cy="332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just"/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Сценарий предусматривает гипотетическое принятие ограничительных мер в отношении всех российских экспортных товаров. Для расчетов предположим, что под воздействием США, основные торговые партнеры России в странах ЕС, введут ограничения на покупку экспортных товаров из нашей страны.</a:t>
            </a:r>
            <a:endParaRPr lang="ru-RU" altLang="ru-RU" sz="1600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indent="0" algn="just" eaLnBrk="0" hangingPunct="0"/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Такой способ давления западных стран уже не раз применялся в отношении отдельных государств (к примеру, эмбарго в отношении Ирака и Ирана). В сторону России ограничения возможны, хотя и трудноосуществимы, поскольку Россия является крупнейшим поставщиком всех видов энергетических ресурсов в страны ЕС. Для экспериментов предусмотрим варианты снижения закупок на </a:t>
            </a:r>
            <a:r>
              <a:rPr lang="ru-RU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10%, 20% и 30% </a:t>
            </a:r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от их полного объема.</a:t>
            </a:r>
            <a:r>
              <a:rPr lang="ru-RU" altLang="ru-RU" sz="16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По данным ВТО, в 2018 г. экспорт товаров в страны ЕС составил около 199 млрд. долларов и, таким образом, в рамках симуляций мы ограничим поставку товаров этим потребителям в соответствии с тремя вариантами: на </a:t>
            </a:r>
            <a:r>
              <a:rPr lang="ru-RU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1)</a:t>
            </a:r>
            <a:r>
              <a:rPr lang="en-US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20; 2)</a:t>
            </a:r>
            <a:r>
              <a:rPr lang="en-US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40 и 3)</a:t>
            </a:r>
            <a:r>
              <a:rPr lang="en-US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ru-RU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60 млрд. </a:t>
            </a:r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долларов ежегодно.</a:t>
            </a:r>
            <a:endParaRPr lang="ru-RU" altLang="ru-RU" sz="1600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516" y="366763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7030A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Изменение ВВП России в результате реализации вариантов ограничительных мер, в процентных пунктах от базового варианта развития экономики</a:t>
            </a:r>
            <a:endParaRPr lang="ru-RU" altLang="ru-RU" sz="1600" b="1" dirty="0">
              <a:solidFill>
                <a:srgbClr val="7030A0"/>
              </a:solidFill>
              <a:latin typeface="Palatino Linotype" panose="02040502050505030304" pitchFamily="18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743" y="5207849"/>
            <a:ext cx="8987753" cy="160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just" eaLnBrk="0" hangingPunct="0"/>
            <a:r>
              <a:rPr lang="ru-RU" alt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Ограничения на покупку товаров из России приводят к уменьшению доходов предприятий и к сокращению поступлений в бюджет, снижению доходов домашних хозяйств, сжатию внутреннего спроса, росту цен и издержек производителей и, в конечном счете, за счет мультипликативного эффекта от прямых и косвенных каналов влияния введенных санкций, к заметному снижению ВВП страны, однако в динамике этот показатель несколько выправляется, т.е. система адаптируется под новые условия.</a:t>
            </a:r>
            <a:endParaRPr lang="ru-RU" altLang="ru-RU" sz="1600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285" y="29944"/>
            <a:ext cx="7853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imes New Roman" pitchFamily="18" charset="0"/>
                <a:cs typeface="Times New Roman" pitchFamily="18" charset="0"/>
              </a:rPr>
              <a:t>Ограничительные меры в отношении российских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10011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1520" y="1412776"/>
            <a:ext cx="8784976" cy="48245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15820" y="260648"/>
            <a:ext cx="8518678" cy="7128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Разработанные технологии</a:t>
            </a:r>
            <a:endParaRPr lang="ru-RU" sz="3600" b="1" kern="1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03548" y="2510898"/>
            <a:ext cx="8136904" cy="10981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Построение АОМ на базе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геоинформационных </a:t>
            </a:r>
            <a:r>
              <a:rPr lang="ru-RU" sz="3600" b="1" kern="1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систем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415820" y="5042520"/>
            <a:ext cx="8332644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Реализация АОМ </a:t>
            </a:r>
            <a:r>
              <a:rPr lang="ru-RU" sz="3600" b="1" kern="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на суперкомпьютерах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4283958" y="1700808"/>
            <a:ext cx="684076" cy="6456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1</a:t>
            </a:r>
            <a:endParaRPr lang="en-US" sz="3600" b="1" kern="1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4286250" y="4293096"/>
            <a:ext cx="717798" cy="5940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2</a:t>
            </a:r>
            <a:endParaRPr lang="en-US" sz="3600" b="1" kern="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04" y="188640"/>
            <a:ext cx="8856984" cy="1008112"/>
          </a:xfrm>
          <a:prstGeom prst="roundRect">
            <a:avLst/>
          </a:prstGeom>
          <a:solidFill>
            <a:srgbClr val="FFC000"/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6600"/>
                </a:solidFill>
                <a:latin typeface="Palatino Linotype" pitchFamily="18" charset="0"/>
              </a:rPr>
              <a:t>Механизмы интеграции АОМ И ГИС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4" y="1916832"/>
            <a:ext cx="4428492" cy="48245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Palatino Linotype" pitchFamily="18" charset="0"/>
              </a:rPr>
              <a:t>Первый способ: ГИС и АОМ – отдельные продукты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1503830" y="1268760"/>
            <a:ext cx="1620180" cy="576064"/>
          </a:xfrm>
          <a:prstGeom prst="downArrow">
            <a:avLst>
              <a:gd name="adj1" fmla="val 42051"/>
              <a:gd name="adj2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274" y="1892514"/>
            <a:ext cx="4428492" cy="4752528"/>
          </a:xfrm>
          <a:prstGeom prst="roundRect">
            <a:avLst/>
          </a:prstGeom>
          <a:solidFill>
            <a:srgbClr val="92D050"/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Palatino Linotype" pitchFamily="18" charset="0"/>
              </a:rPr>
              <a:t>Второй способ: создание единой системы.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Palatino Linotype" pitchFamily="18" charset="0"/>
              </a:rPr>
              <a:t>Интегрирование АОМ и ГИС в единую систему, называемую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Palatino Linotype" pitchFamily="18" charset="0"/>
              </a:rPr>
              <a:t>или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Palatino Linotype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Palatino Linotype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Palatino Linotype" pitchFamily="18" charset="0"/>
              </a:rPr>
              <a:t>в зависимости от того, на базе какого из инструментов осуществлено интегрирование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284984"/>
            <a:ext cx="4176464" cy="15121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white"/>
                </a:solidFill>
                <a:latin typeface="Palatino Linotype" pitchFamily="18" charset="0"/>
              </a:rPr>
              <a:t>Первый тип связывания: </a:t>
            </a:r>
            <a:r>
              <a:rPr lang="ru-RU" sz="2000" dirty="0">
                <a:solidFill>
                  <a:prstClr val="white"/>
                </a:solidFill>
                <a:latin typeface="Palatino Linotype" pitchFamily="18" charset="0"/>
              </a:rPr>
              <a:t>слабая (неплотная) связь – выполнение асинхронных операций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4941168"/>
            <a:ext cx="4176464" cy="15121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white"/>
                </a:solidFill>
                <a:latin typeface="Palatino Linotype" pitchFamily="18" charset="0"/>
              </a:rPr>
              <a:t>Второй тип связывания: </a:t>
            </a:r>
            <a:r>
              <a:rPr lang="ru-RU" sz="2000" dirty="0">
                <a:solidFill>
                  <a:prstClr val="white"/>
                </a:solidFill>
                <a:latin typeface="Palatino Linotype" pitchFamily="18" charset="0"/>
              </a:rPr>
              <a:t>сильная связь через COM или .NET интерфейсы; одновременное выполнения кода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053145" y="1268760"/>
            <a:ext cx="1620180" cy="576064"/>
          </a:xfrm>
          <a:prstGeom prst="downArrow">
            <a:avLst>
              <a:gd name="adj1" fmla="val 42051"/>
              <a:gd name="adj2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09288" y="3720098"/>
            <a:ext cx="4176464" cy="5486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Palatino Linotype" pitchFamily="18" charset="0"/>
              </a:rPr>
              <a:t>1) </a:t>
            </a:r>
            <a:r>
              <a:rPr lang="ru-RU" sz="2800" b="1" dirty="0">
                <a:solidFill>
                  <a:prstClr val="white"/>
                </a:solidFill>
                <a:latin typeface="Palatino Linotype" pitchFamily="18" charset="0"/>
              </a:rPr>
              <a:t>ГИС-</a:t>
            </a:r>
            <a:r>
              <a:rPr lang="ru-RU" sz="2800" b="1" dirty="0" err="1">
                <a:solidFill>
                  <a:prstClr val="white"/>
                </a:solidFill>
                <a:latin typeface="Palatino Linotype" pitchFamily="18" charset="0"/>
              </a:rPr>
              <a:t>центричной</a:t>
            </a:r>
            <a:endParaRPr lang="ru-RU" sz="2800" b="1" dirty="0">
              <a:solidFill>
                <a:prstClr val="white"/>
              </a:solidFill>
              <a:latin typeface="Palatino Linotyp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19399" y="4815902"/>
            <a:ext cx="4176464" cy="5486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5400" cap="rnd" cmpd="sng">
            <a:solidFill>
              <a:schemeClr val="tx1">
                <a:lumMod val="65000"/>
                <a:lumOff val="35000"/>
              </a:schemeClr>
            </a:solidFill>
            <a:beve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white"/>
                </a:solidFill>
                <a:latin typeface="Palatino Linotype" pitchFamily="18" charset="0"/>
              </a:rPr>
              <a:t>2) АОМ-</a:t>
            </a:r>
            <a:r>
              <a:rPr lang="ru-RU" sz="2800" b="1" dirty="0" err="1">
                <a:solidFill>
                  <a:prstClr val="white"/>
                </a:solidFill>
                <a:latin typeface="Palatino Linotype" pitchFamily="18" charset="0"/>
              </a:rPr>
              <a:t>центричной</a:t>
            </a:r>
            <a:endParaRPr lang="ru-RU" sz="2800" b="1" dirty="0">
              <a:solidFill>
                <a:prstClr val="white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3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915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WordArt 8"/>
          <p:cNvSpPr>
            <a:spLocks noChangeArrowheads="1" noChangeShapeType="1" noTextEdit="1"/>
          </p:cNvSpPr>
          <p:nvPr/>
        </p:nvSpPr>
        <p:spPr bwMode="auto">
          <a:xfrm>
            <a:off x="152400" y="76200"/>
            <a:ext cx="89154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http://gisagents.org/</a:t>
            </a:r>
            <a:endParaRPr lang="ru-RU" sz="3600" b="1" kern="10" dirty="0">
              <a:solidFill>
                <a:srgbClr val="008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980728"/>
            <a:ext cx="8784976" cy="47525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92676" y="2492896"/>
            <a:ext cx="8435280" cy="17281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Опыт запуска агент-ориентированных </a:t>
            </a: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моделей</a:t>
            </a:r>
            <a:endParaRPr lang="en-US" sz="3600" b="1" kern="10" dirty="0" smtClean="0">
              <a:solidFill>
                <a:srgbClr val="00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на </a:t>
            </a:r>
            <a:r>
              <a:rPr lang="ru-RU" sz="3600" b="1" kern="10" dirty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суперкомпьютерах</a:t>
            </a:r>
          </a:p>
        </p:txBody>
      </p:sp>
    </p:spTree>
    <p:extLst>
      <p:ext uri="{BB962C8B-B14F-4D97-AF65-F5344CB8AC3E}">
        <p14:creationId xmlns:p14="http://schemas.microsoft.com/office/powerpoint/2010/main" val="8008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" y="1458615"/>
            <a:ext cx="9143999" cy="51387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2521" y="66886"/>
            <a:ext cx="1979417" cy="132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13" y="66885"/>
            <a:ext cx="1980160" cy="13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1" name="Рисунок 10" descr="СЦ минкомсвязь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04248" y="90463"/>
            <a:ext cx="1980160" cy="132010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1886" y="90464"/>
            <a:ext cx="1980160" cy="13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055859" y="6527659"/>
            <a:ext cx="5152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*по материалам д.т.н</a:t>
            </a:r>
            <a:r>
              <a:rPr lang="ru-RU" sz="1600" b="1" dirty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.,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профессора, </a:t>
            </a:r>
            <a:r>
              <a:rPr lang="ru-RU" sz="1600" b="1" dirty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Н.И.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</a:rPr>
              <a:t>Ильина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8" y="44624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прогнозирование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развития социально-экономических систем – стран, регионов, городов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проекты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EURACE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и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FuturICT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воспроизведение исторических событий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1)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исследование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гоминидов (Университет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Цюриха);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2)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средневековые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военные походы - похода византийской армии на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Манцикерт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1071 г. н.э. (Школа информатики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Бирмингемского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университета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моделирование миграционных процессов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проекты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Pandora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EURACE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и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FuturICT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моделирование распространения эпидемий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1) Центр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социальной и экономической динамики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Брукингского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института - Глобальная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Агентная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Модель пандемии (</a:t>
            </a: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Global-Scale Agent Model (GSAM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2) Институт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биоинформатики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Вирджинии</a:t>
            </a: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–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проект </a:t>
            </a:r>
            <a:r>
              <a:rPr lang="en-US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EpiFast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моделирование транспортных систем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1) транспортный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симулятор </a:t>
            </a: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X10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от Токийской лаборатории компании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IBM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 2) платформа </a:t>
            </a:r>
            <a:r>
              <a:rPr 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POLARIS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от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Аргоннской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национальной лаборатории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имитация и оптимизация пешеходного движения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пример: проект Университета Шеффилда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предсказание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политических событий на основе сканирования новостей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пример: анализ контекстного содержания статей в Центре вычислительных наук университета Теннесси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);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536575" indent="-536575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прогнозирование экологического состояния окружающей среды и т.д.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примеры: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EURACE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FuturICT</a:t>
            </a:r>
            <a:r>
              <a:rPr lang="ru-RU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 оценка 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Сценария национального планирования # 1 –  плана федерального правительства Соединенных Штатов на ядерную атаку (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National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Planning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Scenario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1 (NPS1)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620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6408712" cy="6048672"/>
          </a:xfrm>
          <a:prstGeom prst="roundRect">
            <a:avLst>
              <a:gd name="adj" fmla="val 619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Palatino Linotype" panose="02040502050505030304" pitchFamily="18" charset="0"/>
              </a:rPr>
              <a:t>Беспрецедентные междисциплинарные проекты </a:t>
            </a:r>
            <a:r>
              <a:rPr lang="ru-RU" sz="1800" b="1" dirty="0">
                <a:latin typeface="Palatino Linotype" panose="02040502050505030304" pitchFamily="18" charset="0"/>
              </a:rPr>
              <a:t>по моделированию социальных и экономических систем крупнейших стран мира (</a:t>
            </a:r>
            <a:r>
              <a:rPr lang="ru-RU" sz="1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EURACE</a:t>
            </a:r>
            <a:r>
              <a:rPr lang="ru-RU" sz="1800" b="1" dirty="0">
                <a:latin typeface="Palatino Linotype" panose="02040502050505030304" pitchFamily="18" charset="0"/>
              </a:rPr>
              <a:t>, </a:t>
            </a:r>
            <a:r>
              <a:rPr lang="ru-RU" sz="1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FuturICT</a:t>
            </a:r>
            <a:r>
              <a:rPr lang="ru-RU" sz="1800" b="1" dirty="0">
                <a:latin typeface="Palatino Linotype" panose="02040502050505030304" pitchFamily="18" charset="0"/>
              </a:rPr>
              <a:t> и др</a:t>
            </a:r>
            <a:r>
              <a:rPr lang="ru-RU" sz="1800" b="1" dirty="0" smtClean="0">
                <a:latin typeface="Palatino Linotype" panose="02040502050505030304" pitchFamily="18" charset="0"/>
              </a:rPr>
              <a:t>.).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Palatino Linotype" panose="02040502050505030304" pitchFamily="18" charset="0"/>
              </a:rPr>
              <a:t>Самая большая модель распространения эпидемий (к примеру, </a:t>
            </a:r>
            <a:r>
              <a:rPr lang="ru-RU" sz="1800" b="1" dirty="0">
                <a:latin typeface="Palatino Linotype" panose="02040502050505030304" pitchFamily="18" charset="0"/>
              </a:rPr>
              <a:t>A(H1N1/09</a:t>
            </a:r>
            <a:r>
              <a:rPr lang="ru-RU" sz="1800" b="1" dirty="0" smtClean="0">
                <a:latin typeface="Palatino Linotype" panose="02040502050505030304" pitchFamily="18" charset="0"/>
              </a:rPr>
              <a:t>)) </a:t>
            </a:r>
            <a:r>
              <a:rPr lang="ru-RU" sz="1800" b="1" dirty="0">
                <a:latin typeface="Palatino Linotype" panose="02040502050505030304" pitchFamily="18" charset="0"/>
              </a:rPr>
              <a:t>в масштабах всей </a:t>
            </a:r>
            <a:r>
              <a:rPr lang="ru-RU" sz="1800" b="1" dirty="0" smtClean="0">
                <a:latin typeface="Palatino Linotype" panose="02040502050505030304" pitchFamily="18" charset="0"/>
              </a:rPr>
              <a:t>планеты; разработана в </a:t>
            </a:r>
            <a:r>
              <a:rPr lang="ru-RU" sz="1800" b="1" dirty="0">
                <a:latin typeface="Palatino Linotype" panose="02040502050505030304" pitchFamily="18" charset="0"/>
              </a:rPr>
              <a:t>Центре социальной и экономической динамики </a:t>
            </a:r>
            <a:r>
              <a:rPr lang="ru-RU" sz="1800" b="1" dirty="0" err="1">
                <a:latin typeface="Palatino Linotype" panose="02040502050505030304" pitchFamily="18" charset="0"/>
              </a:rPr>
              <a:t>Брукингского</a:t>
            </a:r>
            <a:r>
              <a:rPr lang="ru-RU" sz="1800" b="1" dirty="0">
                <a:latin typeface="Palatino Linotype" panose="02040502050505030304" pitchFamily="18" charset="0"/>
              </a:rPr>
              <a:t> </a:t>
            </a:r>
            <a:r>
              <a:rPr lang="ru-RU" sz="1800" b="1" dirty="0" smtClean="0">
                <a:latin typeface="Palatino Linotype" panose="02040502050505030304" pitchFamily="18" charset="0"/>
              </a:rPr>
              <a:t>института; число агентов более </a:t>
            </a:r>
            <a:r>
              <a:rPr lang="en-US" sz="1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7</a:t>
            </a:r>
            <a:r>
              <a:rPr lang="ru-RU" sz="1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млрд</a:t>
            </a:r>
            <a:r>
              <a:rPr lang="ru-RU" sz="1800" b="1" dirty="0" smtClean="0">
                <a:latin typeface="Palatino Linotype" panose="0204050205050503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800" b="1" dirty="0" smtClean="0">
                <a:latin typeface="Palatino Linotype" panose="02040502050505030304" pitchFamily="18" charset="0"/>
              </a:rPr>
              <a:t>Проект </a:t>
            </a:r>
            <a:r>
              <a:rPr lang="ru-RU" sz="1800" b="1" dirty="0">
                <a:latin typeface="Palatino Linotype" panose="02040502050505030304" pitchFamily="18" charset="0"/>
              </a:rPr>
              <a:t>военно-научного агентства </a:t>
            </a:r>
            <a:r>
              <a:rPr lang="en-US" sz="18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DARPA</a:t>
            </a:r>
            <a:r>
              <a:rPr lang="ru-RU" sz="1800" b="1" dirty="0" smtClean="0">
                <a:latin typeface="Palatino Linotype" panose="02040502050505030304" pitchFamily="18" charset="0"/>
              </a:rPr>
              <a:t>, - разработка </a:t>
            </a:r>
            <a:r>
              <a:rPr lang="ru-RU" sz="1800" b="1" dirty="0" err="1" smtClean="0">
                <a:latin typeface="Palatino Linotype" panose="02040502050505030304" pitchFamily="18" charset="0"/>
              </a:rPr>
              <a:t>агентной</a:t>
            </a:r>
            <a:r>
              <a:rPr lang="ru-RU" sz="1800" b="1" dirty="0" smtClean="0">
                <a:latin typeface="Palatino Linotype" panose="02040502050505030304" pitchFamily="18" charset="0"/>
              </a:rPr>
              <a:t> модели, позволяющей моделировать </a:t>
            </a:r>
            <a:r>
              <a:rPr lang="ru-RU" sz="1800" b="1" dirty="0">
                <a:latin typeface="Palatino Linotype" panose="02040502050505030304" pitchFamily="18" charset="0"/>
              </a:rPr>
              <a:t>военные </a:t>
            </a:r>
            <a:r>
              <a:rPr lang="ru-RU" sz="1800" b="1" dirty="0" smtClean="0">
                <a:latin typeface="Palatino Linotype" panose="02040502050505030304" pitchFamily="18" charset="0"/>
              </a:rPr>
              <a:t>операции, определять оптимальные стратегии боевых действий для </a:t>
            </a:r>
            <a:r>
              <a:rPr lang="ru-RU" sz="1800" b="1" dirty="0">
                <a:latin typeface="Palatino Linotype" panose="02040502050505030304" pitchFamily="18" charset="0"/>
              </a:rPr>
              <a:t>заданной местности с учетом имеющегося арсенала и количества боевых единиц. </a:t>
            </a:r>
            <a:endParaRPr lang="ru-RU" sz="1800" b="1" dirty="0" smtClean="0">
              <a:latin typeface="Palatino Linotype" panose="0204050205050503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800" b="1" dirty="0">
                <a:latin typeface="Palatino Linotype" panose="02040502050505030304" pitchFamily="18" charset="0"/>
              </a:rPr>
              <a:t>Исследователи из </a:t>
            </a:r>
            <a:r>
              <a:rPr lang="ru-RU" sz="1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Аргоннской</a:t>
            </a:r>
            <a:r>
              <a:rPr lang="ru-RU" sz="1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национальной лаборатории</a:t>
            </a:r>
            <a:r>
              <a:rPr lang="ru-RU" sz="1800" b="1" dirty="0">
                <a:latin typeface="Palatino Linotype" panose="02040502050505030304" pitchFamily="18" charset="0"/>
              </a:rPr>
              <a:t> (</a:t>
            </a:r>
            <a:r>
              <a:rPr lang="ru-RU" sz="1800" b="1" dirty="0" err="1">
                <a:latin typeface="Palatino Linotype" panose="02040502050505030304" pitchFamily="18" charset="0"/>
              </a:rPr>
              <a:t>Argonne</a:t>
            </a:r>
            <a:r>
              <a:rPr lang="ru-RU" sz="1800" b="1" dirty="0">
                <a:latin typeface="Palatino Linotype" panose="02040502050505030304" pitchFamily="18" charset="0"/>
              </a:rPr>
              <a:t> </a:t>
            </a:r>
            <a:r>
              <a:rPr lang="ru-RU" sz="1800" b="1" dirty="0" err="1">
                <a:latin typeface="Palatino Linotype" panose="02040502050505030304" pitchFamily="18" charset="0"/>
              </a:rPr>
              <a:t>National</a:t>
            </a:r>
            <a:r>
              <a:rPr lang="ru-RU" sz="1800" b="1" dirty="0">
                <a:latin typeface="Palatino Linotype" panose="02040502050505030304" pitchFamily="18" charset="0"/>
              </a:rPr>
              <a:t> </a:t>
            </a:r>
            <a:r>
              <a:rPr lang="ru-RU" sz="1800" b="1" dirty="0" err="1">
                <a:latin typeface="Palatino Linotype" panose="02040502050505030304" pitchFamily="18" charset="0"/>
              </a:rPr>
              <a:t>Laboratory</a:t>
            </a:r>
            <a:r>
              <a:rPr lang="ru-RU" sz="1800" b="1" dirty="0">
                <a:latin typeface="Palatino Linotype" panose="02040502050505030304" pitchFamily="18" charset="0"/>
              </a:rPr>
              <a:t>, США) работают над созданием </a:t>
            </a:r>
            <a:r>
              <a:rPr lang="ru-RU" sz="1800" b="1" dirty="0" err="1">
                <a:latin typeface="Palatino Linotype" panose="02040502050505030304" pitchFamily="18" charset="0"/>
              </a:rPr>
              <a:t>агентных</a:t>
            </a:r>
            <a:r>
              <a:rPr lang="ru-RU" sz="1800" b="1" dirty="0">
                <a:latin typeface="Palatino Linotype" panose="02040502050505030304" pitchFamily="18" charset="0"/>
              </a:rPr>
              <a:t> моделей нового поколения (для систем с </a:t>
            </a:r>
            <a:r>
              <a:rPr lang="ru-RU" sz="1800" b="1" dirty="0" err="1">
                <a:latin typeface="Palatino Linotype" panose="02040502050505030304" pitchFamily="18" charset="0"/>
              </a:rPr>
              <a:t>экзафлопсной</a:t>
            </a:r>
            <a:r>
              <a:rPr lang="ru-RU" sz="1800" b="1" dirty="0">
                <a:latin typeface="Palatino Linotype" panose="02040502050505030304" pitchFamily="18" charset="0"/>
              </a:rPr>
              <a:t> производительностью (10</a:t>
            </a:r>
            <a:r>
              <a:rPr lang="ru-RU" sz="1800" b="1" baseline="30000" dirty="0">
                <a:latin typeface="Palatino Linotype" panose="02040502050505030304" pitchFamily="18" charset="0"/>
              </a:rPr>
              <a:t>18</a:t>
            </a:r>
            <a:r>
              <a:rPr lang="ru-RU" sz="1800" b="1" dirty="0">
                <a:latin typeface="Palatino Linotype" panose="02040502050505030304" pitchFamily="18" charset="0"/>
              </a:rPr>
              <a:t> флоп/с)).</a:t>
            </a:r>
          </a:p>
          <a:p>
            <a:pPr marL="0" indent="354013" algn="just"/>
            <a:endParaRPr lang="ru-RU" sz="1800" b="1" dirty="0" smtClean="0">
              <a:latin typeface="Palatino Linotype" panose="02040502050505030304" pitchFamily="18" charset="0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6840760" cy="3954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Развитие </a:t>
            </a:r>
            <a:r>
              <a:rPr lang="ru-RU" sz="3600" b="1" kern="1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агентного</a:t>
            </a:r>
            <a:r>
              <a:rPr lang="ru-RU" sz="3600" b="1" kern="1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 подхода</a:t>
            </a:r>
            <a:endParaRPr lang="ru-RU" sz="3600" b="1" kern="1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90" y="2636912"/>
            <a:ext cx="249311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969" r="3860" b="5185"/>
          <a:stretch/>
        </p:blipFill>
        <p:spPr bwMode="auto">
          <a:xfrm>
            <a:off x="6700512" y="780557"/>
            <a:ext cx="2322870" cy="17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Картинки по запросу Argonne National Labora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12" y="5891931"/>
            <a:ext cx="233124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DARP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18" y="4227388"/>
            <a:ext cx="2376264" cy="12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5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504" y="653618"/>
            <a:ext cx="5904656" cy="6169878"/>
          </a:xfrm>
          <a:prstGeom prst="roundRect">
            <a:avLst>
              <a:gd name="adj" fmla="val 7100"/>
            </a:avLst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571500" indent="-5715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В 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2010 г. компания </a:t>
            </a:r>
            <a:r>
              <a:rPr lang="ru-RU" sz="2000" b="1" dirty="0" err="1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Microsoft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анонсировала компьютерную модель мира с использованием, в том числе </a:t>
            </a:r>
            <a:r>
              <a:rPr lang="ru-RU" sz="20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агентного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подхода, т.е</a:t>
            </a: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создание виртуальной реальности, описывающей текущее состояние социальной и экономической системы всего </a:t>
            </a: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мира.</a:t>
            </a:r>
          </a:p>
          <a:p>
            <a:pPr marL="571500" indent="-5715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Специалисты 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исследовательской лаборатории компании </a:t>
            </a:r>
            <a:r>
              <a:rPr lang="ru-RU" sz="2000" b="1" dirty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IBM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в г. Токио совместно с учеными Токийского технологического института разработали платформу для построения крупномасштабных симуляторов транспортных потоков с использование </a:t>
            </a:r>
            <a:r>
              <a:rPr lang="ru-RU" sz="2000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агентного</a:t>
            </a:r>
            <a:r>
              <a:rPr lang="ru-RU" sz="2000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подхода и нового языка для параллельного программирования X10. </a:t>
            </a:r>
            <a:endParaRPr lang="ru-RU" sz="2000" b="1" dirty="0" smtClean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а также 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Google</a:t>
            </a: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cs typeface="Arial" charset="0"/>
              </a:rPr>
              <a:t>ESRI</a:t>
            </a: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 и </a:t>
            </a:r>
            <a:r>
              <a:rPr lang="ru-RU" sz="2000" b="1" dirty="0" err="1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др</a:t>
            </a:r>
            <a:r>
              <a:rPr lang="ru-RU" sz="2000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…</a:t>
            </a:r>
            <a:endParaRPr lang="en-US" sz="2000" b="1" dirty="0" smtClean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467544" y="44624"/>
            <a:ext cx="8043242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Приход больших игроков</a:t>
            </a:r>
            <a:endParaRPr lang="ru-RU" sz="3600" b="1" kern="10" dirty="0">
              <a:solidFill>
                <a:srgbClr val="00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/>
              <a:cs typeface="Arial" charset="0"/>
            </a:endParaRPr>
          </a:p>
        </p:txBody>
      </p:sp>
      <p:pic>
        <p:nvPicPr>
          <p:cNvPr id="11" name="Picture 4" descr="C:\Users\Bakhtizin Albert\Desktop\NW (2015)\SITES\SUPERCOMPUTER\1. ДАЙДЖЕСТ\ГОТОВОЕ для сайта\13. RePast\Рисунки для сайта\RePas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00" y="4573488"/>
            <a:ext cx="2659052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:\Users\Bakhtizin Albert\Desktop\Microsof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70" y="1743498"/>
            <a:ext cx="2423009" cy="14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Картинки по запросу microsoft ven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26" y="476672"/>
            <a:ext cx="2963496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артинки по запросу ibm laboratory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9"/>
          <a:stretch/>
        </p:blipFill>
        <p:spPr bwMode="auto">
          <a:xfrm>
            <a:off x="6451222" y="3354273"/>
            <a:ext cx="2365208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2" y="4221088"/>
            <a:ext cx="8839200" cy="2145268"/>
          </a:xfrm>
          <a:prstGeom prst="roundRect">
            <a:avLst>
              <a:gd name="adj" fmla="val 11603"/>
            </a:avLst>
          </a:prstGeom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Среди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приоритетных направлений развития информационно-телекоммуникационных систем - </a:t>
            </a:r>
            <a:r>
              <a:rPr lang="ru-RU" sz="2000" b="1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предсказательное суперкомпьютерное моделирование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, и, в частности, создание систем краткосрочного и долгосрочного предсказательного моделирования социальных явлений и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событий.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В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том числе ставка делается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на глубокие нейронные сети</a:t>
            </a:r>
            <a:r>
              <a:rPr lang="en-US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и </a:t>
            </a:r>
            <a:r>
              <a:rPr lang="ru-RU" sz="2000" dirty="0" err="1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агентные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модели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.</a:t>
            </a:r>
            <a:endParaRPr lang="ru-RU" sz="2000" dirty="0">
              <a:ln cmpd="sng">
                <a:noFill/>
              </a:ln>
              <a:solidFill>
                <a:prstClr val="white"/>
              </a:solidFill>
              <a:latin typeface="Palatino Linotype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9512" y="332656"/>
            <a:ext cx="8839200" cy="3578781"/>
          </a:xfrm>
          <a:prstGeom prst="roundRect">
            <a:avLst>
              <a:gd name="adj" fmla="val 5831"/>
            </a:avLst>
          </a:prstGeom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Компания 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IDC (</a:t>
            </a:r>
            <a:r>
              <a:rPr lang="ru-RU" sz="2000" b="1" dirty="0" err="1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International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ru-RU" sz="2000" b="1" dirty="0" err="1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Data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ru-RU" sz="2000" b="1" dirty="0" err="1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Corporation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)</a:t>
            </a:r>
            <a:r>
              <a:rPr lang="en-US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прогнозирует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достижение общего объема данных к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2025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г. в </a:t>
            </a:r>
            <a:r>
              <a:rPr lang="ru-RU" sz="2000" b="1" dirty="0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175 </a:t>
            </a:r>
            <a:r>
              <a:rPr lang="ru-RU" sz="2000" b="1" dirty="0" err="1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зеттабайт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,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по сравнению 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с 1 200 </a:t>
            </a:r>
            <a:r>
              <a:rPr lang="ru-RU" sz="2000" b="1" dirty="0" err="1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эксабайт</a:t>
            </a:r>
            <a:r>
              <a:rPr lang="ru-RU" sz="2000" b="1" dirty="0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в 2010 г., что означает</a:t>
            </a:r>
            <a:r>
              <a:rPr lang="en-US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почти </a:t>
            </a:r>
            <a:r>
              <a:rPr lang="ru-RU" sz="2000" b="1" dirty="0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150-кратный 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рост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за </a:t>
            </a:r>
            <a:r>
              <a:rPr lang="ru-RU" sz="2000" b="1" dirty="0" smtClean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15 </a:t>
            </a:r>
            <a:r>
              <a:rPr lang="ru-RU" sz="2000" b="1" dirty="0">
                <a:ln cmpd="sng">
                  <a:noFill/>
                </a:ln>
                <a:solidFill>
                  <a:srgbClr val="FFFF00"/>
                </a:solidFill>
                <a:latin typeface="Palatino Linotype" pitchFamily="18" charset="0"/>
              </a:rPr>
              <a:t>лет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(блоги, социальные сети, аналитические материалы, фото, карты и др.).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ln cmpd="sng">
                <a:noFill/>
              </a:ln>
              <a:solidFill>
                <a:prstClr val="white"/>
              </a:solidFill>
              <a:latin typeface="Palatino Linotyp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Необходимость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обработки такого объема данных обуславливает появление аналитических систем нового поколения, включающих усовершенствованные методы вычислений, распознавания образов, организации хранилищ данных, сбора 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статистики </a:t>
            </a:r>
            <a:r>
              <a:rPr lang="ru-RU" sz="2000" dirty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с целью извлечения смысла из данных и получения информационного контекста</a:t>
            </a:r>
            <a:r>
              <a:rPr lang="ru-RU" sz="2000" dirty="0" smtClean="0">
                <a:ln cmpd="sng">
                  <a:noFill/>
                </a:ln>
                <a:solidFill>
                  <a:prstClr val="white"/>
                </a:solidFill>
                <a:latin typeface="Palatino Linotyp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91" y="3850811"/>
            <a:ext cx="2050237" cy="299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3" y="3850810"/>
            <a:ext cx="3600314" cy="300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98034" y="44624"/>
            <a:ext cx="8838462" cy="4320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 charset="0"/>
              </a:rPr>
              <a:t>АОМ</a:t>
            </a:r>
            <a:r>
              <a:rPr lang="en-US" sz="3600" b="1" kern="1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 charset="0"/>
              </a:rPr>
              <a:t> –</a:t>
            </a:r>
            <a:r>
              <a:rPr lang="ru-RU" sz="3600" b="1" kern="1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 charset="0"/>
              </a:rPr>
              <a:t> стандарт для ситуационных центров</a:t>
            </a:r>
            <a:endParaRPr lang="ru-RU" sz="3600" b="1" kern="10" dirty="0">
              <a:solidFill>
                <a:srgbClr val="000000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3568" y="4005064"/>
            <a:ext cx="24353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>
                <a:solidFill>
                  <a:srgbClr val="FFFFFF"/>
                </a:solidFill>
                <a:latin typeface="Palatino Linotype" panose="02040502050505030304" pitchFamily="18" charset="0"/>
                <a:cs typeface="Arial" charset="0"/>
              </a:rPr>
              <a:t>ландшафт местности, количество основных боевых </a:t>
            </a:r>
            <a:r>
              <a:rPr lang="ru-RU" altLang="ru-RU" sz="1200" b="1" i="1" dirty="0" smtClean="0">
                <a:solidFill>
                  <a:srgbClr val="FFFFFF"/>
                </a:solidFill>
                <a:latin typeface="Palatino Linotype" panose="02040502050505030304" pitchFamily="18" charset="0"/>
                <a:cs typeface="Arial" charset="0"/>
              </a:rPr>
              <a:t>единиц</a:t>
            </a:r>
            <a:endParaRPr lang="ru-RU" altLang="ru-RU" sz="1200" b="1" i="1" dirty="0">
              <a:solidFill>
                <a:srgbClr val="FFFFFF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60" y="623878"/>
            <a:ext cx="405556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EADSIM,</a:t>
            </a:r>
            <a:r>
              <a:rPr lang="ru-RU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/>
              </a:rPr>
              <a:t>SEAS,</a:t>
            </a:r>
            <a:r>
              <a:rPr 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ESAMS,</a:t>
            </a:r>
            <a:r>
              <a:rPr lang="ru-RU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BRAWLER,</a:t>
            </a:r>
            <a:r>
              <a:rPr lang="ru-RU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AFSIM…..</a:t>
            </a:r>
          </a:p>
          <a:p>
            <a:pPr algn="just"/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….всего более </a:t>
            </a:r>
            <a:r>
              <a:rPr lang="en-US" sz="15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1000</a:t>
            </a:r>
            <a:r>
              <a:rPr lang="en-US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имитационных моделей, разработанных для Министерства </a:t>
            </a:r>
            <a:r>
              <a:rPr lang="ru-RU" sz="1500" dirty="0">
                <a:solidFill>
                  <a:srgbClr val="000000"/>
                </a:solidFill>
                <a:latin typeface="Palatino Linotype" panose="02040502050505030304" pitchFamily="18" charset="0"/>
              </a:rPr>
              <a:t>обороны США 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</a:t>
            </a:r>
            <a:r>
              <a:rPr lang="ru-RU" sz="15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Department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of</a:t>
            </a:r>
            <a:r>
              <a:rPr lang="ru-RU" sz="15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5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Defense</a:t>
            </a:r>
            <a:r>
              <a:rPr lang="en-US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)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/>
              </a:rPr>
              <a:t>для </a:t>
            </a:r>
            <a:r>
              <a:rPr lang="ru-RU" sz="15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/>
              </a:rPr>
              <a:t>моделирования военных операций, 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/>
              </a:rPr>
              <a:t>проигрывания </a:t>
            </a:r>
            <a:r>
              <a:rPr lang="ru-RU" sz="15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/>
              </a:rPr>
              <a:t>различных вариантов боевых действий с целью нахождения наиболее эффективной стратегии для заданной местности с учетом имеющегося арсенала и количества боевых единиц; планирования использования ресурсов и т.д</a:t>
            </a:r>
            <a:r>
              <a:rPr lang="ru-RU" sz="15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/>
              </a:rPr>
              <a:t>.</a:t>
            </a:r>
            <a:endParaRPr lang="en-US" sz="1500" dirty="0">
              <a:solidFill>
                <a:srgbClr val="000000"/>
              </a:solidFill>
              <a:latin typeface="Palatino Linotype" panose="02040502050505030304" pitchFamily="18" charset="0"/>
              <a:ea typeface="Times New Roman"/>
            </a:endParaRPr>
          </a:p>
        </p:txBody>
      </p:sp>
      <p:pic>
        <p:nvPicPr>
          <p:cNvPr id="9" name="Picture 8" descr="Картинки по запросу DARP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7" y="3007210"/>
            <a:ext cx="1443050" cy="7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12" y="3030428"/>
            <a:ext cx="741169" cy="741169"/>
          </a:xfrm>
          <a:prstGeom prst="rect">
            <a:avLst/>
          </a:prstGeom>
        </p:spPr>
      </p:pic>
      <p:pic>
        <p:nvPicPr>
          <p:cNvPr id="1026" name="Picture 2" descr="Emblem of the United States Department of the Army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12" y="3020088"/>
            <a:ext cx="726687" cy="7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8/8e/Seal_of_the_United_States_Department_of_the_Air_Force.svg/220px-Seal_of_the_United_States_Department_of_the_Air_Force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51" y="3018014"/>
            <a:ext cx="765997" cy="7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l of the United States Department of the Navy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30" y="3011337"/>
            <a:ext cx="744190" cy="7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20" y="530971"/>
            <a:ext cx="2415309" cy="2370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38" y="555375"/>
            <a:ext cx="2285441" cy="23504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22" y="3850811"/>
            <a:ext cx="3333190" cy="30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82" y="4881"/>
            <a:ext cx="4847021" cy="3873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82" y="3933055"/>
            <a:ext cx="4833829" cy="28741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440" y="112564"/>
            <a:ext cx="3993512" cy="203132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292100"/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Компания </a:t>
            </a:r>
            <a:r>
              <a:rPr lang="en-US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AgentFly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Technologies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– разработчик специализированного </a:t>
            </a:r>
            <a:r>
              <a:rPr lang="ru-RU" dirty="0">
                <a:solidFill>
                  <a:prstClr val="black"/>
                </a:solidFill>
                <a:latin typeface="Palatino Linotype" panose="02040502050505030304" pitchFamily="18" charset="0"/>
              </a:rPr>
              <a:t>программного </a:t>
            </a: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обеспечения на базе 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агент-ориентированного подх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ода </a:t>
            </a: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для </a:t>
            </a:r>
            <a:r>
              <a:rPr lang="ru-RU" dirty="0">
                <a:solidFill>
                  <a:prstClr val="black"/>
                </a:solidFill>
                <a:latin typeface="Palatino Linotype" panose="02040502050505030304" pitchFamily="18" charset="0"/>
              </a:rPr>
              <a:t>ВВС США, армии США и военно-морского флота </a:t>
            </a: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США.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896" y="2492896"/>
            <a:ext cx="3993512" cy="424731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2921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Ключевые особенности:</a:t>
            </a:r>
            <a:endParaRPr lang="ru-RU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одновременное выполнение большого количества операций;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автоматическое распределение задач по процессорам;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возможность задания множества сценариев военных операций;</a:t>
            </a:r>
            <a:endParaRPr lang="en-US" dirty="0" smtClean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поиск наилучших решений с учетом многих факторов;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средства </a:t>
            </a:r>
            <a:r>
              <a:rPr lang="en-US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3D </a:t>
            </a: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визуализации и ландшафтный редактор;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возможность командной разработки моделей;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средства конвертации известных форматов данных.</a:t>
            </a:r>
          </a:p>
        </p:txBody>
      </p:sp>
    </p:spTree>
    <p:extLst>
      <p:ext uri="{BB962C8B-B14F-4D97-AF65-F5344CB8AC3E}">
        <p14:creationId xmlns:p14="http://schemas.microsoft.com/office/powerpoint/2010/main" val="30548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8197" y="464334"/>
            <a:ext cx="4509070" cy="3548479"/>
          </a:xfrm>
          <a:prstGeom prst="roundRect">
            <a:avLst>
              <a:gd name="adj" fmla="val 7100"/>
            </a:avLst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Microsoft AXUM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err="1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RepastHPC</a:t>
            </a:r>
            <a:endParaRPr lang="en-US" b="1" dirty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CyberGIS</a:t>
            </a:r>
            <a:endParaRPr lang="ru-RU" b="1" dirty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MUSE (Miami University Simulation Environment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  <a:endParaRPr lang="ru-RU" b="1" dirty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Pandora</a:t>
            </a:r>
            <a:endParaRPr lang="ru-RU" b="1" dirty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SWAGES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HPABM (A Hierarchical Parallel Simulation Framework for Spatially-explicit Agent-based Models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)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X10 (IBM)</a:t>
            </a: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20363" y="87744"/>
            <a:ext cx="4579982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Известное ПО для распараллеливания </a:t>
            </a: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АМ</a:t>
            </a:r>
            <a:endParaRPr lang="ru-RU" sz="3600" b="1" kern="10" dirty="0">
              <a:solidFill>
                <a:srgbClr val="00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/>
              <a:cs typeface="Arial" charset="0"/>
            </a:endParaRPr>
          </a:p>
        </p:txBody>
      </p:sp>
      <p:pic>
        <p:nvPicPr>
          <p:cNvPr id="4" name="Picture 2" descr="C:\Users\Bakhtizin Albert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" y="4016227"/>
            <a:ext cx="1573863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akhtizin Albert\Desktop\Swages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8" y="5553633"/>
            <a:ext cx="1969330" cy="130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akhtizin Albert\Desktop\NW (2015)\SITES\SUPERCOMPUTER\1. ДАЙДЖЕСТ\ГОТОВОЕ для сайта\13. RePast\Рисунки для сайта\RePast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08" y="5560460"/>
            <a:ext cx="2610651" cy="12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mrmubi.files.wordpress.com/2009/05/axum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1"/>
          <a:stretch/>
        </p:blipFill>
        <p:spPr bwMode="auto">
          <a:xfrm>
            <a:off x="1691680" y="4067316"/>
            <a:ext cx="2988881" cy="143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848572" y="87744"/>
            <a:ext cx="4176464" cy="60282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Известные примеры реализации АМ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Palatino Linotype"/>
                <a:cs typeface="Arial" charset="0"/>
              </a:rPr>
              <a:t>на суперкомпьютерах</a:t>
            </a:r>
            <a:endParaRPr lang="ru-RU" sz="3600" b="1" kern="10" dirty="0">
              <a:solidFill>
                <a:srgbClr val="00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93455" y="1006006"/>
            <a:ext cx="4157866" cy="2973050"/>
          </a:xfrm>
          <a:prstGeom prst="roundRect">
            <a:avLst>
              <a:gd name="adj" fmla="val 7100"/>
            </a:avLst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EURACE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err="1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FuturICT</a:t>
            </a:r>
            <a:endParaRPr lang="en-US" b="1" dirty="0">
              <a:solidFill>
                <a:prstClr val="black"/>
              </a:solidFill>
              <a:latin typeface="Palatino Linotype" pitchFamily="18" charset="0"/>
              <a:cs typeface="Arial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A Flexible, Large-Scale, Distributed Agent Based Epidemic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Model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Electricity Market Complex Adaptive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System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Spatially Explicit General-purpose Model of Enteric </a:t>
            </a:r>
            <a:r>
              <a:rPr lang="en-US" b="1" dirty="0" smtClean="0">
                <a:solidFill>
                  <a:prstClr val="black"/>
                </a:solidFill>
                <a:latin typeface="Palatino Linotype" pitchFamily="18" charset="0"/>
                <a:cs typeface="Arial" charset="0"/>
              </a:rPr>
              <a:t>Tissue</a:t>
            </a:r>
          </a:p>
        </p:txBody>
      </p:sp>
      <p:pic>
        <p:nvPicPr>
          <p:cNvPr id="10" name="Picture 2" descr="C:\Users\Bakhtizin Albert\Desktop\NW (2015)\SITES\SUPERCOMPUTER\1. ДАЙДЖЕСТ\ГОТОВОЕ для сайта\14. FuturICT\futurict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58" y="4025469"/>
            <a:ext cx="1976237" cy="16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77" y="5662160"/>
            <a:ext cx="1947712" cy="11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18" y="5458591"/>
            <a:ext cx="1918745" cy="13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 descr="C:\Users\Bakhtizin Albert\Desktop\SUPERCOMPUTER\Статьи\ГОТОВОЕ для сайта\3. Epstein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72" y="4067316"/>
            <a:ext cx="2180234" cy="123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079808"/>
            <a:ext cx="8928992" cy="2781240"/>
          </a:xfrm>
          <a:prstGeom prst="roundRect">
            <a:avLst>
              <a:gd name="adj" fmla="val 786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Совместно со специалистами суперкомпьютерного центра МГУ (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В.А. Васенин, В.А.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Роганов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В.А. Борисов, И.А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Трифонов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 демографическая АОМ (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В.Л. Макаров, А.Р.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Бахтизин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Е.Д. Сушко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была переписана для запуска на суперкомпьютере «Ломоносов», что позволило увеличить число агентов с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20 тыс.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до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140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млн.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а также на порядок повысить скорость расчетов.</a:t>
            </a:r>
          </a:p>
        </p:txBody>
      </p:sp>
      <p:pic>
        <p:nvPicPr>
          <p:cNvPr id="5" name="Рисунок 4" descr="C:\Users\Bakhtizin Albert\Desktop\КНИГА\ГЛАВА 2 - АОМ НА СУПЕРКОМПЬЮТЕРАХ\Рисунки\Рис. 2.XXX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8892480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1101"/>
            <a:ext cx="8676456" cy="584775"/>
          </a:xfr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ru-RU" sz="3200" b="1" kern="10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Реализация </a:t>
            </a:r>
            <a:r>
              <a:rPr lang="ru-RU" sz="3200" b="1" kern="10" dirty="0" smtClean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АОМ</a:t>
            </a:r>
            <a:r>
              <a:rPr lang="en-US" sz="3200" b="1" kern="10" dirty="0" smtClean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 </a:t>
            </a:r>
            <a:r>
              <a:rPr lang="ru-RU" sz="3200" b="1" kern="10" dirty="0" smtClean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на </a:t>
            </a:r>
            <a:r>
              <a:rPr lang="ru-RU" sz="3200" b="1" kern="10" dirty="0"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суперкомпьютерах</a:t>
            </a:r>
            <a:endParaRPr lang="en-US" sz="3200" b="1" kern="10" dirty="0"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Bakhtizin Albert\Desktop\КНИГА\ГЛАВА 2 - АОМ НА СУПЕРКОМПЬЮТЕРАХ\Рисунки\Рис. 2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1984"/>
            <a:ext cx="8928991" cy="54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304" y="44624"/>
            <a:ext cx="8974200" cy="980728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Демографическая АОМ </a:t>
            </a:r>
            <a:r>
              <a:rPr lang="ru-RU" alt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России</a:t>
            </a:r>
            <a:br>
              <a:rPr lang="ru-RU" alt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alt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en-US" alt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&gt; </a:t>
            </a:r>
            <a:r>
              <a:rPr lang="ru-RU" alt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140 000 000 агентов)</a:t>
            </a:r>
            <a:endParaRPr lang="ru-RU" alt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874400" y="1052736"/>
            <a:ext cx="7298000" cy="3292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В.Л</a:t>
            </a:r>
            <a:r>
              <a:rPr lang="ru-RU" sz="3600" b="1" i="1" kern="10" dirty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Макаров, А.Р</a:t>
            </a:r>
            <a:r>
              <a:rPr lang="ru-RU" sz="3600" b="1" i="1" kern="10" dirty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err="1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Бахтизин</a:t>
            </a:r>
            <a:r>
              <a:rPr lang="en-US" sz="3600" b="1" i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, </a:t>
            </a:r>
            <a:r>
              <a:rPr lang="ru-RU" sz="3600" b="1" i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Е.Д</a:t>
            </a:r>
            <a:r>
              <a:rPr lang="ru-RU" sz="3600" b="1" i="1" kern="10" dirty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. </a:t>
            </a:r>
            <a:r>
              <a:rPr lang="ru-RU" sz="3600" b="1" i="1" kern="10" dirty="0" smtClean="0">
                <a:solidFill>
                  <a:srgbClr val="1F497D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Palatino Linotype"/>
                <a:cs typeface="Arial" charset="0"/>
              </a:rPr>
              <a:t>Сушко </a:t>
            </a:r>
            <a:endParaRPr lang="ru-RU" sz="3600" b="1" i="1" kern="10" dirty="0">
              <a:solidFill>
                <a:srgbClr val="1F497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0" y="3657600"/>
            <a:ext cx="8686800" cy="29625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09688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8319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35426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8114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686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258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830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Конвертируется код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XML</a:t>
            </a:r>
            <a:r>
              <a:rPr lang="en-US" sz="2800" b="1" dirty="0" smtClean="0">
                <a:solidFill>
                  <a:prstClr val="black"/>
                </a:solidFill>
                <a:latin typeface="Palatino Linotype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в код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С++ </a:t>
            </a:r>
            <a:r>
              <a:rPr lang="ru-RU" sz="2800" b="1" dirty="0">
                <a:solidFill>
                  <a:prstClr val="black"/>
                </a:solidFill>
                <a:latin typeface="Palatino Linotype" pitchFamily="18" charset="0"/>
              </a:rPr>
              <a:t>программы, вычисляющей эту модель</a:t>
            </a: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prstClr val="black"/>
              </a:solidFill>
              <a:latin typeface="Palatino Linotyp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При </a:t>
            </a:r>
            <a:r>
              <a:rPr lang="ru-RU" sz="2800" b="1" dirty="0">
                <a:solidFill>
                  <a:prstClr val="black"/>
                </a:solidFill>
                <a:latin typeface="Palatino Linotype" pitchFamily="18" charset="0"/>
              </a:rPr>
              <a:t>этом </a:t>
            </a: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выделяется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 основные стадии </a:t>
            </a: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трансляции (генерация параметров, генерация классов).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4026" y="332656"/>
            <a:ext cx="8636446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Конвертация модели в суперкомпьютерную программу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5750" y="1958975"/>
            <a:ext cx="8686800" cy="5788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309688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8319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354263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8114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686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258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830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Palatino Linotype" pitchFamily="18" charset="0"/>
              </a:rPr>
              <a:t>Модель, отработанная на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AnyLogic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076700" y="2780928"/>
            <a:ext cx="1219200" cy="7620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73" y="116632"/>
            <a:ext cx="4116923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73" y="2420888"/>
            <a:ext cx="411692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108" y="103803"/>
            <a:ext cx="4608512" cy="6619042"/>
          </a:xfrm>
          <a:prstGeom prst="roundRect">
            <a:avLst>
              <a:gd name="adj" fmla="val 4032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Зарубежные СЦ органов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государственной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власти (с 1960-х гг.):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1) Ситуационная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комната Белого дома (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White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House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Situation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Room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), 1961 г.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2) Стратегический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информационно-оперативный центр -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Strategic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Information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and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Operations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Center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), в штаб-квартире ФБР, 1998 г.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3) Ситуационный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центр управления по обеспечению безопасности территории страны ВМФ США (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Homeland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Security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Coordination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Center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2002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г.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4) Национальная сеть Центров сбора и обработки информации (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National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Network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of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Fusion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Centers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 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Всего в мире несколько тысяч +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101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69" y="4653136"/>
            <a:ext cx="4127227" cy="21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280920" cy="5832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623731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Х – </a:t>
            </a: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количество процессоров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Y 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время в секундах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)</a:t>
            </a:r>
            <a:endParaRPr lang="ru-RU" sz="20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-27384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Новая технология (В.Л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. Макаров, А.Р.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Бахтизин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, Е.Д.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Сушко, Г.Б. Сушко)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21551"/>
            <a:ext cx="4716016" cy="6407889"/>
          </a:xfrm>
          <a:prstGeom prst="rect">
            <a:avLst/>
          </a:prstGeom>
          <a:noFill/>
          <a:ln w="38100">
            <a:solidFill>
              <a:srgbClr val="0066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857183" y="404664"/>
            <a:ext cx="4176464" cy="1868567"/>
          </a:xfrm>
          <a:prstGeom prst="roundRect">
            <a:avLst>
              <a:gd name="adj" fmla="val 4911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вычислительной точки зрения модель должна эффективно масштабироваться до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10</a:t>
            </a:r>
            <a:r>
              <a:rPr lang="ru-RU" sz="1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9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агентов</a:t>
            </a: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 Чтобы проводить симуляцию такой системы программа должна быть адаптирована к запуску на современных суперкомпьютерах. </a:t>
            </a: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5209991"/>
            <a:ext cx="4176464" cy="1600021"/>
          </a:xfrm>
          <a:prstGeom prst="roundRect">
            <a:avLst>
              <a:gd name="adj" fmla="val 4094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Для балансировки нагрузки между процессами </a:t>
            </a:r>
            <a:r>
              <a: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используются 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алгоритмы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METIS / </a:t>
            </a: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ParMETIS</a:t>
            </a:r>
            <a:r>
              <a: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которые обычно используются для декомпозиции больших графов (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до 10</a:t>
            </a:r>
            <a:r>
              <a:rPr lang="ru-RU" sz="1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9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), расчётных сеток и </a:t>
            </a:r>
            <a:r>
              <a: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матриц.</a:t>
            </a:r>
            <a:endParaRPr lang="en-US" sz="1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57183" y="2420888"/>
            <a:ext cx="4176464" cy="2628662"/>
          </a:xfrm>
          <a:prstGeom prst="roundRect">
            <a:avLst>
              <a:gd name="adj" fmla="val 4911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качестве платформы для проведения расчётов мы использовали комбинацию базового уровня, написанного с использованием низкоуровневого языка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C++ 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 библиотеки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MPI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(Message Passing Interface)</a:t>
            </a:r>
            <a:r>
              <a: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предоставляемой системой, и платформы </a:t>
            </a:r>
            <a:r>
              <a:rPr lang="ru-RU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Microsoft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.NET 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качестве среды исполнения основного кода модели, написанного на высокоуровневом языке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C#</a:t>
            </a:r>
            <a:r>
              <a: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 </a:t>
            </a:r>
            <a:endParaRPr lang="en-US" sz="1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44624"/>
            <a:ext cx="9011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Третье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совещание рабочей группы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стран БРИКС по 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информационно-коммуникационным технологиям (ИКТ) и высокопроизводительным вычислениям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прошло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13 по 15 мая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2019г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технологическом парке </a:t>
            </a:r>
            <a:r>
              <a:rPr lang="ru-RU" sz="20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Итайпу</a:t>
            </a:r>
            <a:r>
              <a:rPr lang="ru-RU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</a:t>
            </a:r>
            <a:r>
              <a:rPr lang="ru-RU" sz="20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Фос-ду-Игуасу</a:t>
            </a:r>
            <a:r>
              <a:rPr lang="ru-RU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Бразилия)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 Заседание проходило под председательством профессора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Аугусто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Гадельха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Augusto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Gadelha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 из Бразильской лаборатории научных вычислений, и в нем приняли участие 22 участника из пяти стран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БРИКС (со стороны России два координатора: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МГУ и ЦЭМИ РАН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:\Users\Bakhtizin Albert\Desktop\Президиум РАН\От бразильцев\20190513 BRICS WG ICT_HPC - 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564904"/>
            <a:ext cx="8939623" cy="41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8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65" y="116632"/>
            <a:ext cx="90116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Были выбраны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флагманские проекты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для их представления на встрече старших должностных лиц стран БРИКС с рекомендацией о последующей поддержке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</a:p>
          <a:p>
            <a:pPr algn="just"/>
            <a:endParaRPr lang="ru-RU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•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Digital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Smart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Manufacturing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ответственная страна –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Китай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• 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HPC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application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for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Life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sciences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precision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medicine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and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public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health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ответственные страны –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ЮАР и Китай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• </a:t>
            </a:r>
            <a:r>
              <a:rPr lang="ru-RU" sz="2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Integrated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Precision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Farming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ответственная страна –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Бразилия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• </a:t>
            </a:r>
            <a:r>
              <a:rPr lang="ru-RU" sz="2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Large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Scale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Multi-Agent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based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Simulation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of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Virtual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Society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ответственная страна –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Россия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• </a:t>
            </a:r>
            <a:r>
              <a:rPr lang="ru-RU" sz="2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Digital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Earth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modeling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ответственная страна – 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Индия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).</a:t>
            </a:r>
          </a:p>
        </p:txBody>
      </p:sp>
      <p:pic>
        <p:nvPicPr>
          <p:cNvPr id="2050" name="Picture 2" descr="C:\Users\Bakhtizin Albert\Desktop\Президиум РАН\От бразильцев\bri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0" y="3811256"/>
            <a:ext cx="4072984" cy="271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akhtizin Albert\Desktop\NW (2019)\Фотки\Бразилия (2019)\DSC_0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56" y="3811256"/>
            <a:ext cx="4825045" cy="271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43608" y="2852936"/>
            <a:ext cx="7416824" cy="769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Спасибо за внимание!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ru-RU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" y="1273931"/>
            <a:ext cx="4364217" cy="267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54" y="1273931"/>
            <a:ext cx="4133716" cy="258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7" y="4221088"/>
            <a:ext cx="4299019" cy="258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42797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76027" y="1012895"/>
            <a:ext cx="5471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CGE модель «Россия: Центр -Федеральные округа»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19700" y="1012895"/>
            <a:ext cx="3527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CGE модель 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экономики знаний</a:t>
            </a:r>
            <a:endParaRPr lang="ru-RU" alt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19700" y="3858576"/>
            <a:ext cx="3527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CGE модель </a:t>
            </a: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с теневым сектором</a:t>
            </a:r>
            <a:endParaRPr lang="ru-RU" alt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0077" y="3882534"/>
            <a:ext cx="3527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charset="0"/>
              </a:rPr>
              <a:t>Отраслевая CGE модель</a:t>
            </a:r>
            <a:endParaRPr lang="ru-RU" alt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0122"/>
            <a:ext cx="9140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Осуществлено </a:t>
            </a:r>
            <a:r>
              <a:rPr lang="ru-RU" sz="1600" dirty="0">
                <a:solidFill>
                  <a:prstClr val="black"/>
                </a:solidFill>
                <a:latin typeface="Palatino Linotype" panose="02040502050505030304" pitchFamily="18" charset="0"/>
              </a:rPr>
              <a:t>моделирование коррупции и незаконных финансовых операций, в частности были сделаны расчеты последствий вывода финансовых средств из консолидированного бюджета и расчеты последствий уклонения от уплаты налогов со стороны физических и юридических лиц</a:t>
            </a:r>
            <a:r>
              <a:rPr lang="ru-RU" sz="16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Скругленный прямоугольник 152"/>
          <p:cNvSpPr/>
          <p:nvPr/>
        </p:nvSpPr>
        <p:spPr>
          <a:xfrm>
            <a:off x="101754" y="920652"/>
            <a:ext cx="8934742" cy="1671671"/>
          </a:xfrm>
          <a:prstGeom prst="roundRect">
            <a:avLst>
              <a:gd name="adj" fmla="val 675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2646069" y="2192213"/>
            <a:ext cx="3775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факторные составляющие</a:t>
            </a: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461286" y="1137246"/>
            <a:ext cx="1946508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финансовая</a:t>
            </a: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3390603" y="1137246"/>
            <a:ext cx="2286000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технологическая</a:t>
            </a: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228669" y="1752213"/>
            <a:ext cx="2594580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информационная</a:t>
            </a:r>
            <a:endParaRPr lang="ru-RU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5517018" y="1749539"/>
            <a:ext cx="1650454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</a:t>
            </a: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3001526" y="1752213"/>
            <a:ext cx="2319124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</a:t>
            </a:r>
            <a:endParaRPr lang="ru-RU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7403066" y="1749539"/>
            <a:ext cx="1297290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…и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др.</a:t>
            </a:r>
            <a:endParaRPr lang="ru-RU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129" name="Прямая со стрелкой 128"/>
          <p:cNvCxnSpPr>
            <a:stCxn id="115" idx="2"/>
          </p:cNvCxnSpPr>
          <p:nvPr/>
        </p:nvCxnSpPr>
        <p:spPr>
          <a:xfrm>
            <a:off x="4706888" y="708582"/>
            <a:ext cx="0" cy="42866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/>
          <p:nvPr/>
        </p:nvCxnSpPr>
        <p:spPr>
          <a:xfrm flipH="1">
            <a:off x="1763688" y="708582"/>
            <a:ext cx="644106" cy="42866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 flipH="1">
            <a:off x="2580259" y="708582"/>
            <a:ext cx="263549" cy="104363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7020272" y="708582"/>
            <a:ext cx="430902" cy="42866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>
            <a:off x="5940152" y="708582"/>
            <a:ext cx="178326" cy="104363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>
            <a:off x="3131840" y="708582"/>
            <a:ext cx="123457" cy="104363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>
            <a:off x="6732239" y="708582"/>
            <a:ext cx="1154168" cy="109543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Скругленный прямоугольник 122"/>
          <p:cNvSpPr/>
          <p:nvPr/>
        </p:nvSpPr>
        <p:spPr>
          <a:xfrm>
            <a:off x="6496645" y="1137246"/>
            <a:ext cx="2300818" cy="4426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экономическая</a:t>
            </a:r>
            <a:endParaRPr lang="ru-RU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190128"/>
            <a:ext cx="914400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810260" algn="l"/>
              </a:tabLst>
            </a:pPr>
            <a:r>
              <a:rPr lang="ru-RU" sz="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Макаров В.Л., </a:t>
            </a:r>
            <a:r>
              <a:rPr lang="ru-RU" sz="15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Бахтизин</a:t>
            </a:r>
            <a:r>
              <a:rPr lang="ru-RU" sz="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А.Р., </a:t>
            </a:r>
            <a:r>
              <a:rPr lang="ru-RU" sz="15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Хабриев</a:t>
            </a:r>
            <a:r>
              <a:rPr lang="ru-RU" sz="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Б.Р. Оценка эффективности механизмов укрепления государственного суверенитета России // Финансы: теория и практика, 2018 г.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"/>
          </p:nvPr>
        </p:nvSpPr>
        <p:spPr>
          <a:xfrm>
            <a:off x="101754" y="2736419"/>
            <a:ext cx="8970238" cy="3372922"/>
          </a:xfrm>
          <a:prstGeom prst="roundRect">
            <a:avLst>
              <a:gd name="adj" fmla="val 6192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целью укрепления государственного </a:t>
            </a:r>
            <a:r>
              <a:rPr lang="ru-RU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суверенитета</a:t>
            </a:r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и для 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достижения обозначенных в новом указе Президента Российской Федерации от 07.05.2018 г. целей, среди которых – обеспечение темпов экономического роста выше мировых, способствующих вхождению России в число пяти крупнейших экономик мира, а также </a:t>
            </a:r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ускорение 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технологического развития нашей страны, предусматривающее резкое увеличение организаций, осуществляющих технологические </a:t>
            </a:r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инновации, </a:t>
            </a:r>
            <a:r>
              <a:rPr lang="ru-RU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крайне </a:t>
            </a: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необходима переориентация на поиск внутренних источников инвестирования и на приоритетные направления социально-экономической политики, среди которых: </a:t>
            </a:r>
          </a:p>
          <a:p>
            <a:pPr marL="811213" indent="-365125" algn="just">
              <a:buFontTx/>
              <a:buAutoNum type="arabicParenR"/>
            </a:pP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диверсификация экономики, в том числе предусматривающая развитие инновационного сектора российской экономики;</a:t>
            </a:r>
          </a:p>
          <a:p>
            <a:pPr marL="811213" indent="-365125" algn="just">
              <a:buFontTx/>
              <a:buAutoNum type="arabicParenR"/>
            </a:pP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снижение дифференциации регионов по уровню их развития;</a:t>
            </a:r>
          </a:p>
          <a:p>
            <a:pPr marL="811213" indent="-365125" algn="just">
              <a:buFontTx/>
              <a:buAutoNum type="arabicParenR"/>
            </a:pP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повышение социальной защищенности населения;</a:t>
            </a:r>
          </a:p>
          <a:p>
            <a:pPr marL="811213" indent="-365125" algn="just">
              <a:buFontTx/>
              <a:buAutoNum type="arabicParenR"/>
            </a:pP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стимулирование внутреннего </a:t>
            </a:r>
            <a:r>
              <a:rPr lang="ru-RU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спроса</a:t>
            </a:r>
            <a:r>
              <a:rPr lang="en-US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 </a:t>
            </a:r>
            <a:r>
              <a:rPr lang="ru-RU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др</a:t>
            </a:r>
            <a:r>
              <a:rPr lang="ru-RU" sz="15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.</a:t>
            </a:r>
            <a:endParaRPr lang="ru-RU" sz="1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2195736" y="197804"/>
            <a:ext cx="5022304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Государственная суверенность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6138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583701"/>
            <a:ext cx="4320480" cy="2824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874612"/>
            <a:ext cx="4320480" cy="2824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37" y="3874613"/>
            <a:ext cx="4320480" cy="2824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796136" y="3408630"/>
            <a:ext cx="2232248" cy="52322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Scopus</a:t>
            </a:r>
            <a:endParaRPr lang="ru-RU" sz="28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383058" y="126794"/>
            <a:ext cx="2953948" cy="52322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ScienceDirect</a:t>
            </a:r>
            <a:endParaRPr lang="ru-RU" sz="28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85894" y="3408630"/>
            <a:ext cx="2823720" cy="52322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Web of Science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512" y="1196752"/>
            <a:ext cx="2300210" cy="1200329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Агентные</a:t>
            </a:r>
            <a:r>
              <a:rPr lang="ru-RU" b="1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 модели: рост публикаций по всем базам данных 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lumOff val="50000"/>
                <a:alpha val="72000"/>
              </a:schemeClr>
            </a:gs>
            <a:gs pos="53000">
              <a:schemeClr val="accent3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" y="1412776"/>
            <a:ext cx="8885714" cy="4285714"/>
          </a:xfrm>
          <a:prstGeom prst="rect">
            <a:avLst/>
          </a:prstGeo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72413" y="234226"/>
            <a:ext cx="8530056" cy="792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10 основных научных направлений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из </a:t>
            </a:r>
            <a:r>
              <a:rPr lang="en-US" sz="3600" b="1" kern="1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230</a:t>
            </a:r>
            <a:r>
              <a:rPr lang="ru-RU" sz="3600" b="1" kern="1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,</a:t>
            </a:r>
            <a:r>
              <a:rPr lang="ru-RU" sz="3600" b="1" kern="10" dirty="0" smtClean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 использующих агент-ориентированные модели </a:t>
            </a:r>
            <a:endParaRPr lang="ru-RU" sz="3600" b="1" kern="10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172400" y="6146140"/>
            <a:ext cx="971600" cy="46166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rial" charset="0"/>
              </a:rPr>
              <a:t>4,6%</a:t>
            </a:r>
            <a:endParaRPr lang="ru-RU" sz="2400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rial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8244408" y="5805264"/>
            <a:ext cx="792088" cy="864096"/>
          </a:xfrm>
          <a:prstGeom prst="upArrowCallout">
            <a:avLst>
              <a:gd name="adj1" fmla="val 29572"/>
              <a:gd name="adj2" fmla="val 39859"/>
              <a:gd name="adj3" fmla="val 25000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683568" y="6086127"/>
            <a:ext cx="7115332" cy="3023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на основе анализа публикаций базы </a:t>
            </a:r>
            <a:r>
              <a:rPr lang="en-US" sz="3600" b="1" i="1" kern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Web of Science </a:t>
            </a:r>
            <a:r>
              <a:rPr lang="ru-RU" sz="3600" b="1" i="1" kern="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Arial" charset="0"/>
              </a:rPr>
              <a:t>за период 1995-2018 гг. </a:t>
            </a:r>
            <a:endParaRPr lang="ru-RU" sz="3600" b="1" i="1" kern="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10127</TotalTime>
  <Words>5449</Words>
  <Application>Microsoft Office PowerPoint</Application>
  <PresentationFormat>Экран (4:3)</PresentationFormat>
  <Paragraphs>818</Paragraphs>
  <Slides>54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5" baseType="lpstr">
      <vt:lpstr>Arial</vt:lpstr>
      <vt:lpstr>Calibri</vt:lpstr>
      <vt:lpstr>Century Gothic</vt:lpstr>
      <vt:lpstr>Georgia</vt:lpstr>
      <vt:lpstr>Liberation Serif</vt:lpstr>
      <vt:lpstr>Palatino Linotype</vt:lpstr>
      <vt:lpstr>Symbol</vt:lpstr>
      <vt:lpstr>Times New Roman</vt:lpstr>
      <vt:lpstr>Wingdings</vt:lpstr>
      <vt:lpstr>Тема Office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Агентная модель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АОМ на суперкомпьютерах</vt:lpstr>
      <vt:lpstr>Демографическая АОМ России (&gt; 140 000 000 агентов)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Sushko</dc:creator>
  <cp:lastModifiedBy>Bakhtizin Albert</cp:lastModifiedBy>
  <cp:revision>488</cp:revision>
  <cp:lastPrinted>2018-10-16T06:54:59Z</cp:lastPrinted>
  <dcterms:created xsi:type="dcterms:W3CDTF">2015-11-04T08:42:14Z</dcterms:created>
  <dcterms:modified xsi:type="dcterms:W3CDTF">2019-11-26T09:37:58Z</dcterms:modified>
</cp:coreProperties>
</file>