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3"/>
  </p:notesMasterIdLst>
  <p:sldIdLst>
    <p:sldId id="256" r:id="rId2"/>
    <p:sldId id="315" r:id="rId3"/>
    <p:sldId id="316" r:id="rId4"/>
    <p:sldId id="317" r:id="rId5"/>
    <p:sldId id="318" r:id="rId6"/>
    <p:sldId id="322" r:id="rId7"/>
    <p:sldId id="319" r:id="rId8"/>
    <p:sldId id="321" r:id="rId9"/>
    <p:sldId id="303" r:id="rId10"/>
    <p:sldId id="304" r:id="rId11"/>
    <p:sldId id="305" r:id="rId12"/>
    <p:sldId id="281" r:id="rId13"/>
    <p:sldId id="306" r:id="rId14"/>
    <p:sldId id="307" r:id="rId15"/>
    <p:sldId id="308" r:id="rId16"/>
    <p:sldId id="309" r:id="rId17"/>
    <p:sldId id="310" r:id="rId18"/>
    <p:sldId id="329" r:id="rId19"/>
    <p:sldId id="325" r:id="rId20"/>
    <p:sldId id="330" r:id="rId21"/>
    <p:sldId id="331" r:id="rId22"/>
    <p:sldId id="333" r:id="rId23"/>
    <p:sldId id="328" r:id="rId24"/>
    <p:sldId id="335" r:id="rId25"/>
    <p:sldId id="334" r:id="rId26"/>
    <p:sldId id="291" r:id="rId27"/>
    <p:sldId id="323" r:id="rId28"/>
    <p:sldId id="337" r:id="rId29"/>
    <p:sldId id="326" r:id="rId30"/>
    <p:sldId id="336" r:id="rId31"/>
    <p:sldId id="338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00"/>
    <a:srgbClr val="00FFFF"/>
    <a:srgbClr val="292929"/>
    <a:srgbClr val="5F5F5F"/>
    <a:srgbClr val="969696"/>
    <a:srgbClr val="CC99FF"/>
    <a:srgbClr val="DDDDDD"/>
    <a:srgbClr val="000099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4670" autoAdjust="0"/>
  </p:normalViewPr>
  <p:slideViewPr>
    <p:cSldViewPr>
      <p:cViewPr varScale="1">
        <p:scale>
          <a:sx n="86" d="100"/>
          <a:sy n="86" d="100"/>
        </p:scale>
        <p:origin x="-149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ocs\gpu_konkurs2013\sca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19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 smtClean="0"/>
              <a:t>Обтекание</a:t>
            </a:r>
            <a:r>
              <a:rPr lang="ru-RU" baseline="0" dirty="0" smtClean="0"/>
              <a:t> клина, </a:t>
            </a:r>
            <a:r>
              <a:rPr lang="en-US" dirty="0" smtClean="0"/>
              <a:t>3</a:t>
            </a:r>
            <a:r>
              <a:rPr lang="ru-RU" dirty="0" smtClean="0"/>
              <a:t>.9</a:t>
            </a:r>
            <a:r>
              <a:rPr lang="ru-RU" baseline="0" dirty="0" smtClean="0"/>
              <a:t> млн ячеек</a:t>
            </a:r>
            <a:r>
              <a:rPr lang="en-US" dirty="0" smtClean="0"/>
              <a:t>, </a:t>
            </a:r>
            <a:r>
              <a:rPr lang="en-US" dirty="0" smtClean="0"/>
              <a:t>M=2,</a:t>
            </a:r>
            <a:r>
              <a:rPr lang="en-US" baseline="0" dirty="0" smtClean="0"/>
              <a:t> </a:t>
            </a:r>
            <a:r>
              <a:rPr lang="en-US" dirty="0" smtClean="0"/>
              <a:t>100 </a:t>
            </a:r>
            <a:r>
              <a:rPr lang="ru-RU" dirty="0" smtClean="0"/>
              <a:t>шагов по времени</a:t>
            </a:r>
            <a:endParaRPr lang="en-US" dirty="0"/>
          </a:p>
        </c:rich>
      </c:tx>
      <c:layout>
        <c:manualLayout>
          <c:xMode val="edge"/>
          <c:yMode val="edge"/>
          <c:x val="0.17907377431479601"/>
          <c:y val="4.2133896865832944E-2"/>
        </c:manualLayout>
      </c:layout>
      <c:overlay val="0"/>
      <c:spPr>
        <a:noFill/>
        <a:ln w="2627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758539328925348"/>
          <c:y val="0.21879187895630695"/>
          <c:w val="0.79603087100330749"/>
          <c:h val="0.58657718120805369"/>
        </c:manualLayout>
      </c:layout>
      <c:lineChart>
        <c:grouping val="standard"/>
        <c:varyColors val="0"/>
        <c:ser>
          <c:idx val="0"/>
          <c:order val="0"/>
          <c:tx>
            <c:strRef>
              <c:f>'gpu2'!$B$4</c:f>
              <c:strCache>
                <c:ptCount val="1"/>
                <c:pt idx="0">
                  <c:v>time, sec</c:v>
                </c:pt>
              </c:strCache>
            </c:strRef>
          </c:tx>
          <c:spPr>
            <a:ln w="26279">
              <a:solidFill>
                <a:srgbClr val="000000"/>
              </a:solidFill>
              <a:prstDash val="solid"/>
            </a:ln>
          </c:spPr>
          <c:marker>
            <c:symbol val="circle"/>
            <c:size val="13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8999636349809934E-2"/>
                  <c:y val="-5.7430436796890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24648108246157E-2"/>
                  <c:y val="-5.77433486555552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8212097294544916E-2"/>
                  <c:y val="-6.2487644311395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344305947961367E-2"/>
                  <c:y val="-6.3297567532123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886657931036118E-2"/>
                  <c:y val="-6.37345379119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9710019373401997E-2"/>
                  <c:y val="-6.5351761469609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729813414057933E-2"/>
                  <c:y val="-6.4799506331730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279">
                <a:noFill/>
              </a:ln>
            </c:spPr>
            <c:txPr>
              <a:bodyPr/>
              <a:lstStyle/>
              <a:p>
                <a:pPr>
                  <a:defRPr sz="3621" b="1" i="0" u="none" strike="noStrike" baseline="0">
                    <a:solidFill>
                      <a:srgbClr val="FF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'gpu2'!$A$5:$A$11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'gpu2'!$B$5:$B$11</c:f>
              <c:numCache>
                <c:formatCode>General</c:formatCode>
                <c:ptCount val="7"/>
                <c:pt idx="0">
                  <c:v>250</c:v>
                </c:pt>
                <c:pt idx="1">
                  <c:v>160</c:v>
                </c:pt>
                <c:pt idx="2">
                  <c:v>80.400000000000006</c:v>
                </c:pt>
                <c:pt idx="3">
                  <c:v>41</c:v>
                </c:pt>
                <c:pt idx="4">
                  <c:v>21</c:v>
                </c:pt>
                <c:pt idx="5">
                  <c:v>11.3</c:v>
                </c:pt>
                <c:pt idx="6">
                  <c:v>6.14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'gpu2'!$C$4</c:f>
              <c:strCache>
                <c:ptCount val="1"/>
                <c:pt idx="0">
                  <c:v>ideal, sec</c:v>
                </c:pt>
              </c:strCache>
            </c:strRef>
          </c:tx>
          <c:spPr>
            <a:ln w="26279">
              <a:solidFill>
                <a:srgbClr val="808080"/>
              </a:solidFill>
              <a:prstDash val="lgDash"/>
            </a:ln>
          </c:spPr>
          <c:marker>
            <c:symbol val="square"/>
            <c:size val="10"/>
            <c:spPr>
              <a:solidFill>
                <a:srgbClr val="FFFFFF"/>
              </a:solidFill>
              <a:ln>
                <a:solidFill>
                  <a:srgbClr val="333333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1"/>
              <c:layout>
                <c:manualLayout>
                  <c:x val="-6.1031283747180837E-2"/>
                  <c:y val="2.6368676787102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163355222622712E-2"/>
                  <c:y val="2.6570046462023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731065529842873E-2"/>
                  <c:y val="2.8113527951003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9298775837063146E-2"/>
                  <c:y val="2.160348822995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3943526474577896E-2"/>
                  <c:y val="2.04625760256782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255448468677861E-2"/>
                  <c:y val="1.9321493756269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279">
                <a:noFill/>
              </a:ln>
            </c:spPr>
            <c:txPr>
              <a:bodyPr/>
              <a:lstStyle/>
              <a:p>
                <a:pPr>
                  <a:defRPr sz="2612" b="1" i="0" u="none" strike="noStrike" baseline="0">
                    <a:solidFill>
                      <a:srgbClr val="333399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'gpu2'!$A$5:$A$11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'gpu2'!$C$5:$C$11</c:f>
              <c:numCache>
                <c:formatCode>General</c:formatCode>
                <c:ptCount val="7"/>
                <c:pt idx="1">
                  <c:v>160</c:v>
                </c:pt>
                <c:pt idx="2">
                  <c:v>80</c:v>
                </c:pt>
                <c:pt idx="3">
                  <c:v>40</c:v>
                </c:pt>
                <c:pt idx="4">
                  <c:v>20</c:v>
                </c:pt>
                <c:pt idx="5">
                  <c:v>10</c:v>
                </c:pt>
                <c:pt idx="6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693376"/>
        <c:axId val="172342656"/>
      </c:lineChart>
      <c:catAx>
        <c:axId val="170693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17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/>
                  <a:t>GPUs</a:t>
                </a:r>
              </a:p>
            </c:rich>
          </c:tx>
          <c:layout>
            <c:manualLayout>
              <c:xMode val="edge"/>
              <c:yMode val="edge"/>
              <c:x val="0.46306504961411243"/>
              <c:y val="0.8818791946308725"/>
            </c:manualLayout>
          </c:layout>
          <c:overlay val="0"/>
          <c:spPr>
            <a:noFill/>
            <a:ln w="2627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8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17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2342656"/>
        <c:crossesAt val="0.1"/>
        <c:auto val="1"/>
        <c:lblAlgn val="ctr"/>
        <c:lblOffset val="100"/>
        <c:tickLblSkip val="1"/>
        <c:tickMarkSkip val="1"/>
        <c:noMultiLvlLbl val="0"/>
      </c:catAx>
      <c:valAx>
        <c:axId val="172342656"/>
        <c:scaling>
          <c:logBase val="10"/>
          <c:orientation val="minMax"/>
        </c:scaling>
        <c:delete val="0"/>
        <c:axPos val="l"/>
        <c:majorGridlines>
          <c:spPr>
            <a:ln w="328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11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/>
                  <a:t>sec</a:t>
                </a:r>
              </a:p>
            </c:rich>
          </c:tx>
          <c:layout>
            <c:manualLayout>
              <c:xMode val="edge"/>
              <c:yMode val="edge"/>
              <c:x val="1.1025358324145534E-2"/>
              <c:y val="0.47248322147651006"/>
            </c:manualLayout>
          </c:layout>
          <c:overlay val="0"/>
          <c:spPr>
            <a:noFill/>
            <a:ln w="2627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8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11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0693376"/>
        <c:crosses val="autoZero"/>
        <c:crossBetween val="between"/>
      </c:valAx>
      <c:spPr>
        <a:gradFill rotWithShape="0">
          <a:gsLst>
            <a:gs pos="0">
              <a:srgbClr xmlns:mc="http://schemas.openxmlformats.org/markup-compatibility/2006" xmlns:a14="http://schemas.microsoft.com/office/drawing/2010/main" val="808080" mc:Ignorable="a14" a14:legacySpreadsheetColorIndex="23"/>
            </a:gs>
            <a:gs pos="100000">
              <a:srgbClr xmlns:mc="http://schemas.openxmlformats.org/markup-compatibility/2006" xmlns:a14="http://schemas.microsoft.com/office/drawing/2010/main" val="FFFFFF" mc:Ignorable="a14" a14:legacySpreadsheetColorIndex="9"/>
            </a:gs>
          </a:gsLst>
          <a:lin ang="5400000" scaled="1"/>
        </a:gradFill>
        <a:ln w="1314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713366621855198"/>
          <c:y val="0.24942758993361125"/>
          <c:w val="0.26130099228224918"/>
          <c:h val="0.1691275167785235"/>
        </c:manualLayout>
      </c:layout>
      <c:overlay val="0"/>
      <c:spPr>
        <a:solidFill>
          <a:srgbClr val="FFFFFF"/>
        </a:solidFill>
        <a:ln w="26279">
          <a:solidFill>
            <a:srgbClr val="000000"/>
          </a:solidFill>
          <a:prstDash val="solid"/>
        </a:ln>
      </c:spPr>
      <c:txPr>
        <a:bodyPr/>
        <a:lstStyle/>
        <a:p>
          <a:pPr>
            <a:defRPr sz="1712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285">
      <a:noFill/>
      <a:prstDash val="solid"/>
    </a:ln>
  </c:spPr>
  <c:txPr>
    <a:bodyPr/>
    <a:lstStyle/>
    <a:p>
      <a:pPr>
        <a:defRPr sz="1086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33573928258968"/>
          <c:y val="4.1412380704320358E-2"/>
          <c:w val="0.8055522747156606"/>
          <c:h val="0.77473168907321699"/>
        </c:manualLayout>
      </c:layout>
      <c:lineChart>
        <c:grouping val="standard"/>
        <c:varyColors val="0"/>
        <c:ser>
          <c:idx val="1"/>
          <c:order val="0"/>
          <c:tx>
            <c:strRef>
              <c:f>Лист1!$A$2</c:f>
              <c:strCache>
                <c:ptCount val="1"/>
                <c:pt idx="0">
                  <c:v>Time, 1 x dt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square"/>
            <c:size val="6"/>
            <c:spPr>
              <a:solidFill>
                <a:srgbClr val="FF0000"/>
              </a:solidFill>
              <a:ln w="9525"/>
            </c:spPr>
          </c:marker>
          <c:dLbls>
            <c:dLbl>
              <c:idx val="0"/>
              <c:layout>
                <c:manualLayout>
                  <c:x val="1.3055555555555555E-3"/>
                  <c:y val="-2.0890930300379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701443569553807E-2"/>
                  <c:y val="-6.255759696704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590332458442647E-2"/>
                  <c:y val="-7.181685622630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136811023622047E-2"/>
                  <c:y val="-7.6446485855934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1368110236220373E-2"/>
                  <c:y val="-6.718722659667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7873578302712159E-2"/>
                  <c:y val="-6.255759696704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Лист1!$B$1:$G$1</c:f>
              <c:numCache>
                <c:formatCode>General</c:formatCode>
                <c:ptCount val="6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768</c:v>
                </c:pt>
              </c:numCache>
            </c:num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6.8</c:v>
                </c:pt>
                <c:pt idx="1">
                  <c:v>3.55</c:v>
                </c:pt>
                <c:pt idx="2">
                  <c:v>1.81</c:v>
                </c:pt>
                <c:pt idx="3">
                  <c:v>0.92</c:v>
                </c:pt>
                <c:pt idx="4">
                  <c:v>0.54</c:v>
                </c:pt>
                <c:pt idx="5">
                  <c:v>0.38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Лист1!$A$3</c:f>
              <c:strCache>
                <c:ptCount val="1"/>
                <c:pt idx="0">
                  <c:v>Linear, 1 x dt</c:v>
                </c:pt>
              </c:strCache>
            </c:strRef>
          </c:tx>
          <c:spPr>
            <a:ln w="317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</c:spPr>
          </c:marker>
          <c:dLbls>
            <c:dLbl>
              <c:idx val="0"/>
              <c:layout>
                <c:manualLayout>
                  <c:x val="-6.0409886264216998E-2"/>
                  <c:y val="8.2245552639253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5965441819772527E-2"/>
                  <c:y val="6.372703412073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0409886264216971E-2"/>
                  <c:y val="5.9097404491105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8340332458442694E-2"/>
                  <c:y val="6.372703412073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4604330708661418E-2"/>
                  <c:y val="6.372703412073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581583552056092E-2"/>
                  <c:y val="5.9097404491105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Лист1!$B$1:$G$1</c:f>
              <c:numCache>
                <c:formatCode>General</c:formatCode>
                <c:ptCount val="6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768</c:v>
                </c:pt>
              </c:numCache>
            </c:num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6.8</c:v>
                </c:pt>
                <c:pt idx="1">
                  <c:v>3.4</c:v>
                </c:pt>
                <c:pt idx="2">
                  <c:v>1.7</c:v>
                </c:pt>
                <c:pt idx="3">
                  <c:v>0.85</c:v>
                </c:pt>
                <c:pt idx="4">
                  <c:v>0.42499999999999999</c:v>
                </c:pt>
                <c:pt idx="5">
                  <c:v>0.28299999999999997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5213056"/>
        <c:axId val="115214976"/>
      </c:lineChart>
      <c:catAx>
        <c:axId val="115213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/>
                  <a:t>#</a:t>
                </a:r>
                <a:r>
                  <a:rPr lang="en-US" sz="1600" baseline="0"/>
                  <a:t> GPUs</a:t>
                </a:r>
                <a:endParaRPr lang="ru-RU" sz="16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15214976"/>
        <c:crossesAt val="0.1"/>
        <c:auto val="1"/>
        <c:lblAlgn val="ctr"/>
        <c:lblOffset val="100"/>
        <c:noMultiLvlLbl val="0"/>
      </c:catAx>
      <c:valAx>
        <c:axId val="115214976"/>
        <c:scaling>
          <c:logBase val="2"/>
          <c:orientation val="minMax"/>
          <c:min val="0.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/>
                  <a:t>time, sec</a:t>
                </a:r>
                <a:endParaRPr lang="ru-RU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15213056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18567957130358706"/>
          <c:y val="0.50424577136191306"/>
          <c:w val="0.35773687664041992"/>
          <c:h val="0.25009623797025371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tx1">
            <a:lumMod val="22000"/>
            <a:lumOff val="78000"/>
          </a:schemeClr>
        </a:gs>
        <a:gs pos="45000">
          <a:schemeClr val="bg1">
            <a:lumMod val="0"/>
            <a:lumOff val="100000"/>
          </a:schemeClr>
        </a:gs>
      </a:gsLst>
      <a:lin ang="5400000" scaled="0"/>
    </a:gra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0.496</cdr:x>
      <cdr:y>0.51375</cdr:y>
    </cdr:from>
    <cdr:to>
      <cdr:x>0.51525</cdr:x>
      <cdr:y>0.546</cdr:y>
    </cdr:to>
    <cdr:sp macro="" textlink="">
      <cdr:nvSpPr>
        <cdr:cNvPr id="512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28025" y="2916507"/>
          <a:ext cx="133043" cy="1830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E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5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x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30454-C5F5-4F1B-93BE-9E92C1AD0205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BF537-34DC-40D3-89E8-B9DD6A505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58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F537-34DC-40D3-89E8-B9DD6A50549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98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19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19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20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20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20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20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20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20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20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20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CAA6791-FC9F-49F7-B92A-A2FF362A8BE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7BA2C1-B171-4E02-8A5C-CB56356F927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2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6D8C4F-7F61-46E3-9C54-30C8A548BE0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976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BA64DEA-0BA6-41D5-A251-AA28160E84A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97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6AF2D0C-4DE6-43E5-9B8E-C9705D36A65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87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3184A6-50CE-4091-B3DE-F55AEB3C281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4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19E6CC-6054-410F-9238-D92F0A46F53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10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79B6EF-260C-4820-BACD-806CDE4F3B0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0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EB5518-1DDF-44D1-8621-765F46F36EB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09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B00B70-4955-4F5F-B084-C20A1E97D72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3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4C8185-A588-4CBF-AE90-E0B29E0CCD1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2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FC66CB-C87C-4A0B-B9EF-ACD0EB5268A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6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609F4D-01BF-4532-9E6B-559D3BD85F3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03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551C1F6C-8421-4A8A-89C8-3BCB6403C997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2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8.wmf"/><Relationship Id="rId4" Type="http://schemas.openxmlformats.org/officeDocument/2006/relationships/image" Target="../media/image1.wmf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5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828800"/>
            <a:ext cx="7086600" cy="2133600"/>
          </a:xfrm>
        </p:spPr>
        <p:txBody>
          <a:bodyPr/>
          <a:lstStyle/>
          <a:p>
            <a:pPr algn="r"/>
            <a:r>
              <a:rPr lang="ru-RU" sz="3200" b="1" dirty="0">
                <a:latin typeface="Calibri" pitchFamily="34" charset="0"/>
              </a:rPr>
              <a:t>     </a:t>
            </a:r>
            <a:r>
              <a:rPr lang="ru-RU" sz="3200" b="1" dirty="0">
                <a:latin typeface="Calibri" pitchFamily="34" charset="0"/>
              </a:rPr>
              <a:t>Параллельный программный комплекс для решения задач газовой динамики в областях со сложной геометрией на современных гибридных вычислительных </a:t>
            </a:r>
            <a:r>
              <a:rPr lang="ru-RU" sz="3200" b="1" dirty="0" smtClean="0">
                <a:latin typeface="Calibri" pitchFamily="34" charset="0"/>
              </a:rPr>
              <a:t>системах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496" y="5955987"/>
            <a:ext cx="8888504" cy="749614"/>
          </a:xfrm>
        </p:spPr>
        <p:txBody>
          <a:bodyPr/>
          <a:lstStyle/>
          <a:p>
            <a:pPr algn="r"/>
            <a:r>
              <a:rPr lang="ru-RU" sz="1800" dirty="0">
                <a:latin typeface="Calibri" pitchFamily="34" charset="0"/>
              </a:rPr>
              <a:t>П.В. Павлухин, аспирант, мехмат МГУ; инженер, ФГУП НИИ “Квант”</a:t>
            </a:r>
          </a:p>
          <a:p>
            <a:pPr algn="r"/>
            <a:r>
              <a:rPr lang="ru-RU" sz="1800" dirty="0">
                <a:latin typeface="Calibri" pitchFamily="34" charset="0"/>
              </a:rPr>
              <a:t>И.С. Меньшов, д.ф.-м.н., проф., мехмат МГУ; </a:t>
            </a:r>
            <a:r>
              <a:rPr lang="ru-RU" sz="1800" dirty="0" err="1">
                <a:latin typeface="Calibri" pitchFamily="34" charset="0"/>
              </a:rPr>
              <a:t>в.н.с</a:t>
            </a:r>
            <a:r>
              <a:rPr lang="ru-RU" sz="1800" dirty="0">
                <a:latin typeface="Calibri" pitchFamily="34" charset="0"/>
              </a:rPr>
              <a:t>., ИПМ РАН им. М.В. Келдыша</a:t>
            </a:r>
            <a:endParaRPr lang="ru-RU" sz="1800" dirty="0"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90744" y="148892"/>
            <a:ext cx="8839200" cy="74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800" dirty="0" smtClean="0">
                <a:latin typeface="Calibri" pitchFamily="34" charset="0"/>
              </a:rPr>
              <a:t>семинар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«Суперкомпьютерные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технологии в науке, образовании и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промышленности»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18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марта 2014г.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6096000" y="1371600"/>
            <a:ext cx="2667000" cy="2447925"/>
            <a:chOff x="431" y="1207"/>
            <a:chExt cx="2177" cy="1998"/>
          </a:xfrm>
        </p:grpSpPr>
        <p:grpSp>
          <p:nvGrpSpPr>
            <p:cNvPr id="75779" name="Group 64"/>
            <p:cNvGrpSpPr>
              <a:grpSpLocks/>
            </p:cNvGrpSpPr>
            <p:nvPr/>
          </p:nvGrpSpPr>
          <p:grpSpPr bwMode="auto">
            <a:xfrm>
              <a:off x="1519" y="1207"/>
              <a:ext cx="1089" cy="1000"/>
              <a:chOff x="1066" y="1162"/>
              <a:chExt cx="1089" cy="1000"/>
            </a:xfrm>
          </p:grpSpPr>
          <p:sp>
            <p:nvSpPr>
              <p:cNvPr id="75780" name="Rectangle 65"/>
              <p:cNvSpPr>
                <a:spLocks noChangeArrowheads="1"/>
              </p:cNvSpPr>
              <p:nvPr/>
            </p:nvSpPr>
            <p:spPr bwMode="auto">
              <a:xfrm>
                <a:off x="1937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b="1"/>
              </a:p>
            </p:txBody>
          </p:sp>
          <p:sp>
            <p:nvSpPr>
              <p:cNvPr id="75781" name="Rectangle 66"/>
              <p:cNvSpPr>
                <a:spLocks noChangeArrowheads="1"/>
              </p:cNvSpPr>
              <p:nvPr/>
            </p:nvSpPr>
            <p:spPr bwMode="auto">
              <a:xfrm>
                <a:off x="1719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782" name="Rectangle 67"/>
              <p:cNvSpPr>
                <a:spLocks noChangeArrowheads="1"/>
              </p:cNvSpPr>
              <p:nvPr/>
            </p:nvSpPr>
            <p:spPr bwMode="auto">
              <a:xfrm>
                <a:off x="1502" y="1162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783" name="Rectangle 68"/>
              <p:cNvSpPr>
                <a:spLocks noChangeArrowheads="1"/>
              </p:cNvSpPr>
              <p:nvPr/>
            </p:nvSpPr>
            <p:spPr bwMode="auto">
              <a:xfrm>
                <a:off x="1284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784" name="Rectangle 69"/>
              <p:cNvSpPr>
                <a:spLocks noChangeArrowheads="1"/>
              </p:cNvSpPr>
              <p:nvPr/>
            </p:nvSpPr>
            <p:spPr bwMode="auto">
              <a:xfrm>
                <a:off x="1066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785" name="Rectangle 70"/>
              <p:cNvSpPr>
                <a:spLocks noChangeArrowheads="1"/>
              </p:cNvSpPr>
              <p:nvPr/>
            </p:nvSpPr>
            <p:spPr bwMode="auto">
              <a:xfrm>
                <a:off x="1937" y="1990"/>
                <a:ext cx="21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786" name="Rectangle 71"/>
              <p:cNvSpPr>
                <a:spLocks noChangeArrowheads="1"/>
              </p:cNvSpPr>
              <p:nvPr/>
            </p:nvSpPr>
            <p:spPr bwMode="auto">
              <a:xfrm>
                <a:off x="1719" y="1990"/>
                <a:ext cx="21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787" name="Rectangle 72"/>
              <p:cNvSpPr>
                <a:spLocks noChangeArrowheads="1"/>
              </p:cNvSpPr>
              <p:nvPr/>
            </p:nvSpPr>
            <p:spPr bwMode="auto">
              <a:xfrm>
                <a:off x="1502" y="1990"/>
                <a:ext cx="217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788" name="Rectangle 73"/>
              <p:cNvSpPr>
                <a:spLocks noChangeArrowheads="1"/>
              </p:cNvSpPr>
              <p:nvPr/>
            </p:nvSpPr>
            <p:spPr bwMode="auto">
              <a:xfrm>
                <a:off x="1284" y="1990"/>
                <a:ext cx="21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789" name="Rectangle 74"/>
              <p:cNvSpPr>
                <a:spLocks noChangeArrowheads="1"/>
              </p:cNvSpPr>
              <p:nvPr/>
            </p:nvSpPr>
            <p:spPr bwMode="auto">
              <a:xfrm>
                <a:off x="1066" y="1990"/>
                <a:ext cx="218" cy="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790" name="Rectangle 75"/>
              <p:cNvSpPr>
                <a:spLocks noChangeArrowheads="1"/>
              </p:cNvSpPr>
              <p:nvPr/>
            </p:nvSpPr>
            <p:spPr bwMode="auto">
              <a:xfrm>
                <a:off x="1937" y="1783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791" name="Rectangle 76"/>
              <p:cNvSpPr>
                <a:spLocks noChangeArrowheads="1"/>
              </p:cNvSpPr>
              <p:nvPr/>
            </p:nvSpPr>
            <p:spPr bwMode="auto">
              <a:xfrm>
                <a:off x="1719" y="1783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792" name="Rectangle 77"/>
              <p:cNvSpPr>
                <a:spLocks noChangeArrowheads="1"/>
              </p:cNvSpPr>
              <p:nvPr/>
            </p:nvSpPr>
            <p:spPr bwMode="auto">
              <a:xfrm>
                <a:off x="1502" y="1783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793" name="Rectangle 78"/>
              <p:cNvSpPr>
                <a:spLocks noChangeArrowheads="1"/>
              </p:cNvSpPr>
              <p:nvPr/>
            </p:nvSpPr>
            <p:spPr bwMode="auto">
              <a:xfrm>
                <a:off x="1284" y="1783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794" name="Rectangle 79"/>
              <p:cNvSpPr>
                <a:spLocks noChangeArrowheads="1"/>
              </p:cNvSpPr>
              <p:nvPr/>
            </p:nvSpPr>
            <p:spPr bwMode="auto">
              <a:xfrm>
                <a:off x="1066" y="1783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795" name="Rectangle 80"/>
              <p:cNvSpPr>
                <a:spLocks noChangeArrowheads="1"/>
              </p:cNvSpPr>
              <p:nvPr/>
            </p:nvSpPr>
            <p:spPr bwMode="auto">
              <a:xfrm>
                <a:off x="1937" y="1576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796" name="Rectangle 81"/>
              <p:cNvSpPr>
                <a:spLocks noChangeArrowheads="1"/>
              </p:cNvSpPr>
              <p:nvPr/>
            </p:nvSpPr>
            <p:spPr bwMode="auto">
              <a:xfrm>
                <a:off x="1719" y="1576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797" name="Rectangle 82"/>
              <p:cNvSpPr>
                <a:spLocks noChangeArrowheads="1"/>
              </p:cNvSpPr>
              <p:nvPr/>
            </p:nvSpPr>
            <p:spPr bwMode="auto">
              <a:xfrm>
                <a:off x="1502" y="1576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798" name="Rectangle 83"/>
              <p:cNvSpPr>
                <a:spLocks noChangeArrowheads="1"/>
              </p:cNvSpPr>
              <p:nvPr/>
            </p:nvSpPr>
            <p:spPr bwMode="auto">
              <a:xfrm>
                <a:off x="1284" y="1576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799" name="Rectangle 84"/>
              <p:cNvSpPr>
                <a:spLocks noChangeArrowheads="1"/>
              </p:cNvSpPr>
              <p:nvPr/>
            </p:nvSpPr>
            <p:spPr bwMode="auto">
              <a:xfrm>
                <a:off x="1066" y="1576"/>
                <a:ext cx="218" cy="20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00" name="Rectangle 85"/>
              <p:cNvSpPr>
                <a:spLocks noChangeArrowheads="1"/>
              </p:cNvSpPr>
              <p:nvPr/>
            </p:nvSpPr>
            <p:spPr bwMode="auto">
              <a:xfrm>
                <a:off x="1937" y="1369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01" name="Rectangle 86"/>
              <p:cNvSpPr>
                <a:spLocks noChangeArrowheads="1"/>
              </p:cNvSpPr>
              <p:nvPr/>
            </p:nvSpPr>
            <p:spPr bwMode="auto">
              <a:xfrm>
                <a:off x="1719" y="1369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02" name="Rectangle 87"/>
              <p:cNvSpPr>
                <a:spLocks noChangeArrowheads="1"/>
              </p:cNvSpPr>
              <p:nvPr/>
            </p:nvSpPr>
            <p:spPr bwMode="auto">
              <a:xfrm>
                <a:off x="1502" y="1369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03" name="Rectangle 88"/>
              <p:cNvSpPr>
                <a:spLocks noChangeArrowheads="1"/>
              </p:cNvSpPr>
              <p:nvPr/>
            </p:nvSpPr>
            <p:spPr bwMode="auto">
              <a:xfrm>
                <a:off x="1284" y="1369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04" name="Rectangle 89"/>
              <p:cNvSpPr>
                <a:spLocks noChangeArrowheads="1"/>
              </p:cNvSpPr>
              <p:nvPr/>
            </p:nvSpPr>
            <p:spPr bwMode="auto">
              <a:xfrm>
                <a:off x="1066" y="1369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05" name="Line 90"/>
              <p:cNvSpPr>
                <a:spLocks noChangeShapeType="1"/>
              </p:cNvSpPr>
              <p:nvPr/>
            </p:nvSpPr>
            <p:spPr bwMode="auto">
              <a:xfrm>
                <a:off x="1066" y="1162"/>
                <a:ext cx="10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06" name="Line 91"/>
              <p:cNvSpPr>
                <a:spLocks noChangeShapeType="1"/>
              </p:cNvSpPr>
              <p:nvPr/>
            </p:nvSpPr>
            <p:spPr bwMode="auto">
              <a:xfrm>
                <a:off x="1066" y="1576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07" name="Line 92"/>
              <p:cNvSpPr>
                <a:spLocks noChangeShapeType="1"/>
              </p:cNvSpPr>
              <p:nvPr/>
            </p:nvSpPr>
            <p:spPr bwMode="auto">
              <a:xfrm>
                <a:off x="1066" y="1783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08" name="Line 93"/>
              <p:cNvSpPr>
                <a:spLocks noChangeShapeType="1"/>
              </p:cNvSpPr>
              <p:nvPr/>
            </p:nvSpPr>
            <p:spPr bwMode="auto">
              <a:xfrm>
                <a:off x="1066" y="1990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09" name="Line 94"/>
              <p:cNvSpPr>
                <a:spLocks noChangeShapeType="1"/>
              </p:cNvSpPr>
              <p:nvPr/>
            </p:nvSpPr>
            <p:spPr bwMode="auto">
              <a:xfrm>
                <a:off x="1066" y="2162"/>
                <a:ext cx="108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10" name="Line 95"/>
              <p:cNvSpPr>
                <a:spLocks noChangeShapeType="1"/>
              </p:cNvSpPr>
              <p:nvPr/>
            </p:nvSpPr>
            <p:spPr bwMode="auto">
              <a:xfrm>
                <a:off x="1066" y="1162"/>
                <a:ext cx="0" cy="10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11" name="Line 96"/>
              <p:cNvSpPr>
                <a:spLocks noChangeShapeType="1"/>
              </p:cNvSpPr>
              <p:nvPr/>
            </p:nvSpPr>
            <p:spPr bwMode="auto">
              <a:xfrm>
                <a:off x="1284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12" name="Line 97"/>
              <p:cNvSpPr>
                <a:spLocks noChangeShapeType="1"/>
              </p:cNvSpPr>
              <p:nvPr/>
            </p:nvSpPr>
            <p:spPr bwMode="auto">
              <a:xfrm>
                <a:off x="1502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13" name="Line 98"/>
              <p:cNvSpPr>
                <a:spLocks noChangeShapeType="1"/>
              </p:cNvSpPr>
              <p:nvPr/>
            </p:nvSpPr>
            <p:spPr bwMode="auto">
              <a:xfrm>
                <a:off x="1719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14" name="Line 99"/>
              <p:cNvSpPr>
                <a:spLocks noChangeShapeType="1"/>
              </p:cNvSpPr>
              <p:nvPr/>
            </p:nvSpPr>
            <p:spPr bwMode="auto">
              <a:xfrm>
                <a:off x="1937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15" name="Line 100"/>
              <p:cNvSpPr>
                <a:spLocks noChangeShapeType="1"/>
              </p:cNvSpPr>
              <p:nvPr/>
            </p:nvSpPr>
            <p:spPr bwMode="auto">
              <a:xfrm>
                <a:off x="2155" y="1162"/>
                <a:ext cx="0" cy="100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16" name="Line 101"/>
              <p:cNvSpPr>
                <a:spLocks noChangeShapeType="1"/>
              </p:cNvSpPr>
              <p:nvPr/>
            </p:nvSpPr>
            <p:spPr bwMode="auto">
              <a:xfrm>
                <a:off x="1066" y="1369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5817" name="Group 108"/>
            <p:cNvGrpSpPr>
              <a:grpSpLocks/>
            </p:cNvGrpSpPr>
            <p:nvPr/>
          </p:nvGrpSpPr>
          <p:grpSpPr bwMode="auto">
            <a:xfrm>
              <a:off x="431" y="2205"/>
              <a:ext cx="1089" cy="1000"/>
              <a:chOff x="1066" y="1162"/>
              <a:chExt cx="1089" cy="1000"/>
            </a:xfrm>
          </p:grpSpPr>
          <p:sp>
            <p:nvSpPr>
              <p:cNvPr id="75818" name="Rectangle 109"/>
              <p:cNvSpPr>
                <a:spLocks noChangeArrowheads="1"/>
              </p:cNvSpPr>
              <p:nvPr/>
            </p:nvSpPr>
            <p:spPr bwMode="auto">
              <a:xfrm>
                <a:off x="1937" y="1162"/>
                <a:ext cx="218" cy="20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19" name="Rectangle 110"/>
              <p:cNvSpPr>
                <a:spLocks noChangeArrowheads="1"/>
              </p:cNvSpPr>
              <p:nvPr/>
            </p:nvSpPr>
            <p:spPr bwMode="auto">
              <a:xfrm>
                <a:off x="1719" y="1162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 w="5715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20" name="Rectangle 111"/>
              <p:cNvSpPr>
                <a:spLocks noChangeArrowheads="1"/>
              </p:cNvSpPr>
              <p:nvPr/>
            </p:nvSpPr>
            <p:spPr bwMode="auto">
              <a:xfrm>
                <a:off x="1502" y="1162"/>
                <a:ext cx="217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21" name="Rectangle 112"/>
              <p:cNvSpPr>
                <a:spLocks noChangeArrowheads="1"/>
              </p:cNvSpPr>
              <p:nvPr/>
            </p:nvSpPr>
            <p:spPr bwMode="auto">
              <a:xfrm>
                <a:off x="1284" y="1162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22" name="Rectangle 113"/>
              <p:cNvSpPr>
                <a:spLocks noChangeArrowheads="1"/>
              </p:cNvSpPr>
              <p:nvPr/>
            </p:nvSpPr>
            <p:spPr bwMode="auto">
              <a:xfrm>
                <a:off x="1066" y="1162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23" name="Rectangle 114"/>
              <p:cNvSpPr>
                <a:spLocks noChangeArrowheads="1"/>
              </p:cNvSpPr>
              <p:nvPr/>
            </p:nvSpPr>
            <p:spPr bwMode="auto">
              <a:xfrm>
                <a:off x="1937" y="1990"/>
                <a:ext cx="218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24" name="Rectangle 115"/>
              <p:cNvSpPr>
                <a:spLocks noChangeArrowheads="1"/>
              </p:cNvSpPr>
              <p:nvPr/>
            </p:nvSpPr>
            <p:spPr bwMode="auto">
              <a:xfrm>
                <a:off x="1719" y="1990"/>
                <a:ext cx="218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25" name="Rectangle 116"/>
              <p:cNvSpPr>
                <a:spLocks noChangeArrowheads="1"/>
              </p:cNvSpPr>
              <p:nvPr/>
            </p:nvSpPr>
            <p:spPr bwMode="auto">
              <a:xfrm>
                <a:off x="1502" y="1990"/>
                <a:ext cx="217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26" name="Rectangle 117"/>
              <p:cNvSpPr>
                <a:spLocks noChangeArrowheads="1"/>
              </p:cNvSpPr>
              <p:nvPr/>
            </p:nvSpPr>
            <p:spPr bwMode="auto">
              <a:xfrm>
                <a:off x="1284" y="1990"/>
                <a:ext cx="218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27" name="Rectangle 118"/>
              <p:cNvSpPr>
                <a:spLocks noChangeArrowheads="1"/>
              </p:cNvSpPr>
              <p:nvPr/>
            </p:nvSpPr>
            <p:spPr bwMode="auto">
              <a:xfrm>
                <a:off x="1066" y="1990"/>
                <a:ext cx="218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ru-RU" sz="1600" b="1"/>
              </a:p>
            </p:txBody>
          </p:sp>
          <p:sp>
            <p:nvSpPr>
              <p:cNvPr id="75828" name="Rectangle 119"/>
              <p:cNvSpPr>
                <a:spLocks noChangeArrowheads="1"/>
              </p:cNvSpPr>
              <p:nvPr/>
            </p:nvSpPr>
            <p:spPr bwMode="auto">
              <a:xfrm>
                <a:off x="1937" y="1783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29" name="Rectangle 120"/>
              <p:cNvSpPr>
                <a:spLocks noChangeArrowheads="1"/>
              </p:cNvSpPr>
              <p:nvPr/>
            </p:nvSpPr>
            <p:spPr bwMode="auto">
              <a:xfrm>
                <a:off x="1719" y="1783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30" name="Rectangle 121"/>
              <p:cNvSpPr>
                <a:spLocks noChangeArrowheads="1"/>
              </p:cNvSpPr>
              <p:nvPr/>
            </p:nvSpPr>
            <p:spPr bwMode="auto">
              <a:xfrm>
                <a:off x="1502" y="1783"/>
                <a:ext cx="217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31" name="Rectangle 122"/>
              <p:cNvSpPr>
                <a:spLocks noChangeArrowheads="1"/>
              </p:cNvSpPr>
              <p:nvPr/>
            </p:nvSpPr>
            <p:spPr bwMode="auto">
              <a:xfrm>
                <a:off x="1284" y="1783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32" name="Rectangle 123"/>
              <p:cNvSpPr>
                <a:spLocks noChangeArrowheads="1"/>
              </p:cNvSpPr>
              <p:nvPr/>
            </p:nvSpPr>
            <p:spPr bwMode="auto">
              <a:xfrm>
                <a:off x="1066" y="1783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33" name="Rectangle 124"/>
              <p:cNvSpPr>
                <a:spLocks noChangeArrowheads="1"/>
              </p:cNvSpPr>
              <p:nvPr/>
            </p:nvSpPr>
            <p:spPr bwMode="auto">
              <a:xfrm>
                <a:off x="1937" y="1576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34" name="Rectangle 125"/>
              <p:cNvSpPr>
                <a:spLocks noChangeArrowheads="1"/>
              </p:cNvSpPr>
              <p:nvPr/>
            </p:nvSpPr>
            <p:spPr bwMode="auto">
              <a:xfrm>
                <a:off x="1719" y="1576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35" name="Rectangle 126"/>
              <p:cNvSpPr>
                <a:spLocks noChangeArrowheads="1"/>
              </p:cNvSpPr>
              <p:nvPr/>
            </p:nvSpPr>
            <p:spPr bwMode="auto">
              <a:xfrm>
                <a:off x="1502" y="1576"/>
                <a:ext cx="217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36" name="Rectangle 127"/>
              <p:cNvSpPr>
                <a:spLocks noChangeArrowheads="1"/>
              </p:cNvSpPr>
              <p:nvPr/>
            </p:nvSpPr>
            <p:spPr bwMode="auto">
              <a:xfrm>
                <a:off x="1284" y="1576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37" name="Rectangle 128"/>
              <p:cNvSpPr>
                <a:spLocks noChangeArrowheads="1"/>
              </p:cNvSpPr>
              <p:nvPr/>
            </p:nvSpPr>
            <p:spPr bwMode="auto">
              <a:xfrm>
                <a:off x="1066" y="1576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38" name="Rectangle 129"/>
              <p:cNvSpPr>
                <a:spLocks noChangeArrowheads="1"/>
              </p:cNvSpPr>
              <p:nvPr/>
            </p:nvSpPr>
            <p:spPr bwMode="auto">
              <a:xfrm>
                <a:off x="1937" y="1369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 w="5715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39" name="Rectangle 130"/>
              <p:cNvSpPr>
                <a:spLocks noChangeArrowheads="1"/>
              </p:cNvSpPr>
              <p:nvPr/>
            </p:nvSpPr>
            <p:spPr bwMode="auto">
              <a:xfrm>
                <a:off x="1719" y="1369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40" name="Rectangle 131"/>
              <p:cNvSpPr>
                <a:spLocks noChangeArrowheads="1"/>
              </p:cNvSpPr>
              <p:nvPr/>
            </p:nvSpPr>
            <p:spPr bwMode="auto">
              <a:xfrm>
                <a:off x="1502" y="1369"/>
                <a:ext cx="217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41" name="Rectangle 132"/>
              <p:cNvSpPr>
                <a:spLocks noChangeArrowheads="1"/>
              </p:cNvSpPr>
              <p:nvPr/>
            </p:nvSpPr>
            <p:spPr bwMode="auto">
              <a:xfrm>
                <a:off x="1284" y="1369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42" name="Rectangle 133"/>
              <p:cNvSpPr>
                <a:spLocks noChangeArrowheads="1"/>
              </p:cNvSpPr>
              <p:nvPr/>
            </p:nvSpPr>
            <p:spPr bwMode="auto">
              <a:xfrm>
                <a:off x="1066" y="1369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43" name="Line 134"/>
              <p:cNvSpPr>
                <a:spLocks noChangeShapeType="1"/>
              </p:cNvSpPr>
              <p:nvPr/>
            </p:nvSpPr>
            <p:spPr bwMode="auto">
              <a:xfrm>
                <a:off x="1066" y="1162"/>
                <a:ext cx="108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44" name="Line 135"/>
              <p:cNvSpPr>
                <a:spLocks noChangeShapeType="1"/>
              </p:cNvSpPr>
              <p:nvPr/>
            </p:nvSpPr>
            <p:spPr bwMode="auto">
              <a:xfrm>
                <a:off x="1066" y="1576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45" name="Line 136"/>
              <p:cNvSpPr>
                <a:spLocks noChangeShapeType="1"/>
              </p:cNvSpPr>
              <p:nvPr/>
            </p:nvSpPr>
            <p:spPr bwMode="auto">
              <a:xfrm>
                <a:off x="1066" y="1783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46" name="Line 137"/>
              <p:cNvSpPr>
                <a:spLocks noChangeShapeType="1"/>
              </p:cNvSpPr>
              <p:nvPr/>
            </p:nvSpPr>
            <p:spPr bwMode="auto">
              <a:xfrm>
                <a:off x="1066" y="1990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47" name="Line 138"/>
              <p:cNvSpPr>
                <a:spLocks noChangeShapeType="1"/>
              </p:cNvSpPr>
              <p:nvPr/>
            </p:nvSpPr>
            <p:spPr bwMode="auto">
              <a:xfrm>
                <a:off x="1066" y="2162"/>
                <a:ext cx="10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48" name="Line 139"/>
              <p:cNvSpPr>
                <a:spLocks noChangeShapeType="1"/>
              </p:cNvSpPr>
              <p:nvPr/>
            </p:nvSpPr>
            <p:spPr bwMode="auto">
              <a:xfrm>
                <a:off x="1066" y="1162"/>
                <a:ext cx="0" cy="100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49" name="Line 140"/>
              <p:cNvSpPr>
                <a:spLocks noChangeShapeType="1"/>
              </p:cNvSpPr>
              <p:nvPr/>
            </p:nvSpPr>
            <p:spPr bwMode="auto">
              <a:xfrm>
                <a:off x="1284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50" name="Line 141"/>
              <p:cNvSpPr>
                <a:spLocks noChangeShapeType="1"/>
              </p:cNvSpPr>
              <p:nvPr/>
            </p:nvSpPr>
            <p:spPr bwMode="auto">
              <a:xfrm>
                <a:off x="1502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51" name="Line 142"/>
              <p:cNvSpPr>
                <a:spLocks noChangeShapeType="1"/>
              </p:cNvSpPr>
              <p:nvPr/>
            </p:nvSpPr>
            <p:spPr bwMode="auto">
              <a:xfrm>
                <a:off x="1719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52" name="Line 143"/>
              <p:cNvSpPr>
                <a:spLocks noChangeShapeType="1"/>
              </p:cNvSpPr>
              <p:nvPr/>
            </p:nvSpPr>
            <p:spPr bwMode="auto">
              <a:xfrm>
                <a:off x="1937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53" name="Line 144"/>
              <p:cNvSpPr>
                <a:spLocks noChangeShapeType="1"/>
              </p:cNvSpPr>
              <p:nvPr/>
            </p:nvSpPr>
            <p:spPr bwMode="auto">
              <a:xfrm>
                <a:off x="2155" y="1162"/>
                <a:ext cx="0" cy="10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54" name="Line 145"/>
              <p:cNvSpPr>
                <a:spLocks noChangeShapeType="1"/>
              </p:cNvSpPr>
              <p:nvPr/>
            </p:nvSpPr>
            <p:spPr bwMode="auto">
              <a:xfrm>
                <a:off x="1066" y="1369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5855" name="Group 146"/>
            <p:cNvGrpSpPr>
              <a:grpSpLocks/>
            </p:cNvGrpSpPr>
            <p:nvPr/>
          </p:nvGrpSpPr>
          <p:grpSpPr bwMode="auto">
            <a:xfrm>
              <a:off x="1519" y="2205"/>
              <a:ext cx="1089" cy="1000"/>
              <a:chOff x="1066" y="1162"/>
              <a:chExt cx="1089" cy="1000"/>
            </a:xfrm>
          </p:grpSpPr>
          <p:sp>
            <p:nvSpPr>
              <p:cNvPr id="75856" name="Rectangle 147"/>
              <p:cNvSpPr>
                <a:spLocks noChangeArrowheads="1"/>
              </p:cNvSpPr>
              <p:nvPr/>
            </p:nvSpPr>
            <p:spPr bwMode="auto">
              <a:xfrm>
                <a:off x="1937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57" name="Rectangle 148"/>
              <p:cNvSpPr>
                <a:spLocks noChangeArrowheads="1"/>
              </p:cNvSpPr>
              <p:nvPr/>
            </p:nvSpPr>
            <p:spPr bwMode="auto">
              <a:xfrm>
                <a:off x="1719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58" name="Rectangle 149"/>
              <p:cNvSpPr>
                <a:spLocks noChangeArrowheads="1"/>
              </p:cNvSpPr>
              <p:nvPr/>
            </p:nvSpPr>
            <p:spPr bwMode="auto">
              <a:xfrm>
                <a:off x="1502" y="1162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59" name="Rectangle 150"/>
              <p:cNvSpPr>
                <a:spLocks noChangeArrowheads="1"/>
              </p:cNvSpPr>
              <p:nvPr/>
            </p:nvSpPr>
            <p:spPr bwMode="auto">
              <a:xfrm>
                <a:off x="1284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60" name="Rectangle 151"/>
              <p:cNvSpPr>
                <a:spLocks noChangeArrowheads="1"/>
              </p:cNvSpPr>
              <p:nvPr/>
            </p:nvSpPr>
            <p:spPr bwMode="auto">
              <a:xfrm>
                <a:off x="1066" y="1162"/>
                <a:ext cx="218" cy="207"/>
              </a:xfrm>
              <a:prstGeom prst="rect">
                <a:avLst/>
              </a:prstGeom>
              <a:noFill/>
              <a:ln w="5715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61" name="Rectangle 152"/>
              <p:cNvSpPr>
                <a:spLocks noChangeArrowheads="1"/>
              </p:cNvSpPr>
              <p:nvPr/>
            </p:nvSpPr>
            <p:spPr bwMode="auto">
              <a:xfrm>
                <a:off x="1937" y="1990"/>
                <a:ext cx="218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62" name="Rectangle 153"/>
              <p:cNvSpPr>
                <a:spLocks noChangeArrowheads="1"/>
              </p:cNvSpPr>
              <p:nvPr/>
            </p:nvSpPr>
            <p:spPr bwMode="auto">
              <a:xfrm>
                <a:off x="1719" y="1990"/>
                <a:ext cx="218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63" name="Rectangle 154"/>
              <p:cNvSpPr>
                <a:spLocks noChangeArrowheads="1"/>
              </p:cNvSpPr>
              <p:nvPr/>
            </p:nvSpPr>
            <p:spPr bwMode="auto">
              <a:xfrm>
                <a:off x="1502" y="1990"/>
                <a:ext cx="217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64" name="Rectangle 155"/>
              <p:cNvSpPr>
                <a:spLocks noChangeArrowheads="1"/>
              </p:cNvSpPr>
              <p:nvPr/>
            </p:nvSpPr>
            <p:spPr bwMode="auto">
              <a:xfrm>
                <a:off x="1284" y="1990"/>
                <a:ext cx="218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65" name="Rectangle 156"/>
              <p:cNvSpPr>
                <a:spLocks noChangeArrowheads="1"/>
              </p:cNvSpPr>
              <p:nvPr/>
            </p:nvSpPr>
            <p:spPr bwMode="auto">
              <a:xfrm>
                <a:off x="1066" y="1990"/>
                <a:ext cx="218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66" name="Rectangle 157"/>
              <p:cNvSpPr>
                <a:spLocks noChangeArrowheads="1"/>
              </p:cNvSpPr>
              <p:nvPr/>
            </p:nvSpPr>
            <p:spPr bwMode="auto">
              <a:xfrm>
                <a:off x="1937" y="1783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67" name="Rectangle 158"/>
              <p:cNvSpPr>
                <a:spLocks noChangeArrowheads="1"/>
              </p:cNvSpPr>
              <p:nvPr/>
            </p:nvSpPr>
            <p:spPr bwMode="auto">
              <a:xfrm>
                <a:off x="1719" y="1783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68" name="Rectangle 159"/>
              <p:cNvSpPr>
                <a:spLocks noChangeArrowheads="1"/>
              </p:cNvSpPr>
              <p:nvPr/>
            </p:nvSpPr>
            <p:spPr bwMode="auto">
              <a:xfrm>
                <a:off x="1502" y="1783"/>
                <a:ext cx="217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69" name="Rectangle 160"/>
              <p:cNvSpPr>
                <a:spLocks noChangeArrowheads="1"/>
              </p:cNvSpPr>
              <p:nvPr/>
            </p:nvSpPr>
            <p:spPr bwMode="auto">
              <a:xfrm>
                <a:off x="1284" y="1783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70" name="Rectangle 161"/>
              <p:cNvSpPr>
                <a:spLocks noChangeArrowheads="1"/>
              </p:cNvSpPr>
              <p:nvPr/>
            </p:nvSpPr>
            <p:spPr bwMode="auto">
              <a:xfrm>
                <a:off x="1066" y="1783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71" name="Rectangle 162"/>
              <p:cNvSpPr>
                <a:spLocks noChangeArrowheads="1"/>
              </p:cNvSpPr>
              <p:nvPr/>
            </p:nvSpPr>
            <p:spPr bwMode="auto">
              <a:xfrm>
                <a:off x="1937" y="1576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72" name="Rectangle 163"/>
              <p:cNvSpPr>
                <a:spLocks noChangeArrowheads="1"/>
              </p:cNvSpPr>
              <p:nvPr/>
            </p:nvSpPr>
            <p:spPr bwMode="auto">
              <a:xfrm>
                <a:off x="1719" y="1576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73" name="Rectangle 164"/>
              <p:cNvSpPr>
                <a:spLocks noChangeArrowheads="1"/>
              </p:cNvSpPr>
              <p:nvPr/>
            </p:nvSpPr>
            <p:spPr bwMode="auto">
              <a:xfrm>
                <a:off x="1502" y="1576"/>
                <a:ext cx="217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74" name="Rectangle 165"/>
              <p:cNvSpPr>
                <a:spLocks noChangeArrowheads="1"/>
              </p:cNvSpPr>
              <p:nvPr/>
            </p:nvSpPr>
            <p:spPr bwMode="auto">
              <a:xfrm>
                <a:off x="1284" y="1576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75" name="Rectangle 166"/>
              <p:cNvSpPr>
                <a:spLocks noChangeArrowheads="1"/>
              </p:cNvSpPr>
              <p:nvPr/>
            </p:nvSpPr>
            <p:spPr bwMode="auto">
              <a:xfrm>
                <a:off x="1066" y="1576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76" name="Rectangle 167"/>
              <p:cNvSpPr>
                <a:spLocks noChangeArrowheads="1"/>
              </p:cNvSpPr>
              <p:nvPr/>
            </p:nvSpPr>
            <p:spPr bwMode="auto">
              <a:xfrm>
                <a:off x="1937" y="1369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77" name="Rectangle 168"/>
              <p:cNvSpPr>
                <a:spLocks noChangeArrowheads="1"/>
              </p:cNvSpPr>
              <p:nvPr/>
            </p:nvSpPr>
            <p:spPr bwMode="auto">
              <a:xfrm>
                <a:off x="1719" y="1369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78" name="Rectangle 169"/>
              <p:cNvSpPr>
                <a:spLocks noChangeArrowheads="1"/>
              </p:cNvSpPr>
              <p:nvPr/>
            </p:nvSpPr>
            <p:spPr bwMode="auto">
              <a:xfrm>
                <a:off x="1502" y="1369"/>
                <a:ext cx="217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79" name="Rectangle 170"/>
              <p:cNvSpPr>
                <a:spLocks noChangeArrowheads="1"/>
              </p:cNvSpPr>
              <p:nvPr/>
            </p:nvSpPr>
            <p:spPr bwMode="auto">
              <a:xfrm>
                <a:off x="1284" y="1369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80" name="Rectangle 171"/>
              <p:cNvSpPr>
                <a:spLocks noChangeArrowheads="1"/>
              </p:cNvSpPr>
              <p:nvPr/>
            </p:nvSpPr>
            <p:spPr bwMode="auto">
              <a:xfrm>
                <a:off x="1066" y="1369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81" name="Line 172"/>
              <p:cNvSpPr>
                <a:spLocks noChangeShapeType="1"/>
              </p:cNvSpPr>
              <p:nvPr/>
            </p:nvSpPr>
            <p:spPr bwMode="auto">
              <a:xfrm>
                <a:off x="1066" y="1162"/>
                <a:ext cx="108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82" name="Line 173"/>
              <p:cNvSpPr>
                <a:spLocks noChangeShapeType="1"/>
              </p:cNvSpPr>
              <p:nvPr/>
            </p:nvSpPr>
            <p:spPr bwMode="auto">
              <a:xfrm>
                <a:off x="1066" y="1576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83" name="Line 174"/>
              <p:cNvSpPr>
                <a:spLocks noChangeShapeType="1"/>
              </p:cNvSpPr>
              <p:nvPr/>
            </p:nvSpPr>
            <p:spPr bwMode="auto">
              <a:xfrm>
                <a:off x="1066" y="1783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84" name="Line 175"/>
              <p:cNvSpPr>
                <a:spLocks noChangeShapeType="1"/>
              </p:cNvSpPr>
              <p:nvPr/>
            </p:nvSpPr>
            <p:spPr bwMode="auto">
              <a:xfrm>
                <a:off x="1066" y="1990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85" name="Line 176"/>
              <p:cNvSpPr>
                <a:spLocks noChangeShapeType="1"/>
              </p:cNvSpPr>
              <p:nvPr/>
            </p:nvSpPr>
            <p:spPr bwMode="auto">
              <a:xfrm>
                <a:off x="1066" y="2162"/>
                <a:ext cx="10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86" name="Line 177"/>
              <p:cNvSpPr>
                <a:spLocks noChangeShapeType="1"/>
              </p:cNvSpPr>
              <p:nvPr/>
            </p:nvSpPr>
            <p:spPr bwMode="auto">
              <a:xfrm>
                <a:off x="1066" y="1162"/>
                <a:ext cx="0" cy="10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87" name="Line 178"/>
              <p:cNvSpPr>
                <a:spLocks noChangeShapeType="1"/>
              </p:cNvSpPr>
              <p:nvPr/>
            </p:nvSpPr>
            <p:spPr bwMode="auto">
              <a:xfrm>
                <a:off x="1284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88" name="Line 179"/>
              <p:cNvSpPr>
                <a:spLocks noChangeShapeType="1"/>
              </p:cNvSpPr>
              <p:nvPr/>
            </p:nvSpPr>
            <p:spPr bwMode="auto">
              <a:xfrm>
                <a:off x="1502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89" name="Line 180"/>
              <p:cNvSpPr>
                <a:spLocks noChangeShapeType="1"/>
              </p:cNvSpPr>
              <p:nvPr/>
            </p:nvSpPr>
            <p:spPr bwMode="auto">
              <a:xfrm>
                <a:off x="1719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90" name="Line 181"/>
              <p:cNvSpPr>
                <a:spLocks noChangeShapeType="1"/>
              </p:cNvSpPr>
              <p:nvPr/>
            </p:nvSpPr>
            <p:spPr bwMode="auto">
              <a:xfrm>
                <a:off x="1937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91" name="Line 182"/>
              <p:cNvSpPr>
                <a:spLocks noChangeShapeType="1"/>
              </p:cNvSpPr>
              <p:nvPr/>
            </p:nvSpPr>
            <p:spPr bwMode="auto">
              <a:xfrm>
                <a:off x="2155" y="1162"/>
                <a:ext cx="0" cy="100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92" name="Line 183"/>
              <p:cNvSpPr>
                <a:spLocks noChangeShapeType="1"/>
              </p:cNvSpPr>
              <p:nvPr/>
            </p:nvSpPr>
            <p:spPr bwMode="auto">
              <a:xfrm>
                <a:off x="1066" y="1369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5893" name="Group 26"/>
            <p:cNvGrpSpPr>
              <a:grpSpLocks/>
            </p:cNvGrpSpPr>
            <p:nvPr/>
          </p:nvGrpSpPr>
          <p:grpSpPr bwMode="auto">
            <a:xfrm>
              <a:off x="431" y="1207"/>
              <a:ext cx="1089" cy="1000"/>
              <a:chOff x="1066" y="1162"/>
              <a:chExt cx="1089" cy="1000"/>
            </a:xfrm>
          </p:grpSpPr>
          <p:sp>
            <p:nvSpPr>
              <p:cNvPr id="75894" name="Rectangle 27"/>
              <p:cNvSpPr>
                <a:spLocks noChangeArrowheads="1"/>
              </p:cNvSpPr>
              <p:nvPr/>
            </p:nvSpPr>
            <p:spPr bwMode="auto">
              <a:xfrm>
                <a:off x="1937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95" name="Rectangle 28"/>
              <p:cNvSpPr>
                <a:spLocks noChangeArrowheads="1"/>
              </p:cNvSpPr>
              <p:nvPr/>
            </p:nvSpPr>
            <p:spPr bwMode="auto">
              <a:xfrm>
                <a:off x="1719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96" name="Rectangle 29"/>
              <p:cNvSpPr>
                <a:spLocks noChangeArrowheads="1"/>
              </p:cNvSpPr>
              <p:nvPr/>
            </p:nvSpPr>
            <p:spPr bwMode="auto">
              <a:xfrm>
                <a:off x="1502" y="1162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97" name="Rectangle 30"/>
              <p:cNvSpPr>
                <a:spLocks noChangeArrowheads="1"/>
              </p:cNvSpPr>
              <p:nvPr/>
            </p:nvSpPr>
            <p:spPr bwMode="auto">
              <a:xfrm>
                <a:off x="1284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98" name="Rectangle 31"/>
              <p:cNvSpPr>
                <a:spLocks noChangeArrowheads="1"/>
              </p:cNvSpPr>
              <p:nvPr/>
            </p:nvSpPr>
            <p:spPr bwMode="auto">
              <a:xfrm>
                <a:off x="1066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899" name="Rectangle 32"/>
              <p:cNvSpPr>
                <a:spLocks noChangeArrowheads="1"/>
              </p:cNvSpPr>
              <p:nvPr/>
            </p:nvSpPr>
            <p:spPr bwMode="auto">
              <a:xfrm>
                <a:off x="1937" y="1990"/>
                <a:ext cx="218" cy="172"/>
              </a:xfrm>
              <a:prstGeom prst="rect">
                <a:avLst/>
              </a:prstGeom>
              <a:noFill/>
              <a:ln w="5715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900" name="Rectangle 33"/>
              <p:cNvSpPr>
                <a:spLocks noChangeArrowheads="1"/>
              </p:cNvSpPr>
              <p:nvPr/>
            </p:nvSpPr>
            <p:spPr bwMode="auto">
              <a:xfrm>
                <a:off x="1719" y="1990"/>
                <a:ext cx="21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901" name="Rectangle 34"/>
              <p:cNvSpPr>
                <a:spLocks noChangeArrowheads="1"/>
              </p:cNvSpPr>
              <p:nvPr/>
            </p:nvSpPr>
            <p:spPr bwMode="auto">
              <a:xfrm>
                <a:off x="1502" y="1990"/>
                <a:ext cx="217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902" name="Rectangle 35"/>
              <p:cNvSpPr>
                <a:spLocks noChangeArrowheads="1"/>
              </p:cNvSpPr>
              <p:nvPr/>
            </p:nvSpPr>
            <p:spPr bwMode="auto">
              <a:xfrm>
                <a:off x="1284" y="1990"/>
                <a:ext cx="21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903" name="Rectangle 36"/>
              <p:cNvSpPr>
                <a:spLocks noChangeArrowheads="1"/>
              </p:cNvSpPr>
              <p:nvPr/>
            </p:nvSpPr>
            <p:spPr bwMode="auto">
              <a:xfrm>
                <a:off x="1066" y="1990"/>
                <a:ext cx="21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904" name="Rectangle 37"/>
              <p:cNvSpPr>
                <a:spLocks noChangeArrowheads="1"/>
              </p:cNvSpPr>
              <p:nvPr/>
            </p:nvSpPr>
            <p:spPr bwMode="auto">
              <a:xfrm>
                <a:off x="1937" y="1783"/>
                <a:ext cx="218" cy="207"/>
              </a:xfrm>
              <a:prstGeom prst="rect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905" name="Rectangle 38"/>
              <p:cNvSpPr>
                <a:spLocks noChangeArrowheads="1"/>
              </p:cNvSpPr>
              <p:nvPr/>
            </p:nvSpPr>
            <p:spPr bwMode="auto">
              <a:xfrm>
                <a:off x="1719" y="1783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906" name="Rectangle 39"/>
              <p:cNvSpPr>
                <a:spLocks noChangeArrowheads="1"/>
              </p:cNvSpPr>
              <p:nvPr/>
            </p:nvSpPr>
            <p:spPr bwMode="auto">
              <a:xfrm>
                <a:off x="1502" y="1783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907" name="Rectangle 40"/>
              <p:cNvSpPr>
                <a:spLocks noChangeArrowheads="1"/>
              </p:cNvSpPr>
              <p:nvPr/>
            </p:nvSpPr>
            <p:spPr bwMode="auto">
              <a:xfrm>
                <a:off x="1284" y="1783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908" name="Rectangle 41"/>
              <p:cNvSpPr>
                <a:spLocks noChangeArrowheads="1"/>
              </p:cNvSpPr>
              <p:nvPr/>
            </p:nvSpPr>
            <p:spPr bwMode="auto">
              <a:xfrm>
                <a:off x="1066" y="1783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909" name="Rectangle 42"/>
              <p:cNvSpPr>
                <a:spLocks noChangeArrowheads="1"/>
              </p:cNvSpPr>
              <p:nvPr/>
            </p:nvSpPr>
            <p:spPr bwMode="auto">
              <a:xfrm>
                <a:off x="1937" y="1576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910" name="Rectangle 43"/>
              <p:cNvSpPr>
                <a:spLocks noChangeArrowheads="1"/>
              </p:cNvSpPr>
              <p:nvPr/>
            </p:nvSpPr>
            <p:spPr bwMode="auto">
              <a:xfrm>
                <a:off x="1719" y="1576"/>
                <a:ext cx="218" cy="207"/>
              </a:xfrm>
              <a:prstGeom prst="rect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911" name="Rectangle 44"/>
              <p:cNvSpPr>
                <a:spLocks noChangeArrowheads="1"/>
              </p:cNvSpPr>
              <p:nvPr/>
            </p:nvSpPr>
            <p:spPr bwMode="auto">
              <a:xfrm>
                <a:off x="1502" y="1576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912" name="Rectangle 45"/>
              <p:cNvSpPr>
                <a:spLocks noChangeArrowheads="1"/>
              </p:cNvSpPr>
              <p:nvPr/>
            </p:nvSpPr>
            <p:spPr bwMode="auto">
              <a:xfrm>
                <a:off x="1284" y="1576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913" name="Rectangle 46"/>
              <p:cNvSpPr>
                <a:spLocks noChangeArrowheads="1"/>
              </p:cNvSpPr>
              <p:nvPr/>
            </p:nvSpPr>
            <p:spPr bwMode="auto">
              <a:xfrm>
                <a:off x="1066" y="1576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914" name="Rectangle 47"/>
              <p:cNvSpPr>
                <a:spLocks noChangeArrowheads="1"/>
              </p:cNvSpPr>
              <p:nvPr/>
            </p:nvSpPr>
            <p:spPr bwMode="auto">
              <a:xfrm>
                <a:off x="1937" y="1369"/>
                <a:ext cx="218" cy="207"/>
              </a:xfrm>
              <a:prstGeom prst="rect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915" name="Rectangle 48"/>
              <p:cNvSpPr>
                <a:spLocks noChangeArrowheads="1"/>
              </p:cNvSpPr>
              <p:nvPr/>
            </p:nvSpPr>
            <p:spPr bwMode="auto">
              <a:xfrm>
                <a:off x="1719" y="1369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916" name="Rectangle 49"/>
              <p:cNvSpPr>
                <a:spLocks noChangeArrowheads="1"/>
              </p:cNvSpPr>
              <p:nvPr/>
            </p:nvSpPr>
            <p:spPr bwMode="auto">
              <a:xfrm>
                <a:off x="1502" y="1369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917" name="Rectangle 50"/>
              <p:cNvSpPr>
                <a:spLocks noChangeArrowheads="1"/>
              </p:cNvSpPr>
              <p:nvPr/>
            </p:nvSpPr>
            <p:spPr bwMode="auto">
              <a:xfrm>
                <a:off x="1284" y="1369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918" name="Rectangle 51"/>
              <p:cNvSpPr>
                <a:spLocks noChangeArrowheads="1"/>
              </p:cNvSpPr>
              <p:nvPr/>
            </p:nvSpPr>
            <p:spPr bwMode="auto">
              <a:xfrm>
                <a:off x="1066" y="1369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5919" name="Line 52"/>
              <p:cNvSpPr>
                <a:spLocks noChangeShapeType="1"/>
              </p:cNvSpPr>
              <p:nvPr/>
            </p:nvSpPr>
            <p:spPr bwMode="auto">
              <a:xfrm>
                <a:off x="1066" y="1162"/>
                <a:ext cx="10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20" name="Line 53"/>
              <p:cNvSpPr>
                <a:spLocks noChangeShapeType="1"/>
              </p:cNvSpPr>
              <p:nvPr/>
            </p:nvSpPr>
            <p:spPr bwMode="auto">
              <a:xfrm>
                <a:off x="1066" y="1576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21" name="Line 54"/>
              <p:cNvSpPr>
                <a:spLocks noChangeShapeType="1"/>
              </p:cNvSpPr>
              <p:nvPr/>
            </p:nvSpPr>
            <p:spPr bwMode="auto">
              <a:xfrm>
                <a:off x="1066" y="1783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22" name="Line 55"/>
              <p:cNvSpPr>
                <a:spLocks noChangeShapeType="1"/>
              </p:cNvSpPr>
              <p:nvPr/>
            </p:nvSpPr>
            <p:spPr bwMode="auto">
              <a:xfrm>
                <a:off x="1066" y="1990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23" name="Line 56"/>
              <p:cNvSpPr>
                <a:spLocks noChangeShapeType="1"/>
              </p:cNvSpPr>
              <p:nvPr/>
            </p:nvSpPr>
            <p:spPr bwMode="auto">
              <a:xfrm>
                <a:off x="1066" y="2162"/>
                <a:ext cx="108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24" name="Line 57"/>
              <p:cNvSpPr>
                <a:spLocks noChangeShapeType="1"/>
              </p:cNvSpPr>
              <p:nvPr/>
            </p:nvSpPr>
            <p:spPr bwMode="auto">
              <a:xfrm>
                <a:off x="1066" y="1162"/>
                <a:ext cx="0" cy="100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25" name="Line 58"/>
              <p:cNvSpPr>
                <a:spLocks noChangeShapeType="1"/>
              </p:cNvSpPr>
              <p:nvPr/>
            </p:nvSpPr>
            <p:spPr bwMode="auto">
              <a:xfrm>
                <a:off x="1284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26" name="Line 59"/>
              <p:cNvSpPr>
                <a:spLocks noChangeShapeType="1"/>
              </p:cNvSpPr>
              <p:nvPr/>
            </p:nvSpPr>
            <p:spPr bwMode="auto">
              <a:xfrm>
                <a:off x="1502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27" name="Line 60"/>
              <p:cNvSpPr>
                <a:spLocks noChangeShapeType="1"/>
              </p:cNvSpPr>
              <p:nvPr/>
            </p:nvSpPr>
            <p:spPr bwMode="auto">
              <a:xfrm>
                <a:off x="1719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28" name="Line 61"/>
              <p:cNvSpPr>
                <a:spLocks noChangeShapeType="1"/>
              </p:cNvSpPr>
              <p:nvPr/>
            </p:nvSpPr>
            <p:spPr bwMode="auto">
              <a:xfrm>
                <a:off x="1937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29" name="Line 62"/>
              <p:cNvSpPr>
                <a:spLocks noChangeShapeType="1"/>
              </p:cNvSpPr>
              <p:nvPr/>
            </p:nvSpPr>
            <p:spPr bwMode="auto">
              <a:xfrm>
                <a:off x="2155" y="1162"/>
                <a:ext cx="0" cy="10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30" name="Line 63"/>
              <p:cNvSpPr>
                <a:spLocks noChangeShapeType="1"/>
              </p:cNvSpPr>
              <p:nvPr/>
            </p:nvSpPr>
            <p:spPr bwMode="auto">
              <a:xfrm>
                <a:off x="1066" y="1369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5931" name="Line 155"/>
            <p:cNvSpPr>
              <a:spLocks noChangeShapeType="1"/>
            </p:cNvSpPr>
            <p:nvPr/>
          </p:nvSpPr>
          <p:spPr bwMode="auto">
            <a:xfrm>
              <a:off x="748" y="3113"/>
              <a:ext cx="17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932" name="Line 156"/>
            <p:cNvSpPr>
              <a:spLocks noChangeShapeType="1"/>
            </p:cNvSpPr>
            <p:nvPr/>
          </p:nvSpPr>
          <p:spPr bwMode="auto">
            <a:xfrm>
              <a:off x="521" y="2296"/>
              <a:ext cx="9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933" name="AutoShape 157"/>
          <p:cNvSpPr>
            <a:spLocks noChangeArrowheads="1"/>
          </p:cNvSpPr>
          <p:nvPr/>
        </p:nvSpPr>
        <p:spPr bwMode="auto">
          <a:xfrm>
            <a:off x="304800" y="1676400"/>
            <a:ext cx="4953000" cy="4191000"/>
          </a:xfrm>
          <a:prstGeom prst="wedgeRoundRectCallout">
            <a:avLst>
              <a:gd name="adj1" fmla="val 85130"/>
              <a:gd name="adj2" fmla="val -24241"/>
              <a:gd name="adj3" fmla="val 16667"/>
            </a:avLst>
          </a:prstGeom>
          <a:solidFill>
            <a:srgbClr val="DDDDDD">
              <a:alpha val="6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75934" name="Rectangle 158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739775"/>
          </a:xfrm>
        </p:spPr>
        <p:txBody>
          <a:bodyPr/>
          <a:lstStyle/>
          <a:p>
            <a:r>
              <a:rPr lang="ru-RU" sz="3200">
                <a:latin typeface="Calibri" pitchFamily="34" charset="0"/>
              </a:rPr>
              <a:t>Порядок обхода ячеек</a:t>
            </a:r>
            <a:r>
              <a:rPr lang="en-US" sz="3200">
                <a:latin typeface="Calibri" pitchFamily="34" charset="0"/>
              </a:rPr>
              <a:t> </a:t>
            </a:r>
            <a:r>
              <a:rPr lang="ru-RU" sz="3200">
                <a:latin typeface="Calibri" pitchFamily="34" charset="0"/>
              </a:rPr>
              <a:t>расчетной области, неявная схема:</a:t>
            </a:r>
          </a:p>
        </p:txBody>
      </p:sp>
      <p:sp>
        <p:nvSpPr>
          <p:cNvPr id="75935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5105400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if (I &gt; J) {</a:t>
            </a:r>
            <a:r>
              <a:rPr lang="en-US" sz="2000" b="1">
                <a:solidFill>
                  <a:srgbClr val="006600"/>
                </a:solidFill>
                <a:latin typeface="Courier New" pitchFamily="49" charset="0"/>
              </a:rPr>
              <a:t>//</a:t>
            </a:r>
            <a:r>
              <a:rPr lang="ru-RU" sz="2000" b="1">
                <a:solidFill>
                  <a:srgbClr val="006600"/>
                </a:solidFill>
                <a:latin typeface="Courier New" pitchFamily="49" charset="0"/>
              </a:rPr>
              <a:t>сосед обсчитан</a:t>
            </a:r>
            <a:endParaRPr lang="en-US" sz="2000" b="1">
              <a:solidFill>
                <a:srgbClr val="0066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  ...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  cell[I] = </a:t>
            </a:r>
            <a:r>
              <a:rPr lang="en-US" sz="2000" b="1">
                <a:solidFill>
                  <a:srgbClr val="FF0000"/>
                </a:solidFill>
                <a:latin typeface="Courier New" pitchFamily="49" charset="0"/>
              </a:rPr>
              <a:t>f1(cell[J])</a:t>
            </a:r>
            <a:r>
              <a:rPr lang="en-US" sz="2000" b="1"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  ...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}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endParaRPr lang="en-US" sz="2000" b="1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if (I &lt; J) {</a:t>
            </a:r>
            <a:r>
              <a:rPr lang="en-US" sz="2000" b="1">
                <a:solidFill>
                  <a:srgbClr val="006600"/>
                </a:solidFill>
                <a:latin typeface="Courier New" pitchFamily="49" charset="0"/>
              </a:rPr>
              <a:t>//</a:t>
            </a:r>
            <a:r>
              <a:rPr lang="ru-RU" sz="2000" b="1">
                <a:solidFill>
                  <a:srgbClr val="006600"/>
                </a:solidFill>
                <a:latin typeface="Courier New" pitchFamily="49" charset="0"/>
              </a:rPr>
              <a:t>сосед не обсчитан</a:t>
            </a:r>
            <a:endParaRPr lang="en-US" sz="2000" b="1">
              <a:solidFill>
                <a:srgbClr val="0066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  ...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  cell[I] = </a:t>
            </a:r>
            <a:r>
              <a:rPr lang="en-US" sz="2000" b="1">
                <a:solidFill>
                  <a:srgbClr val="FF0000"/>
                </a:solidFill>
                <a:latin typeface="Courier New" pitchFamily="49" charset="0"/>
              </a:rPr>
              <a:t>f2(cell[J])</a:t>
            </a:r>
            <a:r>
              <a:rPr lang="en-US" sz="2000" b="1"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  </a:t>
            </a:r>
            <a:r>
              <a:rPr lang="en-US" sz="2000" b="1">
                <a:solidFill>
                  <a:srgbClr val="FF0000"/>
                </a:solidFill>
                <a:latin typeface="Courier New" pitchFamily="49" charset="0"/>
              </a:rPr>
              <a:t>cell[J]+= </a:t>
            </a:r>
            <a:r>
              <a:rPr lang="en-US" sz="2000" b="1">
                <a:latin typeface="Courier New" pitchFamily="49" charset="0"/>
              </a:rPr>
              <a:t>... 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}</a:t>
            </a:r>
            <a:endParaRPr lang="ru-RU" sz="2000" b="1">
              <a:latin typeface="Courier New" pitchFamily="49" charset="0"/>
            </a:endParaRPr>
          </a:p>
        </p:txBody>
      </p:sp>
      <p:sp>
        <p:nvSpPr>
          <p:cNvPr id="75936" name="AutoShape 185"/>
          <p:cNvSpPr>
            <a:spLocks noChangeArrowheads="1"/>
          </p:cNvSpPr>
          <p:nvPr/>
        </p:nvSpPr>
        <p:spPr bwMode="auto">
          <a:xfrm rot="10800000">
            <a:off x="5562600" y="4419600"/>
            <a:ext cx="2438400" cy="2381250"/>
          </a:xfrm>
          <a:prstGeom prst="wedgeRoundRectCallout">
            <a:avLst>
              <a:gd name="adj1" fmla="val -21810"/>
              <a:gd name="adj2" fmla="val 113731"/>
              <a:gd name="adj3" fmla="val 16667"/>
            </a:avLst>
          </a:prstGeom>
          <a:gradFill rotWithShape="1">
            <a:gsLst>
              <a:gs pos="0">
                <a:srgbClr val="292929">
                  <a:alpha val="57001"/>
                </a:srgbClr>
              </a:gs>
              <a:gs pos="100000">
                <a:srgbClr val="DDDDDD">
                  <a:alpha val="66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75937" name="AutoShape 13"/>
          <p:cNvSpPr>
            <a:spLocks noChangeArrowheads="1"/>
          </p:cNvSpPr>
          <p:nvPr/>
        </p:nvSpPr>
        <p:spPr bwMode="auto">
          <a:xfrm rot="10800000">
            <a:off x="6153150" y="5468938"/>
            <a:ext cx="454025" cy="284162"/>
          </a:xfrm>
          <a:prstGeom prst="leftArrow">
            <a:avLst>
              <a:gd name="adj1" fmla="val 50000"/>
              <a:gd name="adj2" fmla="val 684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75938" name="Rectangle 103"/>
          <p:cNvSpPr>
            <a:spLocks noChangeArrowheads="1"/>
          </p:cNvSpPr>
          <p:nvPr/>
        </p:nvSpPr>
        <p:spPr bwMode="auto">
          <a:xfrm>
            <a:off x="6637338" y="5434013"/>
            <a:ext cx="339725" cy="339725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I</a:t>
            </a:r>
            <a:endParaRPr lang="ru-RU" sz="2400" b="1"/>
          </a:p>
        </p:txBody>
      </p:sp>
      <p:sp>
        <p:nvSpPr>
          <p:cNvPr id="75939" name="Rectangle 104"/>
          <p:cNvSpPr>
            <a:spLocks noChangeArrowheads="1"/>
          </p:cNvSpPr>
          <p:nvPr/>
        </p:nvSpPr>
        <p:spPr bwMode="auto">
          <a:xfrm>
            <a:off x="6637338" y="6340475"/>
            <a:ext cx="339725" cy="339725"/>
          </a:xfrm>
          <a:prstGeom prst="rect">
            <a:avLst/>
          </a:prstGeom>
          <a:solidFill>
            <a:schemeClr val="accent1"/>
          </a:solidFill>
          <a:ln w="571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940" name="Rectangle 105"/>
          <p:cNvSpPr>
            <a:spLocks noChangeArrowheads="1"/>
          </p:cNvSpPr>
          <p:nvPr/>
        </p:nvSpPr>
        <p:spPr bwMode="auto">
          <a:xfrm>
            <a:off x="6637338" y="4524375"/>
            <a:ext cx="339725" cy="342900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941" name="Rectangle 106"/>
          <p:cNvSpPr>
            <a:spLocks noChangeArrowheads="1"/>
          </p:cNvSpPr>
          <p:nvPr/>
        </p:nvSpPr>
        <p:spPr bwMode="auto">
          <a:xfrm>
            <a:off x="5672138" y="5434013"/>
            <a:ext cx="339725" cy="339725"/>
          </a:xfrm>
          <a:prstGeom prst="rect">
            <a:avLst/>
          </a:prstGeom>
          <a:solidFill>
            <a:schemeClr val="accent1"/>
          </a:solidFill>
          <a:ln w="571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/>
              <a:t>J</a:t>
            </a:r>
            <a:endParaRPr lang="ru-RU" sz="2400" b="1"/>
          </a:p>
        </p:txBody>
      </p:sp>
      <p:sp>
        <p:nvSpPr>
          <p:cNvPr id="75942" name="Rectangle 107"/>
          <p:cNvSpPr>
            <a:spLocks noChangeArrowheads="1"/>
          </p:cNvSpPr>
          <p:nvPr/>
        </p:nvSpPr>
        <p:spPr bwMode="auto">
          <a:xfrm>
            <a:off x="7545388" y="5434013"/>
            <a:ext cx="339725" cy="339725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/>
          </a:p>
        </p:txBody>
      </p:sp>
      <p:sp>
        <p:nvSpPr>
          <p:cNvPr id="75943" name="AutoShape 167"/>
          <p:cNvSpPr>
            <a:spLocks noChangeArrowheads="1"/>
          </p:cNvSpPr>
          <p:nvPr/>
        </p:nvSpPr>
        <p:spPr bwMode="auto">
          <a:xfrm>
            <a:off x="381000" y="1981200"/>
            <a:ext cx="4800600" cy="1600200"/>
          </a:xfrm>
          <a:prstGeom prst="roundRect">
            <a:avLst>
              <a:gd name="adj" fmla="val 16667"/>
            </a:avLst>
          </a:prstGeom>
          <a:solidFill>
            <a:srgbClr val="969696">
              <a:alpha val="16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944" name="Rectangle 168"/>
          <p:cNvSpPr>
            <a:spLocks noChangeArrowheads="1"/>
          </p:cNvSpPr>
          <p:nvPr/>
        </p:nvSpPr>
        <p:spPr bwMode="auto">
          <a:xfrm>
            <a:off x="304800" y="6019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945" name="Rectangle 169"/>
          <p:cNvSpPr>
            <a:spLocks noChangeArrowheads="1"/>
          </p:cNvSpPr>
          <p:nvPr/>
        </p:nvSpPr>
        <p:spPr bwMode="auto">
          <a:xfrm>
            <a:off x="304800" y="6400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946" name="Text Box 170"/>
          <p:cNvSpPr txBox="1">
            <a:spLocks noChangeArrowheads="1"/>
          </p:cNvSpPr>
          <p:nvPr/>
        </p:nvSpPr>
        <p:spPr bwMode="auto">
          <a:xfrm>
            <a:off x="533400" y="6019800"/>
            <a:ext cx="3200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ru-RU" sz="2400">
                <a:latin typeface="Calibri" pitchFamily="34" charset="0"/>
              </a:rPr>
              <a:t>ячейка обсчитана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ru-RU" sz="2400">
                <a:latin typeface="Calibri" pitchFamily="34" charset="0"/>
              </a:rPr>
              <a:t>ячейка не обсчитана</a:t>
            </a:r>
            <a:r>
              <a:rPr lang="ru-RU"/>
              <a:t> </a:t>
            </a:r>
          </a:p>
        </p:txBody>
      </p:sp>
      <p:sp>
        <p:nvSpPr>
          <p:cNvPr id="75947" name="Rectangle 171"/>
          <p:cNvSpPr>
            <a:spLocks noChangeArrowheads="1"/>
          </p:cNvSpPr>
          <p:nvPr/>
        </p:nvSpPr>
        <p:spPr bwMode="auto">
          <a:xfrm>
            <a:off x="228600" y="5943600"/>
            <a:ext cx="3276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6096000" y="1371600"/>
            <a:ext cx="2667000" cy="2447925"/>
            <a:chOff x="431" y="1207"/>
            <a:chExt cx="2177" cy="1998"/>
          </a:xfrm>
        </p:grpSpPr>
        <p:grpSp>
          <p:nvGrpSpPr>
            <p:cNvPr id="76803" name="Group 64"/>
            <p:cNvGrpSpPr>
              <a:grpSpLocks/>
            </p:cNvGrpSpPr>
            <p:nvPr/>
          </p:nvGrpSpPr>
          <p:grpSpPr bwMode="auto">
            <a:xfrm>
              <a:off x="1519" y="1207"/>
              <a:ext cx="1089" cy="1000"/>
              <a:chOff x="1066" y="1162"/>
              <a:chExt cx="1089" cy="1000"/>
            </a:xfrm>
          </p:grpSpPr>
          <p:sp>
            <p:nvSpPr>
              <p:cNvPr id="76804" name="Rectangle 65"/>
              <p:cNvSpPr>
                <a:spLocks noChangeArrowheads="1"/>
              </p:cNvSpPr>
              <p:nvPr/>
            </p:nvSpPr>
            <p:spPr bwMode="auto">
              <a:xfrm>
                <a:off x="1937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b="1"/>
              </a:p>
            </p:txBody>
          </p:sp>
          <p:sp>
            <p:nvSpPr>
              <p:cNvPr id="76805" name="Rectangle 66"/>
              <p:cNvSpPr>
                <a:spLocks noChangeArrowheads="1"/>
              </p:cNvSpPr>
              <p:nvPr/>
            </p:nvSpPr>
            <p:spPr bwMode="auto">
              <a:xfrm>
                <a:off x="1719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06" name="Rectangle 67"/>
              <p:cNvSpPr>
                <a:spLocks noChangeArrowheads="1"/>
              </p:cNvSpPr>
              <p:nvPr/>
            </p:nvSpPr>
            <p:spPr bwMode="auto">
              <a:xfrm>
                <a:off x="1502" y="1162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07" name="Rectangle 68"/>
              <p:cNvSpPr>
                <a:spLocks noChangeArrowheads="1"/>
              </p:cNvSpPr>
              <p:nvPr/>
            </p:nvSpPr>
            <p:spPr bwMode="auto">
              <a:xfrm>
                <a:off x="1284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08" name="Rectangle 69"/>
              <p:cNvSpPr>
                <a:spLocks noChangeArrowheads="1"/>
              </p:cNvSpPr>
              <p:nvPr/>
            </p:nvSpPr>
            <p:spPr bwMode="auto">
              <a:xfrm>
                <a:off x="1066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09" name="Rectangle 70"/>
              <p:cNvSpPr>
                <a:spLocks noChangeArrowheads="1"/>
              </p:cNvSpPr>
              <p:nvPr/>
            </p:nvSpPr>
            <p:spPr bwMode="auto">
              <a:xfrm>
                <a:off x="1937" y="1990"/>
                <a:ext cx="21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10" name="Rectangle 71"/>
              <p:cNvSpPr>
                <a:spLocks noChangeArrowheads="1"/>
              </p:cNvSpPr>
              <p:nvPr/>
            </p:nvSpPr>
            <p:spPr bwMode="auto">
              <a:xfrm>
                <a:off x="1719" y="1990"/>
                <a:ext cx="21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11" name="Rectangle 72"/>
              <p:cNvSpPr>
                <a:spLocks noChangeArrowheads="1"/>
              </p:cNvSpPr>
              <p:nvPr/>
            </p:nvSpPr>
            <p:spPr bwMode="auto">
              <a:xfrm>
                <a:off x="1502" y="1990"/>
                <a:ext cx="217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12" name="Rectangle 73"/>
              <p:cNvSpPr>
                <a:spLocks noChangeArrowheads="1"/>
              </p:cNvSpPr>
              <p:nvPr/>
            </p:nvSpPr>
            <p:spPr bwMode="auto">
              <a:xfrm>
                <a:off x="1284" y="1990"/>
                <a:ext cx="21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13" name="Rectangle 74"/>
              <p:cNvSpPr>
                <a:spLocks noChangeArrowheads="1"/>
              </p:cNvSpPr>
              <p:nvPr/>
            </p:nvSpPr>
            <p:spPr bwMode="auto">
              <a:xfrm>
                <a:off x="1066" y="1990"/>
                <a:ext cx="218" cy="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14" name="Rectangle 75"/>
              <p:cNvSpPr>
                <a:spLocks noChangeArrowheads="1"/>
              </p:cNvSpPr>
              <p:nvPr/>
            </p:nvSpPr>
            <p:spPr bwMode="auto">
              <a:xfrm>
                <a:off x="1937" y="1783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15" name="Rectangle 76"/>
              <p:cNvSpPr>
                <a:spLocks noChangeArrowheads="1"/>
              </p:cNvSpPr>
              <p:nvPr/>
            </p:nvSpPr>
            <p:spPr bwMode="auto">
              <a:xfrm>
                <a:off x="1719" y="1783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16" name="Rectangle 77"/>
              <p:cNvSpPr>
                <a:spLocks noChangeArrowheads="1"/>
              </p:cNvSpPr>
              <p:nvPr/>
            </p:nvSpPr>
            <p:spPr bwMode="auto">
              <a:xfrm>
                <a:off x="1502" y="1783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17" name="Rectangle 78"/>
              <p:cNvSpPr>
                <a:spLocks noChangeArrowheads="1"/>
              </p:cNvSpPr>
              <p:nvPr/>
            </p:nvSpPr>
            <p:spPr bwMode="auto">
              <a:xfrm>
                <a:off x="1284" y="1783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18" name="Rectangle 79"/>
              <p:cNvSpPr>
                <a:spLocks noChangeArrowheads="1"/>
              </p:cNvSpPr>
              <p:nvPr/>
            </p:nvSpPr>
            <p:spPr bwMode="auto">
              <a:xfrm>
                <a:off x="1066" y="1783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19" name="Rectangle 80"/>
              <p:cNvSpPr>
                <a:spLocks noChangeArrowheads="1"/>
              </p:cNvSpPr>
              <p:nvPr/>
            </p:nvSpPr>
            <p:spPr bwMode="auto">
              <a:xfrm>
                <a:off x="1937" y="1576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20" name="Rectangle 81"/>
              <p:cNvSpPr>
                <a:spLocks noChangeArrowheads="1"/>
              </p:cNvSpPr>
              <p:nvPr/>
            </p:nvSpPr>
            <p:spPr bwMode="auto">
              <a:xfrm>
                <a:off x="1719" y="1576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21" name="Rectangle 82"/>
              <p:cNvSpPr>
                <a:spLocks noChangeArrowheads="1"/>
              </p:cNvSpPr>
              <p:nvPr/>
            </p:nvSpPr>
            <p:spPr bwMode="auto">
              <a:xfrm>
                <a:off x="1502" y="1576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22" name="Rectangle 83"/>
              <p:cNvSpPr>
                <a:spLocks noChangeArrowheads="1"/>
              </p:cNvSpPr>
              <p:nvPr/>
            </p:nvSpPr>
            <p:spPr bwMode="auto">
              <a:xfrm>
                <a:off x="1284" y="1576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23" name="Rectangle 84"/>
              <p:cNvSpPr>
                <a:spLocks noChangeArrowheads="1"/>
              </p:cNvSpPr>
              <p:nvPr/>
            </p:nvSpPr>
            <p:spPr bwMode="auto">
              <a:xfrm>
                <a:off x="1066" y="1576"/>
                <a:ext cx="218" cy="20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24" name="Rectangle 85"/>
              <p:cNvSpPr>
                <a:spLocks noChangeArrowheads="1"/>
              </p:cNvSpPr>
              <p:nvPr/>
            </p:nvSpPr>
            <p:spPr bwMode="auto">
              <a:xfrm>
                <a:off x="1937" y="1369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25" name="Rectangle 86"/>
              <p:cNvSpPr>
                <a:spLocks noChangeArrowheads="1"/>
              </p:cNvSpPr>
              <p:nvPr/>
            </p:nvSpPr>
            <p:spPr bwMode="auto">
              <a:xfrm>
                <a:off x="1719" y="1369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26" name="Rectangle 87"/>
              <p:cNvSpPr>
                <a:spLocks noChangeArrowheads="1"/>
              </p:cNvSpPr>
              <p:nvPr/>
            </p:nvSpPr>
            <p:spPr bwMode="auto">
              <a:xfrm>
                <a:off x="1502" y="1369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27" name="Rectangle 88"/>
              <p:cNvSpPr>
                <a:spLocks noChangeArrowheads="1"/>
              </p:cNvSpPr>
              <p:nvPr/>
            </p:nvSpPr>
            <p:spPr bwMode="auto">
              <a:xfrm>
                <a:off x="1284" y="1369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28" name="Rectangle 89"/>
              <p:cNvSpPr>
                <a:spLocks noChangeArrowheads="1"/>
              </p:cNvSpPr>
              <p:nvPr/>
            </p:nvSpPr>
            <p:spPr bwMode="auto">
              <a:xfrm>
                <a:off x="1066" y="1369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29" name="Line 90"/>
              <p:cNvSpPr>
                <a:spLocks noChangeShapeType="1"/>
              </p:cNvSpPr>
              <p:nvPr/>
            </p:nvSpPr>
            <p:spPr bwMode="auto">
              <a:xfrm>
                <a:off x="1066" y="1162"/>
                <a:ext cx="10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30" name="Line 91"/>
              <p:cNvSpPr>
                <a:spLocks noChangeShapeType="1"/>
              </p:cNvSpPr>
              <p:nvPr/>
            </p:nvSpPr>
            <p:spPr bwMode="auto">
              <a:xfrm>
                <a:off x="1066" y="1576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31" name="Line 92"/>
              <p:cNvSpPr>
                <a:spLocks noChangeShapeType="1"/>
              </p:cNvSpPr>
              <p:nvPr/>
            </p:nvSpPr>
            <p:spPr bwMode="auto">
              <a:xfrm>
                <a:off x="1066" y="1783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32" name="Line 93"/>
              <p:cNvSpPr>
                <a:spLocks noChangeShapeType="1"/>
              </p:cNvSpPr>
              <p:nvPr/>
            </p:nvSpPr>
            <p:spPr bwMode="auto">
              <a:xfrm>
                <a:off x="1066" y="1990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33" name="Line 94"/>
              <p:cNvSpPr>
                <a:spLocks noChangeShapeType="1"/>
              </p:cNvSpPr>
              <p:nvPr/>
            </p:nvSpPr>
            <p:spPr bwMode="auto">
              <a:xfrm>
                <a:off x="1066" y="2162"/>
                <a:ext cx="108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34" name="Line 95"/>
              <p:cNvSpPr>
                <a:spLocks noChangeShapeType="1"/>
              </p:cNvSpPr>
              <p:nvPr/>
            </p:nvSpPr>
            <p:spPr bwMode="auto">
              <a:xfrm>
                <a:off x="1066" y="1162"/>
                <a:ext cx="0" cy="10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35" name="Line 96"/>
              <p:cNvSpPr>
                <a:spLocks noChangeShapeType="1"/>
              </p:cNvSpPr>
              <p:nvPr/>
            </p:nvSpPr>
            <p:spPr bwMode="auto">
              <a:xfrm>
                <a:off x="1284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36" name="Line 97"/>
              <p:cNvSpPr>
                <a:spLocks noChangeShapeType="1"/>
              </p:cNvSpPr>
              <p:nvPr/>
            </p:nvSpPr>
            <p:spPr bwMode="auto">
              <a:xfrm>
                <a:off x="1502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37" name="Line 98"/>
              <p:cNvSpPr>
                <a:spLocks noChangeShapeType="1"/>
              </p:cNvSpPr>
              <p:nvPr/>
            </p:nvSpPr>
            <p:spPr bwMode="auto">
              <a:xfrm>
                <a:off x="1719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38" name="Line 99"/>
              <p:cNvSpPr>
                <a:spLocks noChangeShapeType="1"/>
              </p:cNvSpPr>
              <p:nvPr/>
            </p:nvSpPr>
            <p:spPr bwMode="auto">
              <a:xfrm>
                <a:off x="1937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39" name="Line 100"/>
              <p:cNvSpPr>
                <a:spLocks noChangeShapeType="1"/>
              </p:cNvSpPr>
              <p:nvPr/>
            </p:nvSpPr>
            <p:spPr bwMode="auto">
              <a:xfrm>
                <a:off x="2155" y="1162"/>
                <a:ext cx="0" cy="100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40" name="Line 101"/>
              <p:cNvSpPr>
                <a:spLocks noChangeShapeType="1"/>
              </p:cNvSpPr>
              <p:nvPr/>
            </p:nvSpPr>
            <p:spPr bwMode="auto">
              <a:xfrm>
                <a:off x="1066" y="1369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6841" name="Group 108"/>
            <p:cNvGrpSpPr>
              <a:grpSpLocks/>
            </p:cNvGrpSpPr>
            <p:nvPr/>
          </p:nvGrpSpPr>
          <p:grpSpPr bwMode="auto">
            <a:xfrm>
              <a:off x="431" y="2205"/>
              <a:ext cx="1089" cy="1000"/>
              <a:chOff x="1066" y="1162"/>
              <a:chExt cx="1089" cy="1000"/>
            </a:xfrm>
          </p:grpSpPr>
          <p:sp>
            <p:nvSpPr>
              <p:cNvPr id="76842" name="Rectangle 109"/>
              <p:cNvSpPr>
                <a:spLocks noChangeArrowheads="1"/>
              </p:cNvSpPr>
              <p:nvPr/>
            </p:nvSpPr>
            <p:spPr bwMode="auto">
              <a:xfrm>
                <a:off x="1937" y="1162"/>
                <a:ext cx="218" cy="20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43" name="Rectangle 110"/>
              <p:cNvSpPr>
                <a:spLocks noChangeArrowheads="1"/>
              </p:cNvSpPr>
              <p:nvPr/>
            </p:nvSpPr>
            <p:spPr bwMode="auto">
              <a:xfrm>
                <a:off x="1719" y="1162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 w="5715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44" name="Rectangle 111"/>
              <p:cNvSpPr>
                <a:spLocks noChangeArrowheads="1"/>
              </p:cNvSpPr>
              <p:nvPr/>
            </p:nvSpPr>
            <p:spPr bwMode="auto">
              <a:xfrm>
                <a:off x="1502" y="1162"/>
                <a:ext cx="217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45" name="Rectangle 112"/>
              <p:cNvSpPr>
                <a:spLocks noChangeArrowheads="1"/>
              </p:cNvSpPr>
              <p:nvPr/>
            </p:nvSpPr>
            <p:spPr bwMode="auto">
              <a:xfrm>
                <a:off x="1284" y="1162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46" name="Rectangle 113"/>
              <p:cNvSpPr>
                <a:spLocks noChangeArrowheads="1"/>
              </p:cNvSpPr>
              <p:nvPr/>
            </p:nvSpPr>
            <p:spPr bwMode="auto">
              <a:xfrm>
                <a:off x="1066" y="1162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47" name="Rectangle 114"/>
              <p:cNvSpPr>
                <a:spLocks noChangeArrowheads="1"/>
              </p:cNvSpPr>
              <p:nvPr/>
            </p:nvSpPr>
            <p:spPr bwMode="auto">
              <a:xfrm>
                <a:off x="1937" y="1990"/>
                <a:ext cx="218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48" name="Rectangle 115"/>
              <p:cNvSpPr>
                <a:spLocks noChangeArrowheads="1"/>
              </p:cNvSpPr>
              <p:nvPr/>
            </p:nvSpPr>
            <p:spPr bwMode="auto">
              <a:xfrm>
                <a:off x="1719" y="1990"/>
                <a:ext cx="218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49" name="Rectangle 116"/>
              <p:cNvSpPr>
                <a:spLocks noChangeArrowheads="1"/>
              </p:cNvSpPr>
              <p:nvPr/>
            </p:nvSpPr>
            <p:spPr bwMode="auto">
              <a:xfrm>
                <a:off x="1502" y="1990"/>
                <a:ext cx="217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50" name="Rectangle 117"/>
              <p:cNvSpPr>
                <a:spLocks noChangeArrowheads="1"/>
              </p:cNvSpPr>
              <p:nvPr/>
            </p:nvSpPr>
            <p:spPr bwMode="auto">
              <a:xfrm>
                <a:off x="1284" y="1990"/>
                <a:ext cx="218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51" name="Rectangle 118"/>
              <p:cNvSpPr>
                <a:spLocks noChangeArrowheads="1"/>
              </p:cNvSpPr>
              <p:nvPr/>
            </p:nvSpPr>
            <p:spPr bwMode="auto">
              <a:xfrm>
                <a:off x="1066" y="1990"/>
                <a:ext cx="218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ru-RU" sz="1600" b="1"/>
              </a:p>
            </p:txBody>
          </p:sp>
          <p:sp>
            <p:nvSpPr>
              <p:cNvPr id="76852" name="Rectangle 119"/>
              <p:cNvSpPr>
                <a:spLocks noChangeArrowheads="1"/>
              </p:cNvSpPr>
              <p:nvPr/>
            </p:nvSpPr>
            <p:spPr bwMode="auto">
              <a:xfrm>
                <a:off x="1937" y="1783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53" name="Rectangle 120"/>
              <p:cNvSpPr>
                <a:spLocks noChangeArrowheads="1"/>
              </p:cNvSpPr>
              <p:nvPr/>
            </p:nvSpPr>
            <p:spPr bwMode="auto">
              <a:xfrm>
                <a:off x="1719" y="1783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54" name="Rectangle 121"/>
              <p:cNvSpPr>
                <a:spLocks noChangeArrowheads="1"/>
              </p:cNvSpPr>
              <p:nvPr/>
            </p:nvSpPr>
            <p:spPr bwMode="auto">
              <a:xfrm>
                <a:off x="1502" y="1783"/>
                <a:ext cx="217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55" name="Rectangle 122"/>
              <p:cNvSpPr>
                <a:spLocks noChangeArrowheads="1"/>
              </p:cNvSpPr>
              <p:nvPr/>
            </p:nvSpPr>
            <p:spPr bwMode="auto">
              <a:xfrm>
                <a:off x="1284" y="1783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56" name="Rectangle 123"/>
              <p:cNvSpPr>
                <a:spLocks noChangeArrowheads="1"/>
              </p:cNvSpPr>
              <p:nvPr/>
            </p:nvSpPr>
            <p:spPr bwMode="auto">
              <a:xfrm>
                <a:off x="1066" y="1783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57" name="Rectangle 124"/>
              <p:cNvSpPr>
                <a:spLocks noChangeArrowheads="1"/>
              </p:cNvSpPr>
              <p:nvPr/>
            </p:nvSpPr>
            <p:spPr bwMode="auto">
              <a:xfrm>
                <a:off x="1937" y="1576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58" name="Rectangle 125"/>
              <p:cNvSpPr>
                <a:spLocks noChangeArrowheads="1"/>
              </p:cNvSpPr>
              <p:nvPr/>
            </p:nvSpPr>
            <p:spPr bwMode="auto">
              <a:xfrm>
                <a:off x="1719" y="1576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59" name="Rectangle 126"/>
              <p:cNvSpPr>
                <a:spLocks noChangeArrowheads="1"/>
              </p:cNvSpPr>
              <p:nvPr/>
            </p:nvSpPr>
            <p:spPr bwMode="auto">
              <a:xfrm>
                <a:off x="1502" y="1576"/>
                <a:ext cx="217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60" name="Rectangle 127"/>
              <p:cNvSpPr>
                <a:spLocks noChangeArrowheads="1"/>
              </p:cNvSpPr>
              <p:nvPr/>
            </p:nvSpPr>
            <p:spPr bwMode="auto">
              <a:xfrm>
                <a:off x="1284" y="1576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61" name="Rectangle 128"/>
              <p:cNvSpPr>
                <a:spLocks noChangeArrowheads="1"/>
              </p:cNvSpPr>
              <p:nvPr/>
            </p:nvSpPr>
            <p:spPr bwMode="auto">
              <a:xfrm>
                <a:off x="1066" y="1576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62" name="Rectangle 129"/>
              <p:cNvSpPr>
                <a:spLocks noChangeArrowheads="1"/>
              </p:cNvSpPr>
              <p:nvPr/>
            </p:nvSpPr>
            <p:spPr bwMode="auto">
              <a:xfrm>
                <a:off x="1937" y="1369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 w="5715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63" name="Rectangle 130"/>
              <p:cNvSpPr>
                <a:spLocks noChangeArrowheads="1"/>
              </p:cNvSpPr>
              <p:nvPr/>
            </p:nvSpPr>
            <p:spPr bwMode="auto">
              <a:xfrm>
                <a:off x="1719" y="1369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64" name="Rectangle 131"/>
              <p:cNvSpPr>
                <a:spLocks noChangeArrowheads="1"/>
              </p:cNvSpPr>
              <p:nvPr/>
            </p:nvSpPr>
            <p:spPr bwMode="auto">
              <a:xfrm>
                <a:off x="1502" y="1369"/>
                <a:ext cx="217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65" name="Rectangle 132"/>
              <p:cNvSpPr>
                <a:spLocks noChangeArrowheads="1"/>
              </p:cNvSpPr>
              <p:nvPr/>
            </p:nvSpPr>
            <p:spPr bwMode="auto">
              <a:xfrm>
                <a:off x="1284" y="1369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66" name="Rectangle 133"/>
              <p:cNvSpPr>
                <a:spLocks noChangeArrowheads="1"/>
              </p:cNvSpPr>
              <p:nvPr/>
            </p:nvSpPr>
            <p:spPr bwMode="auto">
              <a:xfrm>
                <a:off x="1066" y="1369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67" name="Line 134"/>
              <p:cNvSpPr>
                <a:spLocks noChangeShapeType="1"/>
              </p:cNvSpPr>
              <p:nvPr/>
            </p:nvSpPr>
            <p:spPr bwMode="auto">
              <a:xfrm>
                <a:off x="1066" y="1162"/>
                <a:ext cx="108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68" name="Line 135"/>
              <p:cNvSpPr>
                <a:spLocks noChangeShapeType="1"/>
              </p:cNvSpPr>
              <p:nvPr/>
            </p:nvSpPr>
            <p:spPr bwMode="auto">
              <a:xfrm>
                <a:off x="1066" y="1576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69" name="Line 136"/>
              <p:cNvSpPr>
                <a:spLocks noChangeShapeType="1"/>
              </p:cNvSpPr>
              <p:nvPr/>
            </p:nvSpPr>
            <p:spPr bwMode="auto">
              <a:xfrm>
                <a:off x="1066" y="1783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70" name="Line 137"/>
              <p:cNvSpPr>
                <a:spLocks noChangeShapeType="1"/>
              </p:cNvSpPr>
              <p:nvPr/>
            </p:nvSpPr>
            <p:spPr bwMode="auto">
              <a:xfrm>
                <a:off x="1066" y="1990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71" name="Line 138"/>
              <p:cNvSpPr>
                <a:spLocks noChangeShapeType="1"/>
              </p:cNvSpPr>
              <p:nvPr/>
            </p:nvSpPr>
            <p:spPr bwMode="auto">
              <a:xfrm>
                <a:off x="1066" y="2162"/>
                <a:ext cx="10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72" name="Line 139"/>
              <p:cNvSpPr>
                <a:spLocks noChangeShapeType="1"/>
              </p:cNvSpPr>
              <p:nvPr/>
            </p:nvSpPr>
            <p:spPr bwMode="auto">
              <a:xfrm>
                <a:off x="1066" y="1162"/>
                <a:ext cx="0" cy="100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73" name="Line 140"/>
              <p:cNvSpPr>
                <a:spLocks noChangeShapeType="1"/>
              </p:cNvSpPr>
              <p:nvPr/>
            </p:nvSpPr>
            <p:spPr bwMode="auto">
              <a:xfrm>
                <a:off x="1284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74" name="Line 141"/>
              <p:cNvSpPr>
                <a:spLocks noChangeShapeType="1"/>
              </p:cNvSpPr>
              <p:nvPr/>
            </p:nvSpPr>
            <p:spPr bwMode="auto">
              <a:xfrm>
                <a:off x="1502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75" name="Line 142"/>
              <p:cNvSpPr>
                <a:spLocks noChangeShapeType="1"/>
              </p:cNvSpPr>
              <p:nvPr/>
            </p:nvSpPr>
            <p:spPr bwMode="auto">
              <a:xfrm>
                <a:off x="1719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76" name="Line 143"/>
              <p:cNvSpPr>
                <a:spLocks noChangeShapeType="1"/>
              </p:cNvSpPr>
              <p:nvPr/>
            </p:nvSpPr>
            <p:spPr bwMode="auto">
              <a:xfrm>
                <a:off x="1937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77" name="Line 144"/>
              <p:cNvSpPr>
                <a:spLocks noChangeShapeType="1"/>
              </p:cNvSpPr>
              <p:nvPr/>
            </p:nvSpPr>
            <p:spPr bwMode="auto">
              <a:xfrm>
                <a:off x="2155" y="1162"/>
                <a:ext cx="0" cy="10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78" name="Line 145"/>
              <p:cNvSpPr>
                <a:spLocks noChangeShapeType="1"/>
              </p:cNvSpPr>
              <p:nvPr/>
            </p:nvSpPr>
            <p:spPr bwMode="auto">
              <a:xfrm>
                <a:off x="1066" y="1369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6879" name="Group 146"/>
            <p:cNvGrpSpPr>
              <a:grpSpLocks/>
            </p:cNvGrpSpPr>
            <p:nvPr/>
          </p:nvGrpSpPr>
          <p:grpSpPr bwMode="auto">
            <a:xfrm>
              <a:off x="1519" y="2205"/>
              <a:ext cx="1089" cy="1000"/>
              <a:chOff x="1066" y="1162"/>
              <a:chExt cx="1089" cy="1000"/>
            </a:xfrm>
          </p:grpSpPr>
          <p:sp>
            <p:nvSpPr>
              <p:cNvPr id="76880" name="Rectangle 147"/>
              <p:cNvSpPr>
                <a:spLocks noChangeArrowheads="1"/>
              </p:cNvSpPr>
              <p:nvPr/>
            </p:nvSpPr>
            <p:spPr bwMode="auto">
              <a:xfrm>
                <a:off x="1937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81" name="Rectangle 148"/>
              <p:cNvSpPr>
                <a:spLocks noChangeArrowheads="1"/>
              </p:cNvSpPr>
              <p:nvPr/>
            </p:nvSpPr>
            <p:spPr bwMode="auto">
              <a:xfrm>
                <a:off x="1719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82" name="Rectangle 149"/>
              <p:cNvSpPr>
                <a:spLocks noChangeArrowheads="1"/>
              </p:cNvSpPr>
              <p:nvPr/>
            </p:nvSpPr>
            <p:spPr bwMode="auto">
              <a:xfrm>
                <a:off x="1502" y="1162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83" name="Rectangle 150"/>
              <p:cNvSpPr>
                <a:spLocks noChangeArrowheads="1"/>
              </p:cNvSpPr>
              <p:nvPr/>
            </p:nvSpPr>
            <p:spPr bwMode="auto">
              <a:xfrm>
                <a:off x="1284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84" name="Rectangle 151"/>
              <p:cNvSpPr>
                <a:spLocks noChangeArrowheads="1"/>
              </p:cNvSpPr>
              <p:nvPr/>
            </p:nvSpPr>
            <p:spPr bwMode="auto">
              <a:xfrm>
                <a:off x="1066" y="1162"/>
                <a:ext cx="218" cy="207"/>
              </a:xfrm>
              <a:prstGeom prst="rect">
                <a:avLst/>
              </a:prstGeom>
              <a:noFill/>
              <a:ln w="5715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85" name="Rectangle 152"/>
              <p:cNvSpPr>
                <a:spLocks noChangeArrowheads="1"/>
              </p:cNvSpPr>
              <p:nvPr/>
            </p:nvSpPr>
            <p:spPr bwMode="auto">
              <a:xfrm>
                <a:off x="1937" y="1990"/>
                <a:ext cx="218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86" name="Rectangle 153"/>
              <p:cNvSpPr>
                <a:spLocks noChangeArrowheads="1"/>
              </p:cNvSpPr>
              <p:nvPr/>
            </p:nvSpPr>
            <p:spPr bwMode="auto">
              <a:xfrm>
                <a:off x="1719" y="1990"/>
                <a:ext cx="218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87" name="Rectangle 154"/>
              <p:cNvSpPr>
                <a:spLocks noChangeArrowheads="1"/>
              </p:cNvSpPr>
              <p:nvPr/>
            </p:nvSpPr>
            <p:spPr bwMode="auto">
              <a:xfrm>
                <a:off x="1502" y="1990"/>
                <a:ext cx="217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88" name="Rectangle 155"/>
              <p:cNvSpPr>
                <a:spLocks noChangeArrowheads="1"/>
              </p:cNvSpPr>
              <p:nvPr/>
            </p:nvSpPr>
            <p:spPr bwMode="auto">
              <a:xfrm>
                <a:off x="1284" y="1990"/>
                <a:ext cx="218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89" name="Rectangle 156"/>
              <p:cNvSpPr>
                <a:spLocks noChangeArrowheads="1"/>
              </p:cNvSpPr>
              <p:nvPr/>
            </p:nvSpPr>
            <p:spPr bwMode="auto">
              <a:xfrm>
                <a:off x="1066" y="1990"/>
                <a:ext cx="218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90" name="Rectangle 157"/>
              <p:cNvSpPr>
                <a:spLocks noChangeArrowheads="1"/>
              </p:cNvSpPr>
              <p:nvPr/>
            </p:nvSpPr>
            <p:spPr bwMode="auto">
              <a:xfrm>
                <a:off x="1937" y="1783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91" name="Rectangle 158"/>
              <p:cNvSpPr>
                <a:spLocks noChangeArrowheads="1"/>
              </p:cNvSpPr>
              <p:nvPr/>
            </p:nvSpPr>
            <p:spPr bwMode="auto">
              <a:xfrm>
                <a:off x="1719" y="1783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92" name="Rectangle 159"/>
              <p:cNvSpPr>
                <a:spLocks noChangeArrowheads="1"/>
              </p:cNvSpPr>
              <p:nvPr/>
            </p:nvSpPr>
            <p:spPr bwMode="auto">
              <a:xfrm>
                <a:off x="1502" y="1783"/>
                <a:ext cx="217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93" name="Rectangle 160"/>
              <p:cNvSpPr>
                <a:spLocks noChangeArrowheads="1"/>
              </p:cNvSpPr>
              <p:nvPr/>
            </p:nvSpPr>
            <p:spPr bwMode="auto">
              <a:xfrm>
                <a:off x="1284" y="1783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94" name="Rectangle 161"/>
              <p:cNvSpPr>
                <a:spLocks noChangeArrowheads="1"/>
              </p:cNvSpPr>
              <p:nvPr/>
            </p:nvSpPr>
            <p:spPr bwMode="auto">
              <a:xfrm>
                <a:off x="1066" y="1783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95" name="Rectangle 162"/>
              <p:cNvSpPr>
                <a:spLocks noChangeArrowheads="1"/>
              </p:cNvSpPr>
              <p:nvPr/>
            </p:nvSpPr>
            <p:spPr bwMode="auto">
              <a:xfrm>
                <a:off x="1937" y="1576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96" name="Rectangle 163"/>
              <p:cNvSpPr>
                <a:spLocks noChangeArrowheads="1"/>
              </p:cNvSpPr>
              <p:nvPr/>
            </p:nvSpPr>
            <p:spPr bwMode="auto">
              <a:xfrm>
                <a:off x="1719" y="1576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97" name="Rectangle 164"/>
              <p:cNvSpPr>
                <a:spLocks noChangeArrowheads="1"/>
              </p:cNvSpPr>
              <p:nvPr/>
            </p:nvSpPr>
            <p:spPr bwMode="auto">
              <a:xfrm>
                <a:off x="1502" y="1576"/>
                <a:ext cx="217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98" name="Rectangle 165"/>
              <p:cNvSpPr>
                <a:spLocks noChangeArrowheads="1"/>
              </p:cNvSpPr>
              <p:nvPr/>
            </p:nvSpPr>
            <p:spPr bwMode="auto">
              <a:xfrm>
                <a:off x="1284" y="1576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899" name="Rectangle 166"/>
              <p:cNvSpPr>
                <a:spLocks noChangeArrowheads="1"/>
              </p:cNvSpPr>
              <p:nvPr/>
            </p:nvSpPr>
            <p:spPr bwMode="auto">
              <a:xfrm>
                <a:off x="1066" y="1576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00" name="Rectangle 167"/>
              <p:cNvSpPr>
                <a:spLocks noChangeArrowheads="1"/>
              </p:cNvSpPr>
              <p:nvPr/>
            </p:nvSpPr>
            <p:spPr bwMode="auto">
              <a:xfrm>
                <a:off x="1937" y="1369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01" name="Rectangle 168"/>
              <p:cNvSpPr>
                <a:spLocks noChangeArrowheads="1"/>
              </p:cNvSpPr>
              <p:nvPr/>
            </p:nvSpPr>
            <p:spPr bwMode="auto">
              <a:xfrm>
                <a:off x="1719" y="1369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02" name="Rectangle 169"/>
              <p:cNvSpPr>
                <a:spLocks noChangeArrowheads="1"/>
              </p:cNvSpPr>
              <p:nvPr/>
            </p:nvSpPr>
            <p:spPr bwMode="auto">
              <a:xfrm>
                <a:off x="1502" y="1369"/>
                <a:ext cx="217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03" name="Rectangle 170"/>
              <p:cNvSpPr>
                <a:spLocks noChangeArrowheads="1"/>
              </p:cNvSpPr>
              <p:nvPr/>
            </p:nvSpPr>
            <p:spPr bwMode="auto">
              <a:xfrm>
                <a:off x="1284" y="1369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04" name="Rectangle 171"/>
              <p:cNvSpPr>
                <a:spLocks noChangeArrowheads="1"/>
              </p:cNvSpPr>
              <p:nvPr/>
            </p:nvSpPr>
            <p:spPr bwMode="auto">
              <a:xfrm>
                <a:off x="1066" y="1369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05" name="Line 172"/>
              <p:cNvSpPr>
                <a:spLocks noChangeShapeType="1"/>
              </p:cNvSpPr>
              <p:nvPr/>
            </p:nvSpPr>
            <p:spPr bwMode="auto">
              <a:xfrm>
                <a:off x="1066" y="1162"/>
                <a:ext cx="108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06" name="Line 173"/>
              <p:cNvSpPr>
                <a:spLocks noChangeShapeType="1"/>
              </p:cNvSpPr>
              <p:nvPr/>
            </p:nvSpPr>
            <p:spPr bwMode="auto">
              <a:xfrm>
                <a:off x="1066" y="1576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07" name="Line 174"/>
              <p:cNvSpPr>
                <a:spLocks noChangeShapeType="1"/>
              </p:cNvSpPr>
              <p:nvPr/>
            </p:nvSpPr>
            <p:spPr bwMode="auto">
              <a:xfrm>
                <a:off x="1066" y="1783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08" name="Line 175"/>
              <p:cNvSpPr>
                <a:spLocks noChangeShapeType="1"/>
              </p:cNvSpPr>
              <p:nvPr/>
            </p:nvSpPr>
            <p:spPr bwMode="auto">
              <a:xfrm>
                <a:off x="1066" y="1990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09" name="Line 176"/>
              <p:cNvSpPr>
                <a:spLocks noChangeShapeType="1"/>
              </p:cNvSpPr>
              <p:nvPr/>
            </p:nvSpPr>
            <p:spPr bwMode="auto">
              <a:xfrm>
                <a:off x="1066" y="2162"/>
                <a:ext cx="10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10" name="Line 177"/>
              <p:cNvSpPr>
                <a:spLocks noChangeShapeType="1"/>
              </p:cNvSpPr>
              <p:nvPr/>
            </p:nvSpPr>
            <p:spPr bwMode="auto">
              <a:xfrm>
                <a:off x="1066" y="1162"/>
                <a:ext cx="0" cy="10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11" name="Line 178"/>
              <p:cNvSpPr>
                <a:spLocks noChangeShapeType="1"/>
              </p:cNvSpPr>
              <p:nvPr/>
            </p:nvSpPr>
            <p:spPr bwMode="auto">
              <a:xfrm>
                <a:off x="1284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12" name="Line 179"/>
              <p:cNvSpPr>
                <a:spLocks noChangeShapeType="1"/>
              </p:cNvSpPr>
              <p:nvPr/>
            </p:nvSpPr>
            <p:spPr bwMode="auto">
              <a:xfrm>
                <a:off x="1502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13" name="Line 180"/>
              <p:cNvSpPr>
                <a:spLocks noChangeShapeType="1"/>
              </p:cNvSpPr>
              <p:nvPr/>
            </p:nvSpPr>
            <p:spPr bwMode="auto">
              <a:xfrm>
                <a:off x="1719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14" name="Line 181"/>
              <p:cNvSpPr>
                <a:spLocks noChangeShapeType="1"/>
              </p:cNvSpPr>
              <p:nvPr/>
            </p:nvSpPr>
            <p:spPr bwMode="auto">
              <a:xfrm>
                <a:off x="1937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15" name="Line 182"/>
              <p:cNvSpPr>
                <a:spLocks noChangeShapeType="1"/>
              </p:cNvSpPr>
              <p:nvPr/>
            </p:nvSpPr>
            <p:spPr bwMode="auto">
              <a:xfrm>
                <a:off x="2155" y="1162"/>
                <a:ext cx="0" cy="100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16" name="Line 183"/>
              <p:cNvSpPr>
                <a:spLocks noChangeShapeType="1"/>
              </p:cNvSpPr>
              <p:nvPr/>
            </p:nvSpPr>
            <p:spPr bwMode="auto">
              <a:xfrm>
                <a:off x="1066" y="1369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6917" name="Group 26"/>
            <p:cNvGrpSpPr>
              <a:grpSpLocks/>
            </p:cNvGrpSpPr>
            <p:nvPr/>
          </p:nvGrpSpPr>
          <p:grpSpPr bwMode="auto">
            <a:xfrm>
              <a:off x="431" y="1207"/>
              <a:ext cx="1089" cy="1000"/>
              <a:chOff x="1066" y="1162"/>
              <a:chExt cx="1089" cy="1000"/>
            </a:xfrm>
          </p:grpSpPr>
          <p:sp>
            <p:nvSpPr>
              <p:cNvPr id="76918" name="Rectangle 27"/>
              <p:cNvSpPr>
                <a:spLocks noChangeArrowheads="1"/>
              </p:cNvSpPr>
              <p:nvPr/>
            </p:nvSpPr>
            <p:spPr bwMode="auto">
              <a:xfrm>
                <a:off x="1937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19" name="Rectangle 28"/>
              <p:cNvSpPr>
                <a:spLocks noChangeArrowheads="1"/>
              </p:cNvSpPr>
              <p:nvPr/>
            </p:nvSpPr>
            <p:spPr bwMode="auto">
              <a:xfrm>
                <a:off x="1719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20" name="Rectangle 29"/>
              <p:cNvSpPr>
                <a:spLocks noChangeArrowheads="1"/>
              </p:cNvSpPr>
              <p:nvPr/>
            </p:nvSpPr>
            <p:spPr bwMode="auto">
              <a:xfrm>
                <a:off x="1502" y="1162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21" name="Rectangle 30"/>
              <p:cNvSpPr>
                <a:spLocks noChangeArrowheads="1"/>
              </p:cNvSpPr>
              <p:nvPr/>
            </p:nvSpPr>
            <p:spPr bwMode="auto">
              <a:xfrm>
                <a:off x="1284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22" name="Rectangle 31"/>
              <p:cNvSpPr>
                <a:spLocks noChangeArrowheads="1"/>
              </p:cNvSpPr>
              <p:nvPr/>
            </p:nvSpPr>
            <p:spPr bwMode="auto">
              <a:xfrm>
                <a:off x="1066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23" name="Rectangle 32"/>
              <p:cNvSpPr>
                <a:spLocks noChangeArrowheads="1"/>
              </p:cNvSpPr>
              <p:nvPr/>
            </p:nvSpPr>
            <p:spPr bwMode="auto">
              <a:xfrm>
                <a:off x="1937" y="1990"/>
                <a:ext cx="218" cy="172"/>
              </a:xfrm>
              <a:prstGeom prst="rect">
                <a:avLst/>
              </a:prstGeom>
              <a:noFill/>
              <a:ln w="5715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24" name="Rectangle 33"/>
              <p:cNvSpPr>
                <a:spLocks noChangeArrowheads="1"/>
              </p:cNvSpPr>
              <p:nvPr/>
            </p:nvSpPr>
            <p:spPr bwMode="auto">
              <a:xfrm>
                <a:off x="1719" y="1990"/>
                <a:ext cx="21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25" name="Rectangle 34"/>
              <p:cNvSpPr>
                <a:spLocks noChangeArrowheads="1"/>
              </p:cNvSpPr>
              <p:nvPr/>
            </p:nvSpPr>
            <p:spPr bwMode="auto">
              <a:xfrm>
                <a:off x="1502" y="1990"/>
                <a:ext cx="217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26" name="Rectangle 35"/>
              <p:cNvSpPr>
                <a:spLocks noChangeArrowheads="1"/>
              </p:cNvSpPr>
              <p:nvPr/>
            </p:nvSpPr>
            <p:spPr bwMode="auto">
              <a:xfrm>
                <a:off x="1284" y="1990"/>
                <a:ext cx="21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27" name="Rectangle 36"/>
              <p:cNvSpPr>
                <a:spLocks noChangeArrowheads="1"/>
              </p:cNvSpPr>
              <p:nvPr/>
            </p:nvSpPr>
            <p:spPr bwMode="auto">
              <a:xfrm>
                <a:off x="1066" y="1990"/>
                <a:ext cx="21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28" name="Rectangle 37"/>
              <p:cNvSpPr>
                <a:spLocks noChangeArrowheads="1"/>
              </p:cNvSpPr>
              <p:nvPr/>
            </p:nvSpPr>
            <p:spPr bwMode="auto">
              <a:xfrm>
                <a:off x="1937" y="1783"/>
                <a:ext cx="218" cy="207"/>
              </a:xfrm>
              <a:prstGeom prst="rect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29" name="Rectangle 38"/>
              <p:cNvSpPr>
                <a:spLocks noChangeArrowheads="1"/>
              </p:cNvSpPr>
              <p:nvPr/>
            </p:nvSpPr>
            <p:spPr bwMode="auto">
              <a:xfrm>
                <a:off x="1719" y="1783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30" name="Rectangle 39"/>
              <p:cNvSpPr>
                <a:spLocks noChangeArrowheads="1"/>
              </p:cNvSpPr>
              <p:nvPr/>
            </p:nvSpPr>
            <p:spPr bwMode="auto">
              <a:xfrm>
                <a:off x="1502" y="1783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31" name="Rectangle 40"/>
              <p:cNvSpPr>
                <a:spLocks noChangeArrowheads="1"/>
              </p:cNvSpPr>
              <p:nvPr/>
            </p:nvSpPr>
            <p:spPr bwMode="auto">
              <a:xfrm>
                <a:off x="1284" y="1783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32" name="Rectangle 41"/>
              <p:cNvSpPr>
                <a:spLocks noChangeArrowheads="1"/>
              </p:cNvSpPr>
              <p:nvPr/>
            </p:nvSpPr>
            <p:spPr bwMode="auto">
              <a:xfrm>
                <a:off x="1066" y="1783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33" name="Rectangle 42"/>
              <p:cNvSpPr>
                <a:spLocks noChangeArrowheads="1"/>
              </p:cNvSpPr>
              <p:nvPr/>
            </p:nvSpPr>
            <p:spPr bwMode="auto">
              <a:xfrm>
                <a:off x="1937" y="1576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34" name="Rectangle 43"/>
              <p:cNvSpPr>
                <a:spLocks noChangeArrowheads="1"/>
              </p:cNvSpPr>
              <p:nvPr/>
            </p:nvSpPr>
            <p:spPr bwMode="auto">
              <a:xfrm>
                <a:off x="1719" y="1576"/>
                <a:ext cx="218" cy="207"/>
              </a:xfrm>
              <a:prstGeom prst="rect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35" name="Rectangle 44"/>
              <p:cNvSpPr>
                <a:spLocks noChangeArrowheads="1"/>
              </p:cNvSpPr>
              <p:nvPr/>
            </p:nvSpPr>
            <p:spPr bwMode="auto">
              <a:xfrm>
                <a:off x="1502" y="1576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36" name="Rectangle 45"/>
              <p:cNvSpPr>
                <a:spLocks noChangeArrowheads="1"/>
              </p:cNvSpPr>
              <p:nvPr/>
            </p:nvSpPr>
            <p:spPr bwMode="auto">
              <a:xfrm>
                <a:off x="1284" y="1576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37" name="Rectangle 46"/>
              <p:cNvSpPr>
                <a:spLocks noChangeArrowheads="1"/>
              </p:cNvSpPr>
              <p:nvPr/>
            </p:nvSpPr>
            <p:spPr bwMode="auto">
              <a:xfrm>
                <a:off x="1066" y="1576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38" name="Rectangle 47"/>
              <p:cNvSpPr>
                <a:spLocks noChangeArrowheads="1"/>
              </p:cNvSpPr>
              <p:nvPr/>
            </p:nvSpPr>
            <p:spPr bwMode="auto">
              <a:xfrm>
                <a:off x="1937" y="1369"/>
                <a:ext cx="218" cy="207"/>
              </a:xfrm>
              <a:prstGeom prst="rect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39" name="Rectangle 48"/>
              <p:cNvSpPr>
                <a:spLocks noChangeArrowheads="1"/>
              </p:cNvSpPr>
              <p:nvPr/>
            </p:nvSpPr>
            <p:spPr bwMode="auto">
              <a:xfrm>
                <a:off x="1719" y="1369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40" name="Rectangle 49"/>
              <p:cNvSpPr>
                <a:spLocks noChangeArrowheads="1"/>
              </p:cNvSpPr>
              <p:nvPr/>
            </p:nvSpPr>
            <p:spPr bwMode="auto">
              <a:xfrm>
                <a:off x="1502" y="1369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41" name="Rectangle 50"/>
              <p:cNvSpPr>
                <a:spLocks noChangeArrowheads="1"/>
              </p:cNvSpPr>
              <p:nvPr/>
            </p:nvSpPr>
            <p:spPr bwMode="auto">
              <a:xfrm>
                <a:off x="1284" y="1369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42" name="Rectangle 51"/>
              <p:cNvSpPr>
                <a:spLocks noChangeArrowheads="1"/>
              </p:cNvSpPr>
              <p:nvPr/>
            </p:nvSpPr>
            <p:spPr bwMode="auto">
              <a:xfrm>
                <a:off x="1066" y="1369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6943" name="Line 52"/>
              <p:cNvSpPr>
                <a:spLocks noChangeShapeType="1"/>
              </p:cNvSpPr>
              <p:nvPr/>
            </p:nvSpPr>
            <p:spPr bwMode="auto">
              <a:xfrm>
                <a:off x="1066" y="1162"/>
                <a:ext cx="10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44" name="Line 53"/>
              <p:cNvSpPr>
                <a:spLocks noChangeShapeType="1"/>
              </p:cNvSpPr>
              <p:nvPr/>
            </p:nvSpPr>
            <p:spPr bwMode="auto">
              <a:xfrm>
                <a:off x="1066" y="1576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45" name="Line 54"/>
              <p:cNvSpPr>
                <a:spLocks noChangeShapeType="1"/>
              </p:cNvSpPr>
              <p:nvPr/>
            </p:nvSpPr>
            <p:spPr bwMode="auto">
              <a:xfrm>
                <a:off x="1066" y="1783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46" name="Line 55"/>
              <p:cNvSpPr>
                <a:spLocks noChangeShapeType="1"/>
              </p:cNvSpPr>
              <p:nvPr/>
            </p:nvSpPr>
            <p:spPr bwMode="auto">
              <a:xfrm>
                <a:off x="1066" y="1990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47" name="Line 56"/>
              <p:cNvSpPr>
                <a:spLocks noChangeShapeType="1"/>
              </p:cNvSpPr>
              <p:nvPr/>
            </p:nvSpPr>
            <p:spPr bwMode="auto">
              <a:xfrm>
                <a:off x="1066" y="2162"/>
                <a:ext cx="108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48" name="Line 57"/>
              <p:cNvSpPr>
                <a:spLocks noChangeShapeType="1"/>
              </p:cNvSpPr>
              <p:nvPr/>
            </p:nvSpPr>
            <p:spPr bwMode="auto">
              <a:xfrm>
                <a:off x="1066" y="1162"/>
                <a:ext cx="0" cy="100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49" name="Line 58"/>
              <p:cNvSpPr>
                <a:spLocks noChangeShapeType="1"/>
              </p:cNvSpPr>
              <p:nvPr/>
            </p:nvSpPr>
            <p:spPr bwMode="auto">
              <a:xfrm>
                <a:off x="1284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50" name="Line 59"/>
              <p:cNvSpPr>
                <a:spLocks noChangeShapeType="1"/>
              </p:cNvSpPr>
              <p:nvPr/>
            </p:nvSpPr>
            <p:spPr bwMode="auto">
              <a:xfrm>
                <a:off x="1502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51" name="Line 60"/>
              <p:cNvSpPr>
                <a:spLocks noChangeShapeType="1"/>
              </p:cNvSpPr>
              <p:nvPr/>
            </p:nvSpPr>
            <p:spPr bwMode="auto">
              <a:xfrm>
                <a:off x="1719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52" name="Line 61"/>
              <p:cNvSpPr>
                <a:spLocks noChangeShapeType="1"/>
              </p:cNvSpPr>
              <p:nvPr/>
            </p:nvSpPr>
            <p:spPr bwMode="auto">
              <a:xfrm>
                <a:off x="1937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53" name="Line 62"/>
              <p:cNvSpPr>
                <a:spLocks noChangeShapeType="1"/>
              </p:cNvSpPr>
              <p:nvPr/>
            </p:nvSpPr>
            <p:spPr bwMode="auto">
              <a:xfrm>
                <a:off x="2155" y="1162"/>
                <a:ext cx="0" cy="10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54" name="Line 63"/>
              <p:cNvSpPr>
                <a:spLocks noChangeShapeType="1"/>
              </p:cNvSpPr>
              <p:nvPr/>
            </p:nvSpPr>
            <p:spPr bwMode="auto">
              <a:xfrm>
                <a:off x="1066" y="1369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6955" name="Line 155"/>
            <p:cNvSpPr>
              <a:spLocks noChangeShapeType="1"/>
            </p:cNvSpPr>
            <p:nvPr/>
          </p:nvSpPr>
          <p:spPr bwMode="auto">
            <a:xfrm>
              <a:off x="748" y="3113"/>
              <a:ext cx="17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956" name="Line 156"/>
            <p:cNvSpPr>
              <a:spLocks noChangeShapeType="1"/>
            </p:cNvSpPr>
            <p:nvPr/>
          </p:nvSpPr>
          <p:spPr bwMode="auto">
            <a:xfrm>
              <a:off x="521" y="2296"/>
              <a:ext cx="9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6957" name="AutoShape 157"/>
          <p:cNvSpPr>
            <a:spLocks noChangeArrowheads="1"/>
          </p:cNvSpPr>
          <p:nvPr/>
        </p:nvSpPr>
        <p:spPr bwMode="auto">
          <a:xfrm>
            <a:off x="304800" y="1676400"/>
            <a:ext cx="4953000" cy="4191000"/>
          </a:xfrm>
          <a:prstGeom prst="wedgeRoundRectCallout">
            <a:avLst>
              <a:gd name="adj1" fmla="val 85130"/>
              <a:gd name="adj2" fmla="val -24241"/>
              <a:gd name="adj3" fmla="val 16667"/>
            </a:avLst>
          </a:prstGeom>
          <a:solidFill>
            <a:srgbClr val="DDDDDD">
              <a:alpha val="6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76958" name="Rectangle 158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739775"/>
          </a:xfrm>
        </p:spPr>
        <p:txBody>
          <a:bodyPr/>
          <a:lstStyle/>
          <a:p>
            <a:r>
              <a:rPr lang="ru-RU" sz="3200">
                <a:latin typeface="Calibri" pitchFamily="34" charset="0"/>
              </a:rPr>
              <a:t>Порядок обхода ячеек</a:t>
            </a:r>
            <a:r>
              <a:rPr lang="en-US" sz="3200">
                <a:latin typeface="Calibri" pitchFamily="34" charset="0"/>
              </a:rPr>
              <a:t> </a:t>
            </a:r>
            <a:r>
              <a:rPr lang="ru-RU" sz="3200">
                <a:latin typeface="Calibri" pitchFamily="34" charset="0"/>
              </a:rPr>
              <a:t>расчетной области, неявная схема:</a:t>
            </a:r>
          </a:p>
        </p:txBody>
      </p:sp>
      <p:sp>
        <p:nvSpPr>
          <p:cNvPr id="76959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5105400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if (I &gt; J) {</a:t>
            </a:r>
            <a:r>
              <a:rPr lang="en-US" sz="2000" b="1">
                <a:solidFill>
                  <a:srgbClr val="006600"/>
                </a:solidFill>
                <a:latin typeface="Courier New" pitchFamily="49" charset="0"/>
              </a:rPr>
              <a:t>//</a:t>
            </a:r>
            <a:r>
              <a:rPr lang="ru-RU" sz="2000" b="1">
                <a:solidFill>
                  <a:srgbClr val="006600"/>
                </a:solidFill>
                <a:latin typeface="Courier New" pitchFamily="49" charset="0"/>
              </a:rPr>
              <a:t>сосед обсчитан</a:t>
            </a:r>
            <a:endParaRPr lang="en-US" sz="2000" b="1">
              <a:solidFill>
                <a:srgbClr val="0066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  ...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  cell[I] = </a:t>
            </a:r>
            <a:r>
              <a:rPr lang="en-US" sz="2000" b="1">
                <a:solidFill>
                  <a:srgbClr val="FF0000"/>
                </a:solidFill>
                <a:latin typeface="Courier New" pitchFamily="49" charset="0"/>
              </a:rPr>
              <a:t>f1(cell[J])</a:t>
            </a:r>
            <a:r>
              <a:rPr lang="en-US" sz="2000" b="1"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  ...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}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endParaRPr lang="en-US" sz="2000" b="1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if (I &lt; J) {</a:t>
            </a:r>
            <a:r>
              <a:rPr lang="en-US" sz="2000" b="1">
                <a:solidFill>
                  <a:srgbClr val="006600"/>
                </a:solidFill>
                <a:latin typeface="Courier New" pitchFamily="49" charset="0"/>
              </a:rPr>
              <a:t>//</a:t>
            </a:r>
            <a:r>
              <a:rPr lang="ru-RU" sz="2000" b="1">
                <a:solidFill>
                  <a:srgbClr val="006600"/>
                </a:solidFill>
                <a:latin typeface="Courier New" pitchFamily="49" charset="0"/>
              </a:rPr>
              <a:t>сосед не обсчитан</a:t>
            </a:r>
            <a:endParaRPr lang="en-US" sz="2000" b="1">
              <a:solidFill>
                <a:srgbClr val="0066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  ...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  cell[I] = </a:t>
            </a:r>
            <a:r>
              <a:rPr lang="en-US" sz="2000" b="1">
                <a:solidFill>
                  <a:srgbClr val="FF0000"/>
                </a:solidFill>
                <a:latin typeface="Courier New" pitchFamily="49" charset="0"/>
              </a:rPr>
              <a:t>f2(cell[J])</a:t>
            </a:r>
            <a:r>
              <a:rPr lang="en-US" sz="2000" b="1"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  </a:t>
            </a:r>
            <a:r>
              <a:rPr lang="en-US" sz="2000" b="1">
                <a:solidFill>
                  <a:srgbClr val="FF0000"/>
                </a:solidFill>
                <a:latin typeface="Courier New" pitchFamily="49" charset="0"/>
              </a:rPr>
              <a:t>cell[J]+= </a:t>
            </a:r>
            <a:r>
              <a:rPr lang="en-US" sz="2000" b="1">
                <a:latin typeface="Courier New" pitchFamily="49" charset="0"/>
              </a:rPr>
              <a:t>... 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}</a:t>
            </a:r>
            <a:endParaRPr lang="ru-RU" sz="2000" b="1">
              <a:latin typeface="Courier New" pitchFamily="49" charset="0"/>
            </a:endParaRPr>
          </a:p>
        </p:txBody>
      </p:sp>
      <p:sp>
        <p:nvSpPr>
          <p:cNvPr id="76960" name="AutoShape 185"/>
          <p:cNvSpPr>
            <a:spLocks noChangeArrowheads="1"/>
          </p:cNvSpPr>
          <p:nvPr/>
        </p:nvSpPr>
        <p:spPr bwMode="auto">
          <a:xfrm rot="10800000">
            <a:off x="5562600" y="4419600"/>
            <a:ext cx="2438400" cy="2381250"/>
          </a:xfrm>
          <a:prstGeom prst="wedgeRoundRectCallout">
            <a:avLst>
              <a:gd name="adj1" fmla="val -21810"/>
              <a:gd name="adj2" fmla="val 113731"/>
              <a:gd name="adj3" fmla="val 16667"/>
            </a:avLst>
          </a:prstGeom>
          <a:gradFill rotWithShape="1">
            <a:gsLst>
              <a:gs pos="0">
                <a:srgbClr val="292929">
                  <a:alpha val="57001"/>
                </a:srgbClr>
              </a:gs>
              <a:gs pos="100000">
                <a:srgbClr val="DDDDDD">
                  <a:alpha val="66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76961" name="Rectangle 103"/>
          <p:cNvSpPr>
            <a:spLocks noChangeArrowheads="1"/>
          </p:cNvSpPr>
          <p:nvPr/>
        </p:nvSpPr>
        <p:spPr bwMode="auto">
          <a:xfrm>
            <a:off x="6637338" y="5434013"/>
            <a:ext cx="339725" cy="339725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I</a:t>
            </a:r>
            <a:endParaRPr lang="ru-RU" sz="2400" b="1"/>
          </a:p>
        </p:txBody>
      </p:sp>
      <p:sp>
        <p:nvSpPr>
          <p:cNvPr id="76962" name="Rectangle 104"/>
          <p:cNvSpPr>
            <a:spLocks noChangeArrowheads="1"/>
          </p:cNvSpPr>
          <p:nvPr/>
        </p:nvSpPr>
        <p:spPr bwMode="auto">
          <a:xfrm>
            <a:off x="6637338" y="6340475"/>
            <a:ext cx="339725" cy="339725"/>
          </a:xfrm>
          <a:prstGeom prst="rect">
            <a:avLst/>
          </a:prstGeom>
          <a:solidFill>
            <a:schemeClr val="accent1"/>
          </a:solidFill>
          <a:ln w="571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963" name="Rectangle 105"/>
          <p:cNvSpPr>
            <a:spLocks noChangeArrowheads="1"/>
          </p:cNvSpPr>
          <p:nvPr/>
        </p:nvSpPr>
        <p:spPr bwMode="auto">
          <a:xfrm>
            <a:off x="6637338" y="4524375"/>
            <a:ext cx="339725" cy="342900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/>
              <a:t>J</a:t>
            </a:r>
            <a:endParaRPr lang="ru-RU" sz="2400" b="1"/>
          </a:p>
        </p:txBody>
      </p:sp>
      <p:sp>
        <p:nvSpPr>
          <p:cNvPr id="76964" name="Rectangle 106"/>
          <p:cNvSpPr>
            <a:spLocks noChangeArrowheads="1"/>
          </p:cNvSpPr>
          <p:nvPr/>
        </p:nvSpPr>
        <p:spPr bwMode="auto">
          <a:xfrm>
            <a:off x="5672138" y="5434013"/>
            <a:ext cx="339725" cy="339725"/>
          </a:xfrm>
          <a:prstGeom prst="rect">
            <a:avLst/>
          </a:prstGeom>
          <a:solidFill>
            <a:schemeClr val="accent1"/>
          </a:solidFill>
          <a:ln w="571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965" name="Rectangle 107"/>
          <p:cNvSpPr>
            <a:spLocks noChangeArrowheads="1"/>
          </p:cNvSpPr>
          <p:nvPr/>
        </p:nvSpPr>
        <p:spPr bwMode="auto">
          <a:xfrm>
            <a:off x="7545388" y="5434013"/>
            <a:ext cx="339725" cy="339725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/>
          </a:p>
        </p:txBody>
      </p:sp>
      <p:grpSp>
        <p:nvGrpSpPr>
          <p:cNvPr id="76966" name="Group 166"/>
          <p:cNvGrpSpPr>
            <a:grpSpLocks/>
          </p:cNvGrpSpPr>
          <p:nvPr/>
        </p:nvGrpSpPr>
        <p:grpSpPr bwMode="auto">
          <a:xfrm>
            <a:off x="6610350" y="4960938"/>
            <a:ext cx="374650" cy="454025"/>
            <a:chOff x="4187" y="3125"/>
            <a:chExt cx="236" cy="286"/>
          </a:xfrm>
        </p:grpSpPr>
        <p:sp>
          <p:nvSpPr>
            <p:cNvPr id="76967" name="AutoShape 12"/>
            <p:cNvSpPr>
              <a:spLocks noChangeArrowheads="1"/>
            </p:cNvSpPr>
            <p:nvPr/>
          </p:nvSpPr>
          <p:spPr bwMode="auto">
            <a:xfrm rot="-5400000">
              <a:off x="4101" y="3211"/>
              <a:ext cx="285" cy="113"/>
            </a:xfrm>
            <a:prstGeom prst="leftArrow">
              <a:avLst>
                <a:gd name="adj1" fmla="val 50000"/>
                <a:gd name="adj2" fmla="val 10799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968" name="AutoShape 10"/>
            <p:cNvSpPr>
              <a:spLocks noChangeArrowheads="1"/>
            </p:cNvSpPr>
            <p:nvPr/>
          </p:nvSpPr>
          <p:spPr bwMode="auto">
            <a:xfrm rot="5400000">
              <a:off x="4219" y="3206"/>
              <a:ext cx="286" cy="123"/>
            </a:xfrm>
            <a:prstGeom prst="leftArrow">
              <a:avLst>
                <a:gd name="adj1" fmla="val 50000"/>
                <a:gd name="adj2" fmla="val 9956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76969" name="AutoShape 169"/>
          <p:cNvSpPr>
            <a:spLocks noChangeArrowheads="1"/>
          </p:cNvSpPr>
          <p:nvPr/>
        </p:nvSpPr>
        <p:spPr bwMode="auto">
          <a:xfrm>
            <a:off x="381000" y="3733800"/>
            <a:ext cx="4876800" cy="1600200"/>
          </a:xfrm>
          <a:prstGeom prst="roundRect">
            <a:avLst>
              <a:gd name="adj" fmla="val 16667"/>
            </a:avLst>
          </a:prstGeom>
          <a:solidFill>
            <a:srgbClr val="969696">
              <a:alpha val="16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6970" name="Rectangle 170"/>
          <p:cNvSpPr>
            <a:spLocks noChangeArrowheads="1"/>
          </p:cNvSpPr>
          <p:nvPr/>
        </p:nvSpPr>
        <p:spPr bwMode="auto">
          <a:xfrm>
            <a:off x="304800" y="6019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6971" name="Rectangle 171"/>
          <p:cNvSpPr>
            <a:spLocks noChangeArrowheads="1"/>
          </p:cNvSpPr>
          <p:nvPr/>
        </p:nvSpPr>
        <p:spPr bwMode="auto">
          <a:xfrm>
            <a:off x="304800" y="6400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6972" name="Text Box 172"/>
          <p:cNvSpPr txBox="1">
            <a:spLocks noChangeArrowheads="1"/>
          </p:cNvSpPr>
          <p:nvPr/>
        </p:nvSpPr>
        <p:spPr bwMode="auto">
          <a:xfrm>
            <a:off x="533400" y="6019800"/>
            <a:ext cx="3200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ru-RU" sz="2400">
                <a:latin typeface="Calibri" pitchFamily="34" charset="0"/>
              </a:rPr>
              <a:t>ячейка обсчитана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ru-RU" sz="2400">
                <a:latin typeface="Calibri" pitchFamily="34" charset="0"/>
              </a:rPr>
              <a:t>ячейка не обсчитана</a:t>
            </a:r>
            <a:r>
              <a:rPr lang="ru-RU"/>
              <a:t> </a:t>
            </a:r>
          </a:p>
        </p:txBody>
      </p:sp>
      <p:sp>
        <p:nvSpPr>
          <p:cNvPr id="76973" name="Rectangle 173"/>
          <p:cNvSpPr>
            <a:spLocks noChangeArrowheads="1"/>
          </p:cNvSpPr>
          <p:nvPr/>
        </p:nvSpPr>
        <p:spPr bwMode="auto">
          <a:xfrm>
            <a:off x="228600" y="5943600"/>
            <a:ext cx="3276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838200"/>
          </a:xfrm>
        </p:spPr>
        <p:txBody>
          <a:bodyPr/>
          <a:lstStyle/>
          <a:p>
            <a:r>
              <a:rPr lang="en-US" sz="4600">
                <a:latin typeface="Calibri" pitchFamily="34" charset="0"/>
              </a:rPr>
              <a:t>LU-SGS - </a:t>
            </a:r>
            <a:r>
              <a:rPr lang="ru-RU" sz="4600">
                <a:latin typeface="Calibri" pitchFamily="34" charset="0"/>
              </a:rPr>
              <a:t>распараллеливание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533400" y="37338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3200">
                <a:latin typeface="Calibri" pitchFamily="34" charset="0"/>
              </a:rPr>
              <a:t>Разделение работы на несколько GPU;</a:t>
            </a:r>
            <a:endParaRPr lang="en-US" sz="3200">
              <a:latin typeface="Calibri" pitchFamily="34" charset="0"/>
            </a:endParaRPr>
          </a:p>
          <a:p>
            <a:pPr marL="342900" indent="-342900">
              <a:spcBef>
                <a:spcPct val="1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3200">
                <a:latin typeface="Calibri" pitchFamily="34" charset="0"/>
              </a:rPr>
              <a:t>Работа внутри одного многопоточного </a:t>
            </a:r>
            <a:r>
              <a:rPr lang="en-US" sz="3200">
                <a:latin typeface="Calibri" pitchFamily="34" charset="0"/>
              </a:rPr>
              <a:t>GPU;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57200" y="2590800"/>
            <a:ext cx="7467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Calibri" pitchFamily="34" charset="0"/>
              </a:rPr>
              <a:t>Особенности метода позволяют ввести  2-уровневую параллельность: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61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Calibri" pitchFamily="34" charset="0"/>
              </a:rPr>
              <a:t>Цель: создать </a:t>
            </a:r>
            <a:r>
              <a:rPr lang="ru-RU" sz="2400" b="1">
                <a:latin typeface="Calibri" pitchFamily="34" charset="0"/>
              </a:rPr>
              <a:t>эффективный</a:t>
            </a:r>
            <a:r>
              <a:rPr lang="ru-RU" sz="2400">
                <a:latin typeface="Calibri" pitchFamily="34" charset="0"/>
              </a:rPr>
              <a:t> параллельный алгоритм для неявного метода </a:t>
            </a:r>
            <a:r>
              <a:rPr lang="en-US" sz="2400">
                <a:latin typeface="Calibri" pitchFamily="34" charset="0"/>
              </a:rPr>
              <a:t>LU-SGS, </a:t>
            </a:r>
            <a:r>
              <a:rPr lang="ru-RU" sz="2400" b="1">
                <a:latin typeface="Calibri" pitchFamily="34" charset="0"/>
              </a:rPr>
              <a:t>в точности</a:t>
            </a:r>
            <a:r>
              <a:rPr lang="ru-RU" sz="2400">
                <a:latin typeface="Calibri" pitchFamily="34" charset="0"/>
              </a:rPr>
              <a:t> реализующий работу последовательного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28600" y="51816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Calibri" pitchFamily="34" charset="0"/>
              </a:rPr>
              <a:t>Для этого необходимо выбрать специальный порядок обхода ячеек.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grid_decom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5562600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9144000" cy="914400"/>
          </a:xfrm>
        </p:spPr>
        <p:txBody>
          <a:bodyPr/>
          <a:lstStyle/>
          <a:p>
            <a:r>
              <a:rPr lang="ru-RU" sz="2700" b="1" dirty="0">
                <a:latin typeface="Calibri" pitchFamily="34" charset="0"/>
              </a:rPr>
              <a:t>Глобальный порядок </a:t>
            </a:r>
            <a:r>
              <a:rPr lang="ru-RU" sz="2700" b="1" dirty="0" smtClean="0">
                <a:latin typeface="Calibri" pitchFamily="34" charset="0"/>
              </a:rPr>
              <a:t>обхода </a:t>
            </a:r>
            <a:r>
              <a:rPr lang="ru-RU" sz="2700" b="1" dirty="0">
                <a:latin typeface="Calibri" pitchFamily="34" charset="0"/>
              </a:rPr>
              <a:t>ячеек расчетной области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6096000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1. </a:t>
            </a:r>
            <a:r>
              <a:rPr lang="ru-RU" sz="2800">
                <a:latin typeface="Calibri" pitchFamily="34" charset="0"/>
              </a:rPr>
              <a:t>Декомпозиция расчетной области – </a:t>
            </a:r>
            <a:endParaRPr lang="en-US" sz="2800">
              <a:latin typeface="Calibri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800">
                <a:latin typeface="Calibri" pitchFamily="34" charset="0"/>
              </a:rPr>
              <a:t>«</a:t>
            </a:r>
            <a:r>
              <a:rPr lang="en-US" sz="2800">
                <a:latin typeface="Calibri" pitchFamily="34" charset="0"/>
              </a:rPr>
              <a:t>black</a:t>
            </a:r>
            <a:r>
              <a:rPr lang="ru-RU" sz="2800">
                <a:latin typeface="Calibri" pitchFamily="34" charset="0"/>
              </a:rPr>
              <a:t>» и «</a:t>
            </a:r>
            <a:r>
              <a:rPr lang="en-US" sz="2800">
                <a:latin typeface="Calibri" pitchFamily="34" charset="0"/>
              </a:rPr>
              <a:t>white</a:t>
            </a:r>
            <a:r>
              <a:rPr lang="ru-RU" sz="2800">
                <a:latin typeface="Calibri" pitchFamily="34" charset="0"/>
              </a:rPr>
              <a:t>» блоки</a:t>
            </a:r>
            <a:r>
              <a:rPr lang="en-US" sz="2800">
                <a:latin typeface="Calibri" pitchFamily="34" charset="0"/>
              </a:rPr>
              <a:t>: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-76025" y="3634126"/>
            <a:ext cx="43277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800" dirty="0" smtClean="0">
                <a:latin typeface="Calibri" pitchFamily="34" charset="0"/>
              </a:rPr>
              <a:t>2</a:t>
            </a:r>
            <a:r>
              <a:rPr lang="ru-RU" sz="2800" dirty="0">
                <a:latin typeface="Calibri" pitchFamily="34" charset="0"/>
              </a:rPr>
              <a:t>. Обход  </a:t>
            </a:r>
            <a:r>
              <a:rPr lang="ru-RU" sz="2800" dirty="0" smtClean="0">
                <a:latin typeface="Calibri" pitchFamily="34" charset="0"/>
              </a:rPr>
              <a:t>блоков (</a:t>
            </a:r>
            <a:r>
              <a:rPr lang="en-US" sz="2800" dirty="0" smtClean="0">
                <a:latin typeface="Calibri" pitchFamily="34" charset="0"/>
              </a:rPr>
              <a:t>forward</a:t>
            </a:r>
            <a:r>
              <a:rPr lang="ru-RU" sz="2800" dirty="0" smtClean="0">
                <a:latin typeface="Calibri" pitchFamily="34" charset="0"/>
              </a:rPr>
              <a:t>):</a:t>
            </a:r>
            <a:endParaRPr lang="ru-RU" sz="2800" dirty="0">
              <a:latin typeface="Calibri" pitchFamily="34" charset="0"/>
            </a:endParaRPr>
          </a:p>
        </p:txBody>
      </p:sp>
      <p:grpSp>
        <p:nvGrpSpPr>
          <p:cNvPr id="77830" name="Group 6"/>
          <p:cNvGrpSpPr>
            <a:grpSpLocks/>
          </p:cNvGrpSpPr>
          <p:nvPr/>
        </p:nvGrpSpPr>
        <p:grpSpPr bwMode="auto">
          <a:xfrm>
            <a:off x="4114800" y="2971800"/>
            <a:ext cx="1273175" cy="1306513"/>
            <a:chOff x="3024" y="2016"/>
            <a:chExt cx="861" cy="882"/>
          </a:xfrm>
        </p:grpSpPr>
        <p:pic>
          <p:nvPicPr>
            <p:cNvPr id="77831" name="Picture 7" descr="stage1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016"/>
              <a:ext cx="861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2" name="Line 8"/>
            <p:cNvSpPr>
              <a:spLocks noChangeShapeType="1"/>
            </p:cNvSpPr>
            <p:nvPr/>
          </p:nvSpPr>
          <p:spPr bwMode="auto">
            <a:xfrm>
              <a:off x="3168" y="2640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33" name="Line 9"/>
            <p:cNvSpPr>
              <a:spLocks noChangeShapeType="1"/>
            </p:cNvSpPr>
            <p:nvPr/>
          </p:nvSpPr>
          <p:spPr bwMode="auto">
            <a:xfrm>
              <a:off x="3168" y="2448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34" name="Line 10"/>
            <p:cNvSpPr>
              <a:spLocks noChangeShapeType="1"/>
            </p:cNvSpPr>
            <p:nvPr/>
          </p:nvSpPr>
          <p:spPr bwMode="auto">
            <a:xfrm>
              <a:off x="3168" y="2256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7835" name="Group 11"/>
          <p:cNvGrpSpPr>
            <a:grpSpLocks/>
          </p:cNvGrpSpPr>
          <p:nvPr/>
        </p:nvGrpSpPr>
        <p:grpSpPr bwMode="auto">
          <a:xfrm>
            <a:off x="6248400" y="2971800"/>
            <a:ext cx="1273175" cy="1306513"/>
            <a:chOff x="4368" y="1872"/>
            <a:chExt cx="861" cy="882"/>
          </a:xfrm>
        </p:grpSpPr>
        <p:pic>
          <p:nvPicPr>
            <p:cNvPr id="77836" name="Picture 12" descr="stage1-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1872"/>
              <a:ext cx="861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7" name="Line 13"/>
            <p:cNvSpPr>
              <a:spLocks noChangeShapeType="1"/>
            </p:cNvSpPr>
            <p:nvPr/>
          </p:nvSpPr>
          <p:spPr bwMode="auto">
            <a:xfrm>
              <a:off x="4512" y="2448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7838" name="Group 14"/>
          <p:cNvGrpSpPr>
            <a:grpSpLocks/>
          </p:cNvGrpSpPr>
          <p:nvPr/>
        </p:nvGrpSpPr>
        <p:grpSpPr bwMode="auto">
          <a:xfrm>
            <a:off x="3429000" y="5029200"/>
            <a:ext cx="1357313" cy="1303338"/>
            <a:chOff x="4368" y="2016"/>
            <a:chExt cx="918" cy="882"/>
          </a:xfrm>
        </p:grpSpPr>
        <p:grpSp>
          <p:nvGrpSpPr>
            <p:cNvPr id="77839" name="Group 15"/>
            <p:cNvGrpSpPr>
              <a:grpSpLocks/>
            </p:cNvGrpSpPr>
            <p:nvPr/>
          </p:nvGrpSpPr>
          <p:grpSpPr bwMode="auto">
            <a:xfrm>
              <a:off x="4368" y="2016"/>
              <a:ext cx="918" cy="882"/>
              <a:chOff x="4359" y="1872"/>
              <a:chExt cx="918" cy="882"/>
            </a:xfrm>
          </p:grpSpPr>
          <p:pic>
            <p:nvPicPr>
              <p:cNvPr id="77840" name="Picture 16" descr="stage2-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1872"/>
                <a:ext cx="861" cy="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841" name="Picture 17" descr="полоса-бел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9" y="1872"/>
                <a:ext cx="57" cy="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7842" name="Group 18"/>
            <p:cNvGrpSpPr>
              <a:grpSpLocks/>
            </p:cNvGrpSpPr>
            <p:nvPr/>
          </p:nvGrpSpPr>
          <p:grpSpPr bwMode="auto">
            <a:xfrm>
              <a:off x="4454" y="2042"/>
              <a:ext cx="805" cy="827"/>
              <a:chOff x="567" y="1888"/>
              <a:chExt cx="1224" cy="1134"/>
            </a:xfrm>
          </p:grpSpPr>
          <p:sp>
            <p:nvSpPr>
              <p:cNvPr id="77843" name="Line 19"/>
              <p:cNvSpPr>
                <a:spLocks noChangeShapeType="1"/>
              </p:cNvSpPr>
              <p:nvPr/>
            </p:nvSpPr>
            <p:spPr bwMode="auto">
              <a:xfrm>
                <a:off x="567" y="1888"/>
                <a:ext cx="0" cy="113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44" name="Line 20"/>
              <p:cNvSpPr>
                <a:spLocks noChangeShapeType="1"/>
              </p:cNvSpPr>
              <p:nvPr/>
            </p:nvSpPr>
            <p:spPr bwMode="auto">
              <a:xfrm>
                <a:off x="567" y="3022"/>
                <a:ext cx="1224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45" name="Line 21"/>
              <p:cNvSpPr>
                <a:spLocks noChangeShapeType="1"/>
              </p:cNvSpPr>
              <p:nvPr/>
            </p:nvSpPr>
            <p:spPr bwMode="auto">
              <a:xfrm flipV="1">
                <a:off x="1791" y="1888"/>
                <a:ext cx="0" cy="113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46" name="Line 22"/>
              <p:cNvSpPr>
                <a:spLocks noChangeShapeType="1"/>
              </p:cNvSpPr>
              <p:nvPr/>
            </p:nvSpPr>
            <p:spPr bwMode="auto">
              <a:xfrm flipH="1">
                <a:off x="839" y="1888"/>
                <a:ext cx="952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7847" name="Group 23"/>
          <p:cNvGrpSpPr>
            <a:grpSpLocks/>
          </p:cNvGrpSpPr>
          <p:nvPr/>
        </p:nvGrpSpPr>
        <p:grpSpPr bwMode="auto">
          <a:xfrm>
            <a:off x="5638800" y="5029200"/>
            <a:ext cx="1273175" cy="1306513"/>
            <a:chOff x="432" y="3072"/>
            <a:chExt cx="861" cy="882"/>
          </a:xfrm>
        </p:grpSpPr>
        <p:pic>
          <p:nvPicPr>
            <p:cNvPr id="77848" name="Picture 24" descr="stage3-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072"/>
              <a:ext cx="861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7849" name="Group 25"/>
            <p:cNvGrpSpPr>
              <a:grpSpLocks/>
            </p:cNvGrpSpPr>
            <p:nvPr/>
          </p:nvGrpSpPr>
          <p:grpSpPr bwMode="auto">
            <a:xfrm>
              <a:off x="460" y="3098"/>
              <a:ext cx="805" cy="827"/>
              <a:chOff x="567" y="1888"/>
              <a:chExt cx="1224" cy="1134"/>
            </a:xfrm>
          </p:grpSpPr>
          <p:sp>
            <p:nvSpPr>
              <p:cNvPr id="77850" name="Line 26"/>
              <p:cNvSpPr>
                <a:spLocks noChangeShapeType="1"/>
              </p:cNvSpPr>
              <p:nvPr/>
            </p:nvSpPr>
            <p:spPr bwMode="auto">
              <a:xfrm>
                <a:off x="567" y="1888"/>
                <a:ext cx="0" cy="113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51" name="Line 27"/>
              <p:cNvSpPr>
                <a:spLocks noChangeShapeType="1"/>
              </p:cNvSpPr>
              <p:nvPr/>
            </p:nvSpPr>
            <p:spPr bwMode="auto">
              <a:xfrm>
                <a:off x="567" y="3022"/>
                <a:ext cx="1224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52" name="Line 28"/>
              <p:cNvSpPr>
                <a:spLocks noChangeShapeType="1"/>
              </p:cNvSpPr>
              <p:nvPr/>
            </p:nvSpPr>
            <p:spPr bwMode="auto">
              <a:xfrm flipV="1">
                <a:off x="1791" y="1888"/>
                <a:ext cx="0" cy="113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53" name="Line 29"/>
              <p:cNvSpPr>
                <a:spLocks noChangeShapeType="1"/>
              </p:cNvSpPr>
              <p:nvPr/>
            </p:nvSpPr>
            <p:spPr bwMode="auto">
              <a:xfrm flipH="1">
                <a:off x="839" y="1888"/>
                <a:ext cx="952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7854" name="Group 30"/>
          <p:cNvGrpSpPr>
            <a:grpSpLocks/>
          </p:cNvGrpSpPr>
          <p:nvPr/>
        </p:nvGrpSpPr>
        <p:grpSpPr bwMode="auto">
          <a:xfrm>
            <a:off x="7772400" y="5029200"/>
            <a:ext cx="1273175" cy="1306513"/>
            <a:chOff x="4176" y="3024"/>
            <a:chExt cx="861" cy="882"/>
          </a:xfrm>
        </p:grpSpPr>
        <p:pic>
          <p:nvPicPr>
            <p:cNvPr id="77855" name="Picture 31" descr="stage3-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024"/>
              <a:ext cx="861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56" name="Line 32"/>
            <p:cNvSpPr>
              <a:spLocks noChangeShapeType="1"/>
            </p:cNvSpPr>
            <p:nvPr/>
          </p:nvSpPr>
          <p:spPr bwMode="auto">
            <a:xfrm>
              <a:off x="4320" y="3312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7857" name="AutoShape 33"/>
          <p:cNvSpPr>
            <a:spLocks noChangeArrowheads="1"/>
          </p:cNvSpPr>
          <p:nvPr/>
        </p:nvSpPr>
        <p:spPr bwMode="auto">
          <a:xfrm>
            <a:off x="4267200" y="4343400"/>
            <a:ext cx="990600" cy="381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latin typeface="Calibri" pitchFamily="34" charset="0"/>
              </a:rPr>
              <a:t>black</a:t>
            </a:r>
            <a:endParaRPr lang="ru-RU" sz="3200" b="1">
              <a:latin typeface="Calibri" pitchFamily="34" charset="0"/>
            </a:endParaRPr>
          </a:p>
        </p:txBody>
      </p:sp>
      <p:sp>
        <p:nvSpPr>
          <p:cNvPr id="77858" name="AutoShape 34"/>
          <p:cNvSpPr>
            <a:spLocks noChangeArrowheads="1"/>
          </p:cNvSpPr>
          <p:nvPr/>
        </p:nvSpPr>
        <p:spPr bwMode="auto">
          <a:xfrm>
            <a:off x="6400800" y="4343400"/>
            <a:ext cx="990600" cy="381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latin typeface="Calibri" pitchFamily="34" charset="0"/>
              </a:rPr>
              <a:t>white</a:t>
            </a:r>
            <a:endParaRPr lang="ru-RU" sz="3200" b="1">
              <a:latin typeface="Calibri" pitchFamily="34" charset="0"/>
            </a:endParaRPr>
          </a:p>
        </p:txBody>
      </p:sp>
      <p:sp>
        <p:nvSpPr>
          <p:cNvPr id="77859" name="AutoShape 35"/>
          <p:cNvSpPr>
            <a:spLocks noChangeArrowheads="1"/>
          </p:cNvSpPr>
          <p:nvPr/>
        </p:nvSpPr>
        <p:spPr bwMode="auto">
          <a:xfrm>
            <a:off x="3657600" y="6388100"/>
            <a:ext cx="990600" cy="381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latin typeface="Calibri" pitchFamily="34" charset="0"/>
              </a:rPr>
              <a:t>white</a:t>
            </a:r>
            <a:endParaRPr lang="ru-RU" sz="3200" b="1">
              <a:latin typeface="Calibri" pitchFamily="34" charset="0"/>
            </a:endParaRPr>
          </a:p>
        </p:txBody>
      </p:sp>
      <p:sp>
        <p:nvSpPr>
          <p:cNvPr id="77860" name="AutoShape 36"/>
          <p:cNvSpPr>
            <a:spLocks noChangeArrowheads="1"/>
          </p:cNvSpPr>
          <p:nvPr/>
        </p:nvSpPr>
        <p:spPr bwMode="auto">
          <a:xfrm>
            <a:off x="5791200" y="6388100"/>
            <a:ext cx="990600" cy="381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latin typeface="Calibri" pitchFamily="34" charset="0"/>
              </a:rPr>
              <a:t>black</a:t>
            </a:r>
            <a:endParaRPr lang="ru-RU" sz="3200" b="1">
              <a:latin typeface="Calibri" pitchFamily="34" charset="0"/>
            </a:endParaRPr>
          </a:p>
        </p:txBody>
      </p:sp>
      <p:sp>
        <p:nvSpPr>
          <p:cNvPr id="77861" name="AutoShape 37"/>
          <p:cNvSpPr>
            <a:spLocks noChangeArrowheads="1"/>
          </p:cNvSpPr>
          <p:nvPr/>
        </p:nvSpPr>
        <p:spPr bwMode="auto">
          <a:xfrm>
            <a:off x="7924800" y="6388100"/>
            <a:ext cx="990600" cy="381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latin typeface="Calibri" pitchFamily="34" charset="0"/>
              </a:rPr>
              <a:t>white</a:t>
            </a:r>
            <a:endParaRPr lang="ru-RU" sz="3200" b="1">
              <a:latin typeface="Calibri" pitchFamily="34" charset="0"/>
            </a:endParaRPr>
          </a:p>
        </p:txBody>
      </p:sp>
      <p:sp>
        <p:nvSpPr>
          <p:cNvPr id="77862" name="AutoShape 38"/>
          <p:cNvSpPr>
            <a:spLocks noChangeArrowheads="1"/>
          </p:cNvSpPr>
          <p:nvPr/>
        </p:nvSpPr>
        <p:spPr bwMode="auto">
          <a:xfrm>
            <a:off x="5486400" y="35052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63" name="AutoShape 39"/>
          <p:cNvSpPr>
            <a:spLocks noChangeArrowheads="1"/>
          </p:cNvSpPr>
          <p:nvPr/>
        </p:nvSpPr>
        <p:spPr bwMode="auto">
          <a:xfrm>
            <a:off x="4876800" y="5486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64" name="AutoShape 40"/>
          <p:cNvSpPr>
            <a:spLocks noChangeArrowheads="1"/>
          </p:cNvSpPr>
          <p:nvPr/>
        </p:nvSpPr>
        <p:spPr bwMode="auto">
          <a:xfrm>
            <a:off x="7010400" y="5486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7865" name="Group 41"/>
          <p:cNvGrpSpPr>
            <a:grpSpLocks/>
          </p:cNvGrpSpPr>
          <p:nvPr/>
        </p:nvGrpSpPr>
        <p:grpSpPr bwMode="auto">
          <a:xfrm>
            <a:off x="2971800" y="3581400"/>
            <a:ext cx="5181600" cy="2057400"/>
            <a:chOff x="1728" y="2256"/>
            <a:chExt cx="3264" cy="1296"/>
          </a:xfrm>
        </p:grpSpPr>
        <p:sp>
          <p:nvSpPr>
            <p:cNvPr id="77866" name="Line 42"/>
            <p:cNvSpPr>
              <a:spLocks noChangeShapeType="1"/>
            </p:cNvSpPr>
            <p:nvPr/>
          </p:nvSpPr>
          <p:spPr bwMode="auto">
            <a:xfrm>
              <a:off x="4992" y="2256"/>
              <a:ext cx="0" cy="816"/>
            </a:xfrm>
            <a:prstGeom prst="line">
              <a:avLst/>
            </a:prstGeom>
            <a:noFill/>
            <a:ln w="635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67" name="Line 43"/>
            <p:cNvSpPr>
              <a:spLocks noChangeShapeType="1"/>
            </p:cNvSpPr>
            <p:nvPr/>
          </p:nvSpPr>
          <p:spPr bwMode="auto">
            <a:xfrm flipH="1">
              <a:off x="1728" y="3072"/>
              <a:ext cx="3264" cy="0"/>
            </a:xfrm>
            <a:prstGeom prst="line">
              <a:avLst/>
            </a:prstGeom>
            <a:noFill/>
            <a:ln w="635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68" name="Line 44"/>
            <p:cNvSpPr>
              <a:spLocks noChangeShapeType="1"/>
            </p:cNvSpPr>
            <p:nvPr/>
          </p:nvSpPr>
          <p:spPr bwMode="auto">
            <a:xfrm>
              <a:off x="1728" y="3072"/>
              <a:ext cx="0" cy="480"/>
            </a:xfrm>
            <a:prstGeom prst="line">
              <a:avLst/>
            </a:prstGeom>
            <a:noFill/>
            <a:ln w="635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69" name="Line 45"/>
            <p:cNvSpPr>
              <a:spLocks noChangeShapeType="1"/>
            </p:cNvSpPr>
            <p:nvPr/>
          </p:nvSpPr>
          <p:spPr bwMode="auto">
            <a:xfrm>
              <a:off x="1728" y="3552"/>
              <a:ext cx="240" cy="0"/>
            </a:xfrm>
            <a:prstGeom prst="line">
              <a:avLst/>
            </a:prstGeom>
            <a:noFill/>
            <a:ln w="635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70" name="Line 46"/>
            <p:cNvSpPr>
              <a:spLocks noChangeShapeType="1"/>
            </p:cNvSpPr>
            <p:nvPr/>
          </p:nvSpPr>
          <p:spPr bwMode="auto">
            <a:xfrm>
              <a:off x="4656" y="2256"/>
              <a:ext cx="336" cy="0"/>
            </a:xfrm>
            <a:prstGeom prst="line">
              <a:avLst/>
            </a:prstGeom>
            <a:noFill/>
            <a:ln w="635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7871" name="Group 47"/>
          <p:cNvGrpSpPr>
            <a:grpSpLocks/>
          </p:cNvGrpSpPr>
          <p:nvPr/>
        </p:nvGrpSpPr>
        <p:grpSpPr bwMode="auto">
          <a:xfrm>
            <a:off x="152400" y="5715000"/>
            <a:ext cx="3124200" cy="944563"/>
            <a:chOff x="2256" y="3569"/>
            <a:chExt cx="1968" cy="595"/>
          </a:xfrm>
        </p:grpSpPr>
        <p:sp>
          <p:nvSpPr>
            <p:cNvPr id="77872" name="Text Box 48"/>
            <p:cNvSpPr txBox="1">
              <a:spLocks noChangeArrowheads="1"/>
            </p:cNvSpPr>
            <p:nvPr/>
          </p:nvSpPr>
          <p:spPr bwMode="auto">
            <a:xfrm>
              <a:off x="2256" y="3569"/>
              <a:ext cx="1968" cy="59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  <a:buClr>
                  <a:srgbClr val="FF0000"/>
                </a:buClr>
                <a:buFont typeface="Wingdings" pitchFamily="2" charset="2"/>
                <a:buNone/>
              </a:pPr>
              <a:r>
                <a:rPr lang="ru-RU">
                  <a:solidFill>
                    <a:srgbClr val="FF6161"/>
                  </a:solidFill>
                  <a:cs typeface="Arial" charset="0"/>
                </a:rPr>
                <a:t>■</a:t>
              </a:r>
              <a:r>
                <a:rPr lang="ru-RU"/>
                <a:t> - </a:t>
              </a:r>
              <a:r>
                <a:rPr lang="ru-RU">
                  <a:latin typeface="Calibri" pitchFamily="34" charset="0"/>
                </a:rPr>
                <a:t>ячейки обсчитываются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>
                  <a:srgbClr val="0066CC"/>
                </a:buClr>
                <a:buFont typeface="Wingdings" pitchFamily="2" charset="2"/>
                <a:buNone/>
              </a:pPr>
              <a:r>
                <a:rPr lang="ru-RU">
                  <a:solidFill>
                    <a:srgbClr val="5F5F5F"/>
                  </a:solidFill>
                  <a:latin typeface="Calibri" pitchFamily="34" charset="0"/>
                </a:rPr>
                <a:t>■</a:t>
              </a:r>
              <a:r>
                <a:rPr lang="ru-RU">
                  <a:latin typeface="Calibri" pitchFamily="34" charset="0"/>
                </a:rPr>
                <a:t> </a:t>
              </a:r>
              <a:r>
                <a:rPr lang="ru-RU"/>
                <a:t>-</a:t>
              </a:r>
              <a:r>
                <a:rPr lang="ru-RU">
                  <a:latin typeface="Calibri" pitchFamily="34" charset="0"/>
                </a:rPr>
                <a:t> ячейки обсчитаны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ru-RU">
                  <a:latin typeface="Calibri" pitchFamily="34" charset="0"/>
                </a:rPr>
                <a:t>    </a:t>
              </a:r>
              <a:r>
                <a:rPr lang="ru-RU"/>
                <a:t>-</a:t>
              </a:r>
              <a:r>
                <a:rPr lang="ru-RU">
                  <a:latin typeface="Calibri" pitchFamily="34" charset="0"/>
                </a:rPr>
                <a:t> ячейки еще не обсчитаны</a:t>
              </a:r>
            </a:p>
          </p:txBody>
        </p:sp>
        <p:sp>
          <p:nvSpPr>
            <p:cNvPr id="77873" name="Rectangle 49"/>
            <p:cNvSpPr>
              <a:spLocks noChangeAspect="1" noChangeArrowheads="1"/>
            </p:cNvSpPr>
            <p:nvPr/>
          </p:nvSpPr>
          <p:spPr bwMode="auto">
            <a:xfrm>
              <a:off x="2330" y="4044"/>
              <a:ext cx="59" cy="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stage-gpu_x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 descr="stage-gpu_x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 descr="полоса-бе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2133600"/>
            <a:ext cx="115888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838200"/>
          </a:xfrm>
          <a:noFill/>
          <a:ln/>
        </p:spPr>
        <p:txBody>
          <a:bodyPr/>
          <a:lstStyle/>
          <a:p>
            <a:pPr algn="ctr"/>
            <a:r>
              <a:rPr lang="ru-RU" sz="3800">
                <a:latin typeface="Calibri" pitchFamily="34" charset="0"/>
              </a:rPr>
              <a:t>Реализация расчетного цикла(</a:t>
            </a:r>
            <a:r>
              <a:rPr lang="en-US" sz="3800">
                <a:latin typeface="Calibri" pitchFamily="34" charset="0"/>
              </a:rPr>
              <a:t>multi-GPU</a:t>
            </a:r>
            <a:r>
              <a:rPr lang="ru-RU" sz="3800">
                <a:latin typeface="Calibri" pitchFamily="34" charset="0"/>
              </a:rPr>
              <a:t>)</a:t>
            </a:r>
            <a:r>
              <a:rPr lang="en-US" sz="4000">
                <a:latin typeface="Calibri" pitchFamily="34" charset="0"/>
              </a:rPr>
              <a:t/>
            </a:r>
            <a:br>
              <a:rPr lang="en-US" sz="4000">
                <a:latin typeface="Calibri" pitchFamily="34" charset="0"/>
              </a:rPr>
            </a:br>
            <a:r>
              <a:rPr lang="ru-RU" sz="4000" u="sng">
                <a:solidFill>
                  <a:srgbClr val="006600"/>
                </a:solidFill>
                <a:latin typeface="Calibri" pitchFamily="34" charset="0"/>
              </a:rPr>
              <a:t>Стадия 1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295400" y="13716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black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6705600" y="12954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white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1219200" y="633888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GPU 1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6781800" y="633888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GPU 2</a:t>
            </a:r>
            <a:endParaRPr lang="ru-RU" sz="2800" b="1">
              <a:latin typeface="Calibri" pitchFamily="34" charset="0"/>
            </a:endParaRPr>
          </a:p>
        </p:txBody>
      </p:sp>
      <p:grpSp>
        <p:nvGrpSpPr>
          <p:cNvPr id="78858" name="Group 10"/>
          <p:cNvGrpSpPr>
            <a:grpSpLocks/>
          </p:cNvGrpSpPr>
          <p:nvPr/>
        </p:nvGrpSpPr>
        <p:grpSpPr bwMode="auto">
          <a:xfrm rot="10800000">
            <a:off x="2659063" y="1981200"/>
            <a:ext cx="3471862" cy="152400"/>
            <a:chOff x="1882" y="3702"/>
            <a:chExt cx="1861" cy="91"/>
          </a:xfrm>
        </p:grpSpPr>
        <p:sp>
          <p:nvSpPr>
            <p:cNvPr id="78859" name="Line 286"/>
            <p:cNvSpPr>
              <a:spLocks noChangeShapeType="1"/>
            </p:cNvSpPr>
            <p:nvPr/>
          </p:nvSpPr>
          <p:spPr bwMode="auto">
            <a:xfrm rot="10800000">
              <a:off x="3742" y="3702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860" name="Line 287"/>
            <p:cNvSpPr>
              <a:spLocks noChangeShapeType="1"/>
            </p:cNvSpPr>
            <p:nvPr/>
          </p:nvSpPr>
          <p:spPr bwMode="auto">
            <a:xfrm rot="10800000">
              <a:off x="1882" y="3702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861" name="Line 288"/>
            <p:cNvSpPr>
              <a:spLocks noChangeShapeType="1"/>
            </p:cNvSpPr>
            <p:nvPr/>
          </p:nvSpPr>
          <p:spPr bwMode="auto">
            <a:xfrm rot="10800000">
              <a:off x="1882" y="3793"/>
              <a:ext cx="186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8862" name="Group 14"/>
          <p:cNvGrpSpPr>
            <a:grpSpLocks/>
          </p:cNvGrpSpPr>
          <p:nvPr/>
        </p:nvGrpSpPr>
        <p:grpSpPr bwMode="auto">
          <a:xfrm>
            <a:off x="3048000" y="5715000"/>
            <a:ext cx="3124200" cy="944563"/>
            <a:chOff x="2256" y="3569"/>
            <a:chExt cx="1968" cy="595"/>
          </a:xfrm>
        </p:grpSpPr>
        <p:sp>
          <p:nvSpPr>
            <p:cNvPr id="78863" name="Text Box 15"/>
            <p:cNvSpPr txBox="1">
              <a:spLocks noChangeArrowheads="1"/>
            </p:cNvSpPr>
            <p:nvPr/>
          </p:nvSpPr>
          <p:spPr bwMode="auto">
            <a:xfrm>
              <a:off x="2256" y="3569"/>
              <a:ext cx="1968" cy="59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  <a:buClr>
                  <a:srgbClr val="FF0000"/>
                </a:buClr>
                <a:buFont typeface="Wingdings" pitchFamily="2" charset="2"/>
                <a:buNone/>
              </a:pPr>
              <a:r>
                <a:rPr lang="ru-RU" dirty="0">
                  <a:solidFill>
                    <a:srgbClr val="FF6161"/>
                  </a:solidFill>
                  <a:cs typeface="Arial" charset="0"/>
                </a:rPr>
                <a:t>■</a:t>
              </a:r>
              <a:r>
                <a:rPr lang="ru-RU" dirty="0"/>
                <a:t> - </a:t>
              </a:r>
              <a:r>
                <a:rPr lang="ru-RU" dirty="0">
                  <a:latin typeface="Calibri" pitchFamily="34" charset="0"/>
                </a:rPr>
                <a:t>ячейки обсчитываются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>
                  <a:srgbClr val="0066CC"/>
                </a:buClr>
                <a:buFont typeface="Wingdings" pitchFamily="2" charset="2"/>
                <a:buNone/>
              </a:pPr>
              <a:r>
                <a:rPr lang="ru-RU" dirty="0">
                  <a:solidFill>
                    <a:srgbClr val="5F5F5F"/>
                  </a:solidFill>
                  <a:latin typeface="Calibri" pitchFamily="34" charset="0"/>
                </a:rPr>
                <a:t>■</a:t>
              </a:r>
              <a:r>
                <a:rPr lang="ru-RU" dirty="0">
                  <a:latin typeface="Calibri" pitchFamily="34" charset="0"/>
                </a:rPr>
                <a:t> </a:t>
              </a:r>
              <a:r>
                <a:rPr lang="ru-RU" dirty="0"/>
                <a:t>-</a:t>
              </a:r>
              <a:r>
                <a:rPr lang="ru-RU" dirty="0">
                  <a:latin typeface="Calibri" pitchFamily="34" charset="0"/>
                </a:rPr>
                <a:t> ячейки обсчитаны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ru-RU" dirty="0">
                  <a:latin typeface="Calibri" pitchFamily="34" charset="0"/>
                </a:rPr>
                <a:t>    </a:t>
              </a:r>
              <a:r>
                <a:rPr lang="ru-RU" dirty="0"/>
                <a:t>-</a:t>
              </a:r>
              <a:r>
                <a:rPr lang="ru-RU" dirty="0">
                  <a:latin typeface="Calibri" pitchFamily="34" charset="0"/>
                </a:rPr>
                <a:t> ячейки еще не обсчитаны</a:t>
              </a:r>
            </a:p>
          </p:txBody>
        </p:sp>
        <p:sp>
          <p:nvSpPr>
            <p:cNvPr id="78864" name="Rectangle 16"/>
            <p:cNvSpPr>
              <a:spLocks noChangeAspect="1" noChangeArrowheads="1"/>
            </p:cNvSpPr>
            <p:nvPr/>
          </p:nvSpPr>
          <p:spPr bwMode="auto">
            <a:xfrm>
              <a:off x="2330" y="4044"/>
              <a:ext cx="59" cy="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8865" name="Group 17"/>
          <p:cNvGrpSpPr>
            <a:grpSpLocks/>
          </p:cNvGrpSpPr>
          <p:nvPr/>
        </p:nvGrpSpPr>
        <p:grpSpPr bwMode="auto">
          <a:xfrm>
            <a:off x="1219200" y="2536825"/>
            <a:ext cx="1219200" cy="892175"/>
            <a:chOff x="768" y="1598"/>
            <a:chExt cx="768" cy="562"/>
          </a:xfrm>
        </p:grpSpPr>
        <p:sp>
          <p:nvSpPr>
            <p:cNvPr id="78866" name="Line 18"/>
            <p:cNvSpPr>
              <a:spLocks noChangeShapeType="1"/>
            </p:cNvSpPr>
            <p:nvPr/>
          </p:nvSpPr>
          <p:spPr bwMode="auto">
            <a:xfrm>
              <a:off x="768" y="2160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867" name="Line 19"/>
            <p:cNvSpPr>
              <a:spLocks noChangeShapeType="1"/>
            </p:cNvSpPr>
            <p:nvPr/>
          </p:nvSpPr>
          <p:spPr bwMode="auto">
            <a:xfrm>
              <a:off x="768" y="1872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868" name="Line 20"/>
            <p:cNvSpPr>
              <a:spLocks noChangeShapeType="1"/>
            </p:cNvSpPr>
            <p:nvPr/>
          </p:nvSpPr>
          <p:spPr bwMode="auto">
            <a:xfrm>
              <a:off x="768" y="1598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8869" name="Group 21"/>
          <p:cNvGrpSpPr>
            <a:grpSpLocks/>
          </p:cNvGrpSpPr>
          <p:nvPr/>
        </p:nvGrpSpPr>
        <p:grpSpPr bwMode="auto">
          <a:xfrm>
            <a:off x="6705600" y="2514600"/>
            <a:ext cx="1219200" cy="892175"/>
            <a:chOff x="768" y="1598"/>
            <a:chExt cx="768" cy="562"/>
          </a:xfrm>
        </p:grpSpPr>
        <p:sp>
          <p:nvSpPr>
            <p:cNvPr id="78870" name="Line 22"/>
            <p:cNvSpPr>
              <a:spLocks noChangeShapeType="1"/>
            </p:cNvSpPr>
            <p:nvPr/>
          </p:nvSpPr>
          <p:spPr bwMode="auto">
            <a:xfrm>
              <a:off x="768" y="2160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871" name="Line 23"/>
            <p:cNvSpPr>
              <a:spLocks noChangeShapeType="1"/>
            </p:cNvSpPr>
            <p:nvPr/>
          </p:nvSpPr>
          <p:spPr bwMode="auto">
            <a:xfrm>
              <a:off x="768" y="1872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872" name="Line 24"/>
            <p:cNvSpPr>
              <a:spLocks noChangeShapeType="1"/>
            </p:cNvSpPr>
            <p:nvPr/>
          </p:nvSpPr>
          <p:spPr bwMode="auto">
            <a:xfrm>
              <a:off x="768" y="1598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8873" name="Text Box 25"/>
          <p:cNvSpPr txBox="1">
            <a:spLocks noChangeArrowheads="1"/>
          </p:cNvSpPr>
          <p:nvPr/>
        </p:nvSpPr>
        <p:spPr bwMode="auto">
          <a:xfrm>
            <a:off x="228600" y="4419600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latin typeface="Calibri" pitchFamily="34" charset="0"/>
              </a:rPr>
              <a:t>Двойной периметр и внутренние ячейки разделяются на 2 множества в «шахматном» порядке.</a:t>
            </a:r>
          </a:p>
        </p:txBody>
      </p:sp>
      <p:sp>
        <p:nvSpPr>
          <p:cNvPr id="78874" name="AutoShape 26"/>
          <p:cNvSpPr>
            <a:spLocks noChangeArrowheads="1"/>
          </p:cNvSpPr>
          <p:nvPr/>
        </p:nvSpPr>
        <p:spPr bwMode="auto">
          <a:xfrm>
            <a:off x="3352800" y="3124200"/>
            <a:ext cx="2057400" cy="457200"/>
          </a:xfrm>
          <a:prstGeom prst="wedgeRoundRectCallout">
            <a:avLst>
              <a:gd name="adj1" fmla="val 84491"/>
              <a:gd name="adj2" fmla="val -2881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 b="1">
                <a:latin typeface="Calibri" pitchFamily="34" charset="0"/>
              </a:rPr>
              <a:t>ghost cells</a:t>
            </a:r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stage-gpu_2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21336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 descr="stage-gpu_2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 descr="stage-gpu_2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5" descr="stage-gpu_2-2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434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838200"/>
          </a:xfrm>
          <a:noFill/>
          <a:ln/>
        </p:spPr>
        <p:txBody>
          <a:bodyPr/>
          <a:lstStyle/>
          <a:p>
            <a:pPr algn="ctr"/>
            <a:r>
              <a:rPr lang="ru-RU" sz="3800">
                <a:latin typeface="Calibri" pitchFamily="34" charset="0"/>
              </a:rPr>
              <a:t>Реализация расчетного цикла(</a:t>
            </a:r>
            <a:r>
              <a:rPr lang="en-US" sz="3800">
                <a:latin typeface="Calibri" pitchFamily="34" charset="0"/>
              </a:rPr>
              <a:t>multi-GPU</a:t>
            </a:r>
            <a:r>
              <a:rPr lang="ru-RU" sz="3800">
                <a:latin typeface="Calibri" pitchFamily="34" charset="0"/>
              </a:rPr>
              <a:t>)</a:t>
            </a:r>
            <a:r>
              <a:rPr lang="en-US" sz="4000">
                <a:latin typeface="Calibri" pitchFamily="34" charset="0"/>
              </a:rPr>
              <a:t/>
            </a:r>
            <a:br>
              <a:rPr lang="en-US" sz="4000">
                <a:latin typeface="Calibri" pitchFamily="34" charset="0"/>
              </a:rPr>
            </a:br>
            <a:r>
              <a:rPr lang="ru-RU" sz="4000" u="sng">
                <a:solidFill>
                  <a:srgbClr val="006600"/>
                </a:solidFill>
                <a:latin typeface="Calibri" pitchFamily="34" charset="0"/>
              </a:rPr>
              <a:t>Стадия </a:t>
            </a:r>
            <a:r>
              <a:rPr lang="en-US" sz="4000" u="sng">
                <a:solidFill>
                  <a:srgbClr val="006600"/>
                </a:solidFill>
                <a:latin typeface="Calibri" pitchFamily="34" charset="0"/>
              </a:rPr>
              <a:t>2</a:t>
            </a:r>
            <a:endParaRPr lang="ru-RU" sz="4000" u="sng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295400" y="13716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black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6705600" y="12954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white</a:t>
            </a:r>
            <a:endParaRPr lang="ru-RU" sz="2800" b="1">
              <a:latin typeface="Calibri" pitchFamily="34" charset="0"/>
            </a:endParaRPr>
          </a:p>
        </p:txBody>
      </p:sp>
      <p:grpSp>
        <p:nvGrpSpPr>
          <p:cNvPr id="79881" name="Group 9"/>
          <p:cNvGrpSpPr>
            <a:grpSpLocks/>
          </p:cNvGrpSpPr>
          <p:nvPr/>
        </p:nvGrpSpPr>
        <p:grpSpPr bwMode="auto">
          <a:xfrm>
            <a:off x="3048000" y="5715000"/>
            <a:ext cx="3124200" cy="944563"/>
            <a:chOff x="2256" y="3569"/>
            <a:chExt cx="1968" cy="595"/>
          </a:xfrm>
        </p:grpSpPr>
        <p:sp>
          <p:nvSpPr>
            <p:cNvPr id="79882" name="Text Box 10"/>
            <p:cNvSpPr txBox="1">
              <a:spLocks noChangeArrowheads="1"/>
            </p:cNvSpPr>
            <p:nvPr/>
          </p:nvSpPr>
          <p:spPr bwMode="auto">
            <a:xfrm>
              <a:off x="2256" y="3569"/>
              <a:ext cx="1968" cy="59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  <a:buClr>
                  <a:srgbClr val="FF0000"/>
                </a:buClr>
                <a:buFont typeface="Wingdings" pitchFamily="2" charset="2"/>
                <a:buNone/>
              </a:pPr>
              <a:r>
                <a:rPr lang="ru-RU">
                  <a:solidFill>
                    <a:srgbClr val="FF6161"/>
                  </a:solidFill>
                  <a:cs typeface="Arial" charset="0"/>
                </a:rPr>
                <a:t>■</a:t>
              </a:r>
              <a:r>
                <a:rPr lang="ru-RU"/>
                <a:t> - </a:t>
              </a:r>
              <a:r>
                <a:rPr lang="ru-RU">
                  <a:latin typeface="Calibri" pitchFamily="34" charset="0"/>
                </a:rPr>
                <a:t>ячейки обсчитываются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>
                  <a:srgbClr val="0066CC"/>
                </a:buClr>
                <a:buFont typeface="Wingdings" pitchFamily="2" charset="2"/>
                <a:buNone/>
              </a:pPr>
              <a:r>
                <a:rPr lang="ru-RU">
                  <a:solidFill>
                    <a:srgbClr val="5F5F5F"/>
                  </a:solidFill>
                  <a:latin typeface="Calibri" pitchFamily="34" charset="0"/>
                </a:rPr>
                <a:t>■</a:t>
              </a:r>
              <a:r>
                <a:rPr lang="ru-RU">
                  <a:latin typeface="Calibri" pitchFamily="34" charset="0"/>
                </a:rPr>
                <a:t> </a:t>
              </a:r>
              <a:r>
                <a:rPr lang="ru-RU"/>
                <a:t>-</a:t>
              </a:r>
              <a:r>
                <a:rPr lang="ru-RU">
                  <a:latin typeface="Calibri" pitchFamily="34" charset="0"/>
                </a:rPr>
                <a:t> ячейки обсчитаны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ru-RU">
                  <a:latin typeface="Calibri" pitchFamily="34" charset="0"/>
                </a:rPr>
                <a:t>    </a:t>
              </a:r>
              <a:r>
                <a:rPr lang="ru-RU"/>
                <a:t>-</a:t>
              </a:r>
              <a:r>
                <a:rPr lang="ru-RU">
                  <a:latin typeface="Calibri" pitchFamily="34" charset="0"/>
                </a:rPr>
                <a:t> ячейки еще не обсчитаны</a:t>
              </a:r>
            </a:p>
          </p:txBody>
        </p:sp>
        <p:sp>
          <p:nvSpPr>
            <p:cNvPr id="79883" name="Rectangle 11"/>
            <p:cNvSpPr>
              <a:spLocks noChangeAspect="1" noChangeArrowheads="1"/>
            </p:cNvSpPr>
            <p:nvPr/>
          </p:nvSpPr>
          <p:spPr bwMode="auto">
            <a:xfrm>
              <a:off x="2330" y="4044"/>
              <a:ext cx="59" cy="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1219200" y="633888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GPU 1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6781800" y="633888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GPU 2</a:t>
            </a:r>
            <a:endParaRPr lang="ru-RU" sz="2800" b="1">
              <a:latin typeface="Calibri" pitchFamily="34" charset="0"/>
            </a:endParaRPr>
          </a:p>
        </p:txBody>
      </p:sp>
      <p:pic>
        <p:nvPicPr>
          <p:cNvPr id="79886" name="Picture 14" descr="полоса-бе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2133600"/>
            <a:ext cx="1158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7" name="Picture 15" descr="полоса-се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43400"/>
            <a:ext cx="1190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888" name="Group 16"/>
          <p:cNvGrpSpPr>
            <a:grpSpLocks/>
          </p:cNvGrpSpPr>
          <p:nvPr/>
        </p:nvGrpSpPr>
        <p:grpSpPr bwMode="auto">
          <a:xfrm>
            <a:off x="5181600" y="2667000"/>
            <a:ext cx="1223963" cy="685800"/>
            <a:chOff x="2381" y="2069"/>
            <a:chExt cx="771" cy="432"/>
          </a:xfrm>
        </p:grpSpPr>
        <p:sp>
          <p:nvSpPr>
            <p:cNvPr id="79889" name="Text Box 542"/>
            <p:cNvSpPr txBox="1">
              <a:spLocks noChangeArrowheads="1"/>
            </p:cNvSpPr>
            <p:nvPr/>
          </p:nvSpPr>
          <p:spPr bwMode="auto">
            <a:xfrm>
              <a:off x="2744" y="2069"/>
              <a:ext cx="1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/>
                <a:t>?</a:t>
              </a:r>
              <a:endParaRPr lang="ru-RU" sz="2400" b="1"/>
            </a:p>
          </p:txBody>
        </p:sp>
        <p:sp>
          <p:nvSpPr>
            <p:cNvPr id="79890" name="Text Box 157"/>
            <p:cNvSpPr txBox="1">
              <a:spLocks noChangeArrowheads="1"/>
            </p:cNvSpPr>
            <p:nvPr/>
          </p:nvSpPr>
          <p:spPr bwMode="auto">
            <a:xfrm>
              <a:off x="2381" y="2251"/>
              <a:ext cx="7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/>
                <a:t>flag == 1</a:t>
              </a:r>
              <a:endParaRPr lang="ru-RU" sz="2000" b="1"/>
            </a:p>
          </p:txBody>
        </p:sp>
      </p:grpSp>
      <p:grpSp>
        <p:nvGrpSpPr>
          <p:cNvPr id="79891" name="Group 284"/>
          <p:cNvGrpSpPr>
            <a:grpSpLocks/>
          </p:cNvGrpSpPr>
          <p:nvPr/>
        </p:nvGrpSpPr>
        <p:grpSpPr bwMode="auto">
          <a:xfrm>
            <a:off x="2954338" y="4191000"/>
            <a:ext cx="3508375" cy="152400"/>
            <a:chOff x="2290" y="2523"/>
            <a:chExt cx="1679" cy="91"/>
          </a:xfrm>
        </p:grpSpPr>
        <p:sp>
          <p:nvSpPr>
            <p:cNvPr id="79892" name="Line 280"/>
            <p:cNvSpPr>
              <a:spLocks noChangeShapeType="1"/>
            </p:cNvSpPr>
            <p:nvPr/>
          </p:nvSpPr>
          <p:spPr bwMode="auto">
            <a:xfrm>
              <a:off x="3969" y="2523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893" name="Line 282"/>
            <p:cNvSpPr>
              <a:spLocks noChangeShapeType="1"/>
            </p:cNvSpPr>
            <p:nvPr/>
          </p:nvSpPr>
          <p:spPr bwMode="auto">
            <a:xfrm>
              <a:off x="2290" y="2523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894" name="Line 283"/>
            <p:cNvSpPr>
              <a:spLocks noChangeShapeType="1"/>
            </p:cNvSpPr>
            <p:nvPr/>
          </p:nvSpPr>
          <p:spPr bwMode="auto">
            <a:xfrm>
              <a:off x="2290" y="2523"/>
              <a:ext cx="167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9895" name="Picture 23" descr="полоса-бе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4343400"/>
            <a:ext cx="1158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896" name="Group 24"/>
          <p:cNvGrpSpPr>
            <a:grpSpLocks/>
          </p:cNvGrpSpPr>
          <p:nvPr/>
        </p:nvGrpSpPr>
        <p:grpSpPr bwMode="auto">
          <a:xfrm>
            <a:off x="1219200" y="2536825"/>
            <a:ext cx="1219200" cy="892175"/>
            <a:chOff x="768" y="1598"/>
            <a:chExt cx="768" cy="562"/>
          </a:xfrm>
        </p:grpSpPr>
        <p:sp>
          <p:nvSpPr>
            <p:cNvPr id="79897" name="Line 25"/>
            <p:cNvSpPr>
              <a:spLocks noChangeShapeType="1"/>
            </p:cNvSpPr>
            <p:nvPr/>
          </p:nvSpPr>
          <p:spPr bwMode="auto">
            <a:xfrm>
              <a:off x="768" y="2160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898" name="Line 26"/>
            <p:cNvSpPr>
              <a:spLocks noChangeShapeType="1"/>
            </p:cNvSpPr>
            <p:nvPr/>
          </p:nvSpPr>
          <p:spPr bwMode="auto">
            <a:xfrm>
              <a:off x="768" y="1872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899" name="Line 27"/>
            <p:cNvSpPr>
              <a:spLocks noChangeShapeType="1"/>
            </p:cNvSpPr>
            <p:nvPr/>
          </p:nvSpPr>
          <p:spPr bwMode="auto">
            <a:xfrm>
              <a:off x="768" y="1598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9900" name="Group 28"/>
          <p:cNvGrpSpPr>
            <a:grpSpLocks/>
          </p:cNvGrpSpPr>
          <p:nvPr/>
        </p:nvGrpSpPr>
        <p:grpSpPr bwMode="auto">
          <a:xfrm>
            <a:off x="1219200" y="4749800"/>
            <a:ext cx="1219200" cy="892175"/>
            <a:chOff x="768" y="1598"/>
            <a:chExt cx="768" cy="562"/>
          </a:xfrm>
        </p:grpSpPr>
        <p:sp>
          <p:nvSpPr>
            <p:cNvPr id="79901" name="Line 29"/>
            <p:cNvSpPr>
              <a:spLocks noChangeShapeType="1"/>
            </p:cNvSpPr>
            <p:nvPr/>
          </p:nvSpPr>
          <p:spPr bwMode="auto">
            <a:xfrm>
              <a:off x="768" y="2160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902" name="Line 30"/>
            <p:cNvSpPr>
              <a:spLocks noChangeShapeType="1"/>
            </p:cNvSpPr>
            <p:nvPr/>
          </p:nvSpPr>
          <p:spPr bwMode="auto">
            <a:xfrm>
              <a:off x="768" y="1872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903" name="Line 31"/>
            <p:cNvSpPr>
              <a:spLocks noChangeShapeType="1"/>
            </p:cNvSpPr>
            <p:nvPr/>
          </p:nvSpPr>
          <p:spPr bwMode="auto">
            <a:xfrm>
              <a:off x="768" y="1598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9904" name="Group 32"/>
          <p:cNvGrpSpPr>
            <a:grpSpLocks/>
          </p:cNvGrpSpPr>
          <p:nvPr/>
        </p:nvGrpSpPr>
        <p:grpSpPr bwMode="auto">
          <a:xfrm>
            <a:off x="6459538" y="2187575"/>
            <a:ext cx="1684337" cy="1693863"/>
            <a:chOff x="567" y="1888"/>
            <a:chExt cx="1224" cy="1134"/>
          </a:xfrm>
        </p:grpSpPr>
        <p:sp>
          <p:nvSpPr>
            <p:cNvPr id="79905" name="Line 33"/>
            <p:cNvSpPr>
              <a:spLocks noChangeShapeType="1"/>
            </p:cNvSpPr>
            <p:nvPr/>
          </p:nvSpPr>
          <p:spPr bwMode="auto">
            <a:xfrm>
              <a:off x="567" y="1888"/>
              <a:ext cx="0" cy="113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906" name="Line 34"/>
            <p:cNvSpPr>
              <a:spLocks noChangeShapeType="1"/>
            </p:cNvSpPr>
            <p:nvPr/>
          </p:nvSpPr>
          <p:spPr bwMode="auto">
            <a:xfrm>
              <a:off x="567" y="3022"/>
              <a:ext cx="12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907" name="Line 35"/>
            <p:cNvSpPr>
              <a:spLocks noChangeShapeType="1"/>
            </p:cNvSpPr>
            <p:nvPr/>
          </p:nvSpPr>
          <p:spPr bwMode="auto">
            <a:xfrm flipV="1">
              <a:off x="1791" y="1888"/>
              <a:ext cx="0" cy="113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908" name="Line 36"/>
            <p:cNvSpPr>
              <a:spLocks noChangeShapeType="1"/>
            </p:cNvSpPr>
            <p:nvPr/>
          </p:nvSpPr>
          <p:spPr bwMode="auto">
            <a:xfrm flipH="1">
              <a:off x="839" y="1888"/>
              <a:ext cx="952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9909" name="Group 37"/>
          <p:cNvGrpSpPr>
            <a:grpSpLocks/>
          </p:cNvGrpSpPr>
          <p:nvPr/>
        </p:nvGrpSpPr>
        <p:grpSpPr bwMode="auto">
          <a:xfrm>
            <a:off x="6459538" y="4397375"/>
            <a:ext cx="1684337" cy="1693863"/>
            <a:chOff x="567" y="1888"/>
            <a:chExt cx="1224" cy="1134"/>
          </a:xfrm>
        </p:grpSpPr>
        <p:sp>
          <p:nvSpPr>
            <p:cNvPr id="79910" name="Line 38"/>
            <p:cNvSpPr>
              <a:spLocks noChangeShapeType="1"/>
            </p:cNvSpPr>
            <p:nvPr/>
          </p:nvSpPr>
          <p:spPr bwMode="auto">
            <a:xfrm>
              <a:off x="567" y="1888"/>
              <a:ext cx="0" cy="113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911" name="Line 39"/>
            <p:cNvSpPr>
              <a:spLocks noChangeShapeType="1"/>
            </p:cNvSpPr>
            <p:nvPr/>
          </p:nvSpPr>
          <p:spPr bwMode="auto">
            <a:xfrm>
              <a:off x="567" y="3022"/>
              <a:ext cx="12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912" name="Line 40"/>
            <p:cNvSpPr>
              <a:spLocks noChangeShapeType="1"/>
            </p:cNvSpPr>
            <p:nvPr/>
          </p:nvSpPr>
          <p:spPr bwMode="auto">
            <a:xfrm flipV="1">
              <a:off x="1791" y="1888"/>
              <a:ext cx="0" cy="113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913" name="Line 41"/>
            <p:cNvSpPr>
              <a:spLocks noChangeShapeType="1"/>
            </p:cNvSpPr>
            <p:nvPr/>
          </p:nvSpPr>
          <p:spPr bwMode="auto">
            <a:xfrm flipH="1">
              <a:off x="839" y="1888"/>
              <a:ext cx="952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9914" name="Line 42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915" name="Oval 43"/>
          <p:cNvSpPr>
            <a:spLocks noChangeArrowheads="1"/>
          </p:cNvSpPr>
          <p:nvPr/>
        </p:nvSpPr>
        <p:spPr bwMode="auto">
          <a:xfrm>
            <a:off x="4114800" y="2438400"/>
            <a:ext cx="609600" cy="609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latin typeface="Calibri" pitchFamily="34" charset="0"/>
              </a:rPr>
              <a:t>I</a:t>
            </a:r>
            <a:endParaRPr lang="ru-RU" sz="3600" b="1">
              <a:latin typeface="Calibri" pitchFamily="34" charset="0"/>
            </a:endParaRPr>
          </a:p>
        </p:txBody>
      </p:sp>
      <p:sp>
        <p:nvSpPr>
          <p:cNvPr id="79916" name="Oval 44"/>
          <p:cNvSpPr>
            <a:spLocks noChangeArrowheads="1"/>
          </p:cNvSpPr>
          <p:nvPr/>
        </p:nvSpPr>
        <p:spPr bwMode="auto">
          <a:xfrm>
            <a:off x="4114800" y="4572000"/>
            <a:ext cx="609600" cy="609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latin typeface="Calibri" pitchFamily="34" charset="0"/>
              </a:rPr>
              <a:t>II</a:t>
            </a:r>
            <a:endParaRPr lang="ru-RU" sz="3600" b="1">
              <a:latin typeface="Calibri" pitchFamily="34" charset="0"/>
            </a:endParaRPr>
          </a:p>
        </p:txBody>
      </p:sp>
      <p:sp>
        <p:nvSpPr>
          <p:cNvPr id="79917" name="AutoShape 45"/>
          <p:cNvSpPr>
            <a:spLocks noChangeArrowheads="1"/>
          </p:cNvSpPr>
          <p:nvPr/>
        </p:nvSpPr>
        <p:spPr bwMode="auto">
          <a:xfrm>
            <a:off x="3200400" y="5181600"/>
            <a:ext cx="2057400" cy="457200"/>
          </a:xfrm>
          <a:prstGeom prst="wedgeRoundRectCallout">
            <a:avLst>
              <a:gd name="adj1" fmla="val -63194"/>
              <a:gd name="adj2" fmla="val -5173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 b="1">
                <a:latin typeface="Calibri" pitchFamily="34" charset="0"/>
              </a:rPr>
              <a:t>ghost cells</a:t>
            </a:r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stage-gpu_3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 descr="stage-gpu_3-1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 descr="stage-gpu_3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 descr="stage-gpu_3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434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838200"/>
          </a:xfrm>
          <a:noFill/>
          <a:ln/>
        </p:spPr>
        <p:txBody>
          <a:bodyPr/>
          <a:lstStyle/>
          <a:p>
            <a:pPr algn="ctr"/>
            <a:r>
              <a:rPr lang="ru-RU" sz="3800">
                <a:latin typeface="Calibri" pitchFamily="34" charset="0"/>
              </a:rPr>
              <a:t>Реализация расчетного цикла(</a:t>
            </a:r>
            <a:r>
              <a:rPr lang="en-US" sz="3800">
                <a:latin typeface="Calibri" pitchFamily="34" charset="0"/>
              </a:rPr>
              <a:t>multi-GPU</a:t>
            </a:r>
            <a:r>
              <a:rPr lang="ru-RU" sz="3800">
                <a:latin typeface="Calibri" pitchFamily="34" charset="0"/>
              </a:rPr>
              <a:t>)</a:t>
            </a:r>
            <a:r>
              <a:rPr lang="en-US" sz="4000">
                <a:latin typeface="Calibri" pitchFamily="34" charset="0"/>
              </a:rPr>
              <a:t/>
            </a:r>
            <a:br>
              <a:rPr lang="en-US" sz="4000">
                <a:latin typeface="Calibri" pitchFamily="34" charset="0"/>
              </a:rPr>
            </a:br>
            <a:r>
              <a:rPr lang="ru-RU" sz="4000" u="sng">
                <a:solidFill>
                  <a:srgbClr val="006600"/>
                </a:solidFill>
                <a:latin typeface="Calibri" pitchFamily="34" charset="0"/>
              </a:rPr>
              <a:t>Стадия </a:t>
            </a:r>
            <a:r>
              <a:rPr lang="en-US" sz="4000" u="sng">
                <a:solidFill>
                  <a:srgbClr val="006600"/>
                </a:solidFill>
                <a:latin typeface="Calibri" pitchFamily="34" charset="0"/>
              </a:rPr>
              <a:t>3</a:t>
            </a:r>
            <a:endParaRPr lang="ru-RU" sz="4000" u="sng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295400" y="13716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black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6705600" y="12954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white</a:t>
            </a:r>
            <a:endParaRPr lang="ru-RU" sz="2800" b="1">
              <a:latin typeface="Calibri" pitchFamily="34" charset="0"/>
            </a:endParaRPr>
          </a:p>
        </p:txBody>
      </p:sp>
      <p:grpSp>
        <p:nvGrpSpPr>
          <p:cNvPr id="80905" name="Group 9"/>
          <p:cNvGrpSpPr>
            <a:grpSpLocks/>
          </p:cNvGrpSpPr>
          <p:nvPr/>
        </p:nvGrpSpPr>
        <p:grpSpPr bwMode="auto">
          <a:xfrm>
            <a:off x="3048000" y="5715000"/>
            <a:ext cx="3124200" cy="944563"/>
            <a:chOff x="2256" y="3569"/>
            <a:chExt cx="1968" cy="595"/>
          </a:xfrm>
        </p:grpSpPr>
        <p:sp>
          <p:nvSpPr>
            <p:cNvPr id="80906" name="Text Box 10"/>
            <p:cNvSpPr txBox="1">
              <a:spLocks noChangeArrowheads="1"/>
            </p:cNvSpPr>
            <p:nvPr/>
          </p:nvSpPr>
          <p:spPr bwMode="auto">
            <a:xfrm>
              <a:off x="2256" y="3569"/>
              <a:ext cx="1968" cy="59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  <a:buClr>
                  <a:srgbClr val="FF0000"/>
                </a:buClr>
                <a:buFont typeface="Wingdings" pitchFamily="2" charset="2"/>
                <a:buNone/>
              </a:pPr>
              <a:r>
                <a:rPr lang="ru-RU">
                  <a:solidFill>
                    <a:srgbClr val="FF6161"/>
                  </a:solidFill>
                  <a:cs typeface="Arial" charset="0"/>
                </a:rPr>
                <a:t>■</a:t>
              </a:r>
              <a:r>
                <a:rPr lang="ru-RU"/>
                <a:t> - </a:t>
              </a:r>
              <a:r>
                <a:rPr lang="ru-RU">
                  <a:latin typeface="Calibri" pitchFamily="34" charset="0"/>
                </a:rPr>
                <a:t>ячейки обсчитываются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>
                  <a:srgbClr val="0066CC"/>
                </a:buClr>
                <a:buFont typeface="Wingdings" pitchFamily="2" charset="2"/>
                <a:buNone/>
              </a:pPr>
              <a:r>
                <a:rPr lang="ru-RU">
                  <a:solidFill>
                    <a:srgbClr val="5F5F5F"/>
                  </a:solidFill>
                  <a:latin typeface="Calibri" pitchFamily="34" charset="0"/>
                </a:rPr>
                <a:t>■</a:t>
              </a:r>
              <a:r>
                <a:rPr lang="ru-RU">
                  <a:latin typeface="Calibri" pitchFamily="34" charset="0"/>
                </a:rPr>
                <a:t> </a:t>
              </a:r>
              <a:r>
                <a:rPr lang="ru-RU"/>
                <a:t>-</a:t>
              </a:r>
              <a:r>
                <a:rPr lang="ru-RU">
                  <a:latin typeface="Calibri" pitchFamily="34" charset="0"/>
                </a:rPr>
                <a:t> ячейки обсчитаны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ru-RU">
                  <a:latin typeface="Calibri" pitchFamily="34" charset="0"/>
                </a:rPr>
                <a:t>    </a:t>
              </a:r>
              <a:r>
                <a:rPr lang="ru-RU"/>
                <a:t>-</a:t>
              </a:r>
              <a:r>
                <a:rPr lang="ru-RU">
                  <a:latin typeface="Calibri" pitchFamily="34" charset="0"/>
                </a:rPr>
                <a:t> ячейки еще не обсчитаны</a:t>
              </a:r>
            </a:p>
          </p:txBody>
        </p:sp>
        <p:sp>
          <p:nvSpPr>
            <p:cNvPr id="80907" name="Rectangle 11"/>
            <p:cNvSpPr>
              <a:spLocks noChangeAspect="1" noChangeArrowheads="1"/>
            </p:cNvSpPr>
            <p:nvPr/>
          </p:nvSpPr>
          <p:spPr bwMode="auto">
            <a:xfrm>
              <a:off x="2330" y="4044"/>
              <a:ext cx="59" cy="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1219200" y="633888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GPU 1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6781800" y="633888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GPU 2</a:t>
            </a:r>
            <a:endParaRPr lang="ru-RU" sz="2800" b="1">
              <a:latin typeface="Calibri" pitchFamily="34" charset="0"/>
            </a:endParaRPr>
          </a:p>
        </p:txBody>
      </p:sp>
      <p:pic>
        <p:nvPicPr>
          <p:cNvPr id="80910" name="Picture 14" descr="полоса-се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133600"/>
            <a:ext cx="1190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911" name="Group 15"/>
          <p:cNvGrpSpPr>
            <a:grpSpLocks/>
          </p:cNvGrpSpPr>
          <p:nvPr/>
        </p:nvGrpSpPr>
        <p:grpSpPr bwMode="auto">
          <a:xfrm>
            <a:off x="2743200" y="2667000"/>
            <a:ext cx="1223963" cy="685800"/>
            <a:chOff x="2381" y="2069"/>
            <a:chExt cx="771" cy="432"/>
          </a:xfrm>
        </p:grpSpPr>
        <p:sp>
          <p:nvSpPr>
            <p:cNvPr id="80912" name="Text Box 542"/>
            <p:cNvSpPr txBox="1">
              <a:spLocks noChangeArrowheads="1"/>
            </p:cNvSpPr>
            <p:nvPr/>
          </p:nvSpPr>
          <p:spPr bwMode="auto">
            <a:xfrm>
              <a:off x="2744" y="2069"/>
              <a:ext cx="1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/>
                <a:t>?</a:t>
              </a:r>
              <a:endParaRPr lang="ru-RU" sz="2400" b="1"/>
            </a:p>
          </p:txBody>
        </p:sp>
        <p:sp>
          <p:nvSpPr>
            <p:cNvPr id="80913" name="Text Box 157"/>
            <p:cNvSpPr txBox="1">
              <a:spLocks noChangeArrowheads="1"/>
            </p:cNvSpPr>
            <p:nvPr/>
          </p:nvSpPr>
          <p:spPr bwMode="auto">
            <a:xfrm>
              <a:off x="2381" y="2251"/>
              <a:ext cx="7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/>
                <a:t>flag == 1</a:t>
              </a:r>
              <a:endParaRPr lang="ru-RU" sz="2000" b="1"/>
            </a:p>
          </p:txBody>
        </p:sp>
      </p:grpSp>
      <p:grpSp>
        <p:nvGrpSpPr>
          <p:cNvPr id="80914" name="Group 18"/>
          <p:cNvGrpSpPr>
            <a:grpSpLocks/>
          </p:cNvGrpSpPr>
          <p:nvPr/>
        </p:nvGrpSpPr>
        <p:grpSpPr bwMode="auto">
          <a:xfrm>
            <a:off x="6705600" y="2536825"/>
            <a:ext cx="1219200" cy="892175"/>
            <a:chOff x="768" y="1598"/>
            <a:chExt cx="768" cy="562"/>
          </a:xfrm>
        </p:grpSpPr>
        <p:sp>
          <p:nvSpPr>
            <p:cNvPr id="80915" name="Line 19"/>
            <p:cNvSpPr>
              <a:spLocks noChangeShapeType="1"/>
            </p:cNvSpPr>
            <p:nvPr/>
          </p:nvSpPr>
          <p:spPr bwMode="auto">
            <a:xfrm>
              <a:off x="768" y="2160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16" name="Line 20"/>
            <p:cNvSpPr>
              <a:spLocks noChangeShapeType="1"/>
            </p:cNvSpPr>
            <p:nvPr/>
          </p:nvSpPr>
          <p:spPr bwMode="auto">
            <a:xfrm>
              <a:off x="768" y="1872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17" name="Line 21"/>
            <p:cNvSpPr>
              <a:spLocks noChangeShapeType="1"/>
            </p:cNvSpPr>
            <p:nvPr/>
          </p:nvSpPr>
          <p:spPr bwMode="auto">
            <a:xfrm>
              <a:off x="768" y="1598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0918" name="Group 22"/>
          <p:cNvGrpSpPr>
            <a:grpSpLocks/>
          </p:cNvGrpSpPr>
          <p:nvPr/>
        </p:nvGrpSpPr>
        <p:grpSpPr bwMode="auto">
          <a:xfrm>
            <a:off x="6705600" y="4749800"/>
            <a:ext cx="1219200" cy="892175"/>
            <a:chOff x="768" y="1598"/>
            <a:chExt cx="768" cy="562"/>
          </a:xfrm>
        </p:grpSpPr>
        <p:sp>
          <p:nvSpPr>
            <p:cNvPr id="80919" name="Line 23"/>
            <p:cNvSpPr>
              <a:spLocks noChangeShapeType="1"/>
            </p:cNvSpPr>
            <p:nvPr/>
          </p:nvSpPr>
          <p:spPr bwMode="auto">
            <a:xfrm>
              <a:off x="768" y="2160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20" name="Line 24"/>
            <p:cNvSpPr>
              <a:spLocks noChangeShapeType="1"/>
            </p:cNvSpPr>
            <p:nvPr/>
          </p:nvSpPr>
          <p:spPr bwMode="auto">
            <a:xfrm>
              <a:off x="768" y="1872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21" name="Line 25"/>
            <p:cNvSpPr>
              <a:spLocks noChangeShapeType="1"/>
            </p:cNvSpPr>
            <p:nvPr/>
          </p:nvSpPr>
          <p:spPr bwMode="auto">
            <a:xfrm>
              <a:off x="768" y="1598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0922" name="Group 26"/>
          <p:cNvGrpSpPr>
            <a:grpSpLocks/>
          </p:cNvGrpSpPr>
          <p:nvPr/>
        </p:nvGrpSpPr>
        <p:grpSpPr bwMode="auto">
          <a:xfrm>
            <a:off x="971550" y="2190750"/>
            <a:ext cx="1684338" cy="1693863"/>
            <a:chOff x="567" y="1888"/>
            <a:chExt cx="1224" cy="1134"/>
          </a:xfrm>
        </p:grpSpPr>
        <p:sp>
          <p:nvSpPr>
            <p:cNvPr id="80923" name="Line 27"/>
            <p:cNvSpPr>
              <a:spLocks noChangeShapeType="1"/>
            </p:cNvSpPr>
            <p:nvPr/>
          </p:nvSpPr>
          <p:spPr bwMode="auto">
            <a:xfrm>
              <a:off x="567" y="1888"/>
              <a:ext cx="0" cy="113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24" name="Line 28"/>
            <p:cNvSpPr>
              <a:spLocks noChangeShapeType="1"/>
            </p:cNvSpPr>
            <p:nvPr/>
          </p:nvSpPr>
          <p:spPr bwMode="auto">
            <a:xfrm>
              <a:off x="567" y="3022"/>
              <a:ext cx="12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25" name="Line 29"/>
            <p:cNvSpPr>
              <a:spLocks noChangeShapeType="1"/>
            </p:cNvSpPr>
            <p:nvPr/>
          </p:nvSpPr>
          <p:spPr bwMode="auto">
            <a:xfrm flipV="1">
              <a:off x="1791" y="1888"/>
              <a:ext cx="0" cy="113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26" name="Line 30"/>
            <p:cNvSpPr>
              <a:spLocks noChangeShapeType="1"/>
            </p:cNvSpPr>
            <p:nvPr/>
          </p:nvSpPr>
          <p:spPr bwMode="auto">
            <a:xfrm flipH="1">
              <a:off x="839" y="1888"/>
              <a:ext cx="952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0927" name="Group 31"/>
          <p:cNvGrpSpPr>
            <a:grpSpLocks/>
          </p:cNvGrpSpPr>
          <p:nvPr/>
        </p:nvGrpSpPr>
        <p:grpSpPr bwMode="auto">
          <a:xfrm>
            <a:off x="971550" y="4400550"/>
            <a:ext cx="1684338" cy="1693863"/>
            <a:chOff x="567" y="1888"/>
            <a:chExt cx="1224" cy="1134"/>
          </a:xfrm>
        </p:grpSpPr>
        <p:sp>
          <p:nvSpPr>
            <p:cNvPr id="80928" name="Line 32"/>
            <p:cNvSpPr>
              <a:spLocks noChangeShapeType="1"/>
            </p:cNvSpPr>
            <p:nvPr/>
          </p:nvSpPr>
          <p:spPr bwMode="auto">
            <a:xfrm>
              <a:off x="567" y="1888"/>
              <a:ext cx="0" cy="113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29" name="Line 33"/>
            <p:cNvSpPr>
              <a:spLocks noChangeShapeType="1"/>
            </p:cNvSpPr>
            <p:nvPr/>
          </p:nvSpPr>
          <p:spPr bwMode="auto">
            <a:xfrm>
              <a:off x="567" y="3022"/>
              <a:ext cx="12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30" name="Line 34"/>
            <p:cNvSpPr>
              <a:spLocks noChangeShapeType="1"/>
            </p:cNvSpPr>
            <p:nvPr/>
          </p:nvSpPr>
          <p:spPr bwMode="auto">
            <a:xfrm flipV="1">
              <a:off x="1791" y="1888"/>
              <a:ext cx="0" cy="113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31" name="Line 35"/>
            <p:cNvSpPr>
              <a:spLocks noChangeShapeType="1"/>
            </p:cNvSpPr>
            <p:nvPr/>
          </p:nvSpPr>
          <p:spPr bwMode="auto">
            <a:xfrm flipH="1">
              <a:off x="839" y="1888"/>
              <a:ext cx="952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80932" name="Picture 36" descr="полоса-се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71975"/>
            <a:ext cx="1190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3" name="Oval 37"/>
          <p:cNvSpPr>
            <a:spLocks noChangeArrowheads="1"/>
          </p:cNvSpPr>
          <p:nvPr/>
        </p:nvSpPr>
        <p:spPr bwMode="auto">
          <a:xfrm>
            <a:off x="4114800" y="2438400"/>
            <a:ext cx="609600" cy="609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latin typeface="Calibri" pitchFamily="34" charset="0"/>
              </a:rPr>
              <a:t>I</a:t>
            </a:r>
            <a:endParaRPr lang="ru-RU" sz="3600" b="1">
              <a:latin typeface="Calibri" pitchFamily="34" charset="0"/>
            </a:endParaRPr>
          </a:p>
        </p:txBody>
      </p:sp>
      <p:sp>
        <p:nvSpPr>
          <p:cNvPr id="80934" name="Oval 38"/>
          <p:cNvSpPr>
            <a:spLocks noChangeArrowheads="1"/>
          </p:cNvSpPr>
          <p:nvPr/>
        </p:nvSpPr>
        <p:spPr bwMode="auto">
          <a:xfrm>
            <a:off x="4114800" y="4572000"/>
            <a:ext cx="609600" cy="609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latin typeface="Calibri" pitchFamily="34" charset="0"/>
              </a:rPr>
              <a:t>II</a:t>
            </a:r>
            <a:endParaRPr lang="ru-RU" sz="3600" b="1">
              <a:latin typeface="Calibri" pitchFamily="34" charset="0"/>
            </a:endParaRPr>
          </a:p>
        </p:txBody>
      </p:sp>
      <p:sp>
        <p:nvSpPr>
          <p:cNvPr id="80935" name="Line 39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ru-RU">
                <a:latin typeface="Calibri" pitchFamily="34" charset="0"/>
              </a:rPr>
              <a:t>Программная реализация:</a:t>
            </a:r>
          </a:p>
        </p:txBody>
      </p:sp>
      <p:sp>
        <p:nvSpPr>
          <p:cNvPr id="81923" name="AutoShape 3"/>
          <p:cNvSpPr>
            <a:spLocks noChangeArrowheads="1"/>
          </p:cNvSpPr>
          <p:nvPr/>
        </p:nvSpPr>
        <p:spPr bwMode="auto">
          <a:xfrm>
            <a:off x="4502150" y="1524000"/>
            <a:ext cx="1371600" cy="576263"/>
          </a:xfrm>
          <a:custGeom>
            <a:avLst/>
            <a:gdLst>
              <a:gd name="G0" fmla="+- 15400 0 0"/>
              <a:gd name="G1" fmla="+- 5355 0 0"/>
              <a:gd name="G2" fmla="+- 21600 0 5355"/>
              <a:gd name="G3" fmla="+- 10800 0 5355"/>
              <a:gd name="G4" fmla="+- 21600 0 15400"/>
              <a:gd name="G5" fmla="*/ G4 G3 10800"/>
              <a:gd name="G6" fmla="+- 21600 0 G5"/>
              <a:gd name="T0" fmla="*/ 15400 w 21600"/>
              <a:gd name="T1" fmla="*/ 0 h 21600"/>
              <a:gd name="T2" fmla="*/ 0 w 21600"/>
              <a:gd name="T3" fmla="*/ 10800 h 21600"/>
              <a:gd name="T4" fmla="*/ 154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400" y="0"/>
                </a:moveTo>
                <a:lnTo>
                  <a:pt x="15400" y="5355"/>
                </a:lnTo>
                <a:lnTo>
                  <a:pt x="3375" y="5355"/>
                </a:lnTo>
                <a:lnTo>
                  <a:pt x="3375" y="16245"/>
                </a:lnTo>
                <a:lnTo>
                  <a:pt x="15400" y="16245"/>
                </a:lnTo>
                <a:lnTo>
                  <a:pt x="154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355"/>
                </a:moveTo>
                <a:lnTo>
                  <a:pt x="1350" y="16245"/>
                </a:lnTo>
                <a:lnTo>
                  <a:pt x="2700" y="16245"/>
                </a:lnTo>
                <a:lnTo>
                  <a:pt x="2700" y="5355"/>
                </a:lnTo>
                <a:close/>
              </a:path>
              <a:path w="21600" h="21600">
                <a:moveTo>
                  <a:pt x="0" y="5355"/>
                </a:moveTo>
                <a:lnTo>
                  <a:pt x="0" y="16245"/>
                </a:lnTo>
                <a:lnTo>
                  <a:pt x="675" y="16245"/>
                </a:lnTo>
                <a:lnTo>
                  <a:pt x="675" y="5355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auto">
          <a:xfrm rot="10800000">
            <a:off x="3130550" y="1524000"/>
            <a:ext cx="1223963" cy="576263"/>
          </a:xfrm>
          <a:custGeom>
            <a:avLst/>
            <a:gdLst>
              <a:gd name="G0" fmla="+- 14540 0 0"/>
              <a:gd name="G1" fmla="+- 6009 0 0"/>
              <a:gd name="G2" fmla="+- 21600 0 6009"/>
              <a:gd name="G3" fmla="+- 10800 0 6009"/>
              <a:gd name="G4" fmla="+- 21600 0 14540"/>
              <a:gd name="G5" fmla="*/ G4 G3 10800"/>
              <a:gd name="G6" fmla="+- 21600 0 G5"/>
              <a:gd name="T0" fmla="*/ 14540 w 21600"/>
              <a:gd name="T1" fmla="*/ 0 h 21600"/>
              <a:gd name="T2" fmla="*/ 0 w 21600"/>
              <a:gd name="T3" fmla="*/ 10800 h 21600"/>
              <a:gd name="T4" fmla="*/ 1454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540" y="0"/>
                </a:moveTo>
                <a:lnTo>
                  <a:pt x="14540" y="6009"/>
                </a:lnTo>
                <a:lnTo>
                  <a:pt x="3375" y="6009"/>
                </a:lnTo>
                <a:lnTo>
                  <a:pt x="3375" y="15591"/>
                </a:lnTo>
                <a:lnTo>
                  <a:pt x="14540" y="15591"/>
                </a:lnTo>
                <a:lnTo>
                  <a:pt x="1454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009"/>
                </a:moveTo>
                <a:lnTo>
                  <a:pt x="1350" y="15591"/>
                </a:lnTo>
                <a:lnTo>
                  <a:pt x="2700" y="15591"/>
                </a:lnTo>
                <a:lnTo>
                  <a:pt x="2700" y="6009"/>
                </a:lnTo>
                <a:close/>
              </a:path>
              <a:path w="21600" h="21600">
                <a:moveTo>
                  <a:pt x="0" y="6009"/>
                </a:moveTo>
                <a:lnTo>
                  <a:pt x="0" y="15591"/>
                </a:lnTo>
                <a:lnTo>
                  <a:pt x="675" y="15591"/>
                </a:lnTo>
                <a:lnTo>
                  <a:pt x="675" y="6009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978150" y="2438400"/>
            <a:ext cx="3733800" cy="290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FF0066"/>
                </a:solidFill>
                <a:latin typeface="Courier New" pitchFamily="49" charset="0"/>
              </a:rPr>
              <a:t>for</a:t>
            </a:r>
            <a:r>
              <a:rPr lang="en-US" sz="1600" b="1" dirty="0">
                <a:latin typeface="Courier New" pitchFamily="49" charset="0"/>
              </a:rPr>
              <a:t> (itr=0;itr&lt;N;itr++) {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 Gpu_omega&lt;&lt;&lt;</a:t>
            </a:r>
            <a:r>
              <a:rPr lang="en-US" sz="1600" b="1" dirty="0">
                <a:solidFill>
                  <a:srgbClr val="009900"/>
                </a:solidFill>
                <a:latin typeface="Courier New" pitchFamily="49" charset="0"/>
              </a:rPr>
              <a:t>params</a:t>
            </a:r>
            <a:r>
              <a:rPr lang="en-US" sz="1600" b="1" dirty="0">
                <a:latin typeface="Courier New" pitchFamily="49" charset="0"/>
              </a:rPr>
              <a:t>&gt;&gt;&gt;;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 Gpu_slope&lt;&lt;&lt;</a:t>
            </a:r>
            <a:r>
              <a:rPr lang="en-US" sz="1600" b="1" dirty="0">
                <a:solidFill>
                  <a:srgbClr val="009900"/>
                </a:solidFill>
                <a:latin typeface="Courier New" pitchFamily="49" charset="0"/>
              </a:rPr>
              <a:t>params</a:t>
            </a:r>
            <a:r>
              <a:rPr lang="en-US" sz="1600" b="1" dirty="0">
                <a:latin typeface="Courier New" pitchFamily="49" charset="0"/>
              </a:rPr>
              <a:t>&gt;&gt;&gt;;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 Gpu_predicval&lt;&lt;&lt;</a:t>
            </a:r>
            <a:r>
              <a:rPr lang="en-US" sz="1600" b="1" dirty="0">
                <a:solidFill>
                  <a:srgbClr val="009900"/>
                </a:solidFill>
                <a:latin typeface="Courier New" pitchFamily="49" charset="0"/>
              </a:rPr>
              <a:t>params</a:t>
            </a:r>
            <a:r>
              <a:rPr lang="en-US" sz="1600" b="1" dirty="0">
                <a:latin typeface="Courier New" pitchFamily="49" charset="0"/>
              </a:rPr>
              <a:t>&gt;&gt;&gt;;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 Gpu_forward&lt;&lt;&lt;</a:t>
            </a:r>
            <a:r>
              <a:rPr lang="en-US" sz="1600" b="1" dirty="0">
                <a:solidFill>
                  <a:srgbClr val="009900"/>
                </a:solidFill>
                <a:latin typeface="Courier New" pitchFamily="49" charset="0"/>
              </a:rPr>
              <a:t>params</a:t>
            </a:r>
            <a:r>
              <a:rPr lang="en-US" sz="1600" b="1" dirty="0">
                <a:latin typeface="Courier New" pitchFamily="49" charset="0"/>
              </a:rPr>
              <a:t>&gt;&gt;&gt;;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 Gpu_backward&lt;&lt;&lt;</a:t>
            </a:r>
            <a:r>
              <a:rPr lang="en-US" sz="1600" b="1" dirty="0">
                <a:solidFill>
                  <a:srgbClr val="009900"/>
                </a:solidFill>
                <a:latin typeface="Courier New" pitchFamily="49" charset="0"/>
              </a:rPr>
              <a:t>params</a:t>
            </a:r>
            <a:r>
              <a:rPr lang="en-US" sz="1600" b="1" dirty="0">
                <a:latin typeface="Courier New" pitchFamily="49" charset="0"/>
              </a:rPr>
              <a:t>&gt;&gt;&gt;;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 Gpu_update&lt;&lt;&lt;</a:t>
            </a:r>
            <a:r>
              <a:rPr lang="en-US" sz="1600" b="1" dirty="0">
                <a:solidFill>
                  <a:srgbClr val="009900"/>
                </a:solidFill>
                <a:latin typeface="Courier New" pitchFamily="49" charset="0"/>
              </a:rPr>
              <a:t>params</a:t>
            </a:r>
            <a:r>
              <a:rPr lang="en-US" sz="1600" b="1" dirty="0">
                <a:latin typeface="Courier New" pitchFamily="49" charset="0"/>
              </a:rPr>
              <a:t>&gt;&gt;&gt;;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}</a:t>
            </a:r>
            <a:endParaRPr lang="ru-RU" sz="1600" b="1" dirty="0">
              <a:latin typeface="Courier New" pitchFamily="49" charset="0"/>
            </a:endParaRPr>
          </a:p>
        </p:txBody>
      </p:sp>
      <p:grpSp>
        <p:nvGrpSpPr>
          <p:cNvPr id="81926" name="Group 6"/>
          <p:cNvGrpSpPr>
            <a:grpSpLocks/>
          </p:cNvGrpSpPr>
          <p:nvPr/>
        </p:nvGrpSpPr>
        <p:grpSpPr bwMode="auto">
          <a:xfrm>
            <a:off x="381000" y="3276600"/>
            <a:ext cx="1323975" cy="1447800"/>
            <a:chOff x="144" y="2544"/>
            <a:chExt cx="1392" cy="1521"/>
          </a:xfrm>
        </p:grpSpPr>
        <p:sp>
          <p:nvSpPr>
            <p:cNvPr id="81927" name="AutoShape 7"/>
            <p:cNvSpPr>
              <a:spLocks noChangeArrowheads="1"/>
            </p:cNvSpPr>
            <p:nvPr/>
          </p:nvSpPr>
          <p:spPr bwMode="auto">
            <a:xfrm rot="10800000">
              <a:off x="144" y="2544"/>
              <a:ext cx="1344" cy="288"/>
            </a:xfrm>
            <a:custGeom>
              <a:avLst/>
              <a:gdLst>
                <a:gd name="G0" fmla="+- 7029 0 0"/>
                <a:gd name="G1" fmla="+- 21600 0 7029"/>
                <a:gd name="G2" fmla="*/ 7029 1 2"/>
                <a:gd name="G3" fmla="+- 21600 0 G2"/>
                <a:gd name="G4" fmla="+/ 7029 21600 2"/>
                <a:gd name="G5" fmla="+/ G1 0 2"/>
                <a:gd name="G6" fmla="*/ 21600 21600 7029"/>
                <a:gd name="G7" fmla="*/ G6 1 2"/>
                <a:gd name="G8" fmla="+- 21600 0 G7"/>
                <a:gd name="G9" fmla="*/ 21600 1 2"/>
                <a:gd name="G10" fmla="+- 7029 0 G9"/>
                <a:gd name="G11" fmla="?: G10 G8 0"/>
                <a:gd name="G12" fmla="?: G10 G7 21600"/>
                <a:gd name="T0" fmla="*/ 18085 w 21600"/>
                <a:gd name="T1" fmla="*/ 10800 h 21600"/>
                <a:gd name="T2" fmla="*/ 10800 w 21600"/>
                <a:gd name="T3" fmla="*/ 21600 h 21600"/>
                <a:gd name="T4" fmla="*/ 3515 w 21600"/>
                <a:gd name="T5" fmla="*/ 10800 h 21600"/>
                <a:gd name="T6" fmla="*/ 10800 w 21600"/>
                <a:gd name="T7" fmla="*/ 0 h 21600"/>
                <a:gd name="T8" fmla="*/ 5315 w 21600"/>
                <a:gd name="T9" fmla="*/ 5315 h 21600"/>
                <a:gd name="T10" fmla="*/ 16285 w 21600"/>
                <a:gd name="T11" fmla="*/ 1628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029" y="21600"/>
                  </a:lnTo>
                  <a:lnTo>
                    <a:pt x="1457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28" name="Group 8"/>
            <p:cNvGrpSpPr>
              <a:grpSpLocks/>
            </p:cNvGrpSpPr>
            <p:nvPr/>
          </p:nvGrpSpPr>
          <p:grpSpPr bwMode="auto">
            <a:xfrm>
              <a:off x="192" y="2832"/>
              <a:ext cx="1344" cy="1233"/>
              <a:chOff x="527" y="1303"/>
              <a:chExt cx="2177" cy="1998"/>
            </a:xfrm>
          </p:grpSpPr>
          <p:sp>
            <p:nvSpPr>
              <p:cNvPr id="81929" name="Rectangle 65"/>
              <p:cNvSpPr>
                <a:spLocks noChangeArrowheads="1"/>
              </p:cNvSpPr>
              <p:nvPr/>
            </p:nvSpPr>
            <p:spPr bwMode="auto">
              <a:xfrm>
                <a:off x="2486" y="1303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b="1"/>
              </a:p>
            </p:txBody>
          </p:sp>
          <p:sp>
            <p:nvSpPr>
              <p:cNvPr id="81930" name="Rectangle 66"/>
              <p:cNvSpPr>
                <a:spLocks noChangeArrowheads="1"/>
              </p:cNvSpPr>
              <p:nvPr/>
            </p:nvSpPr>
            <p:spPr bwMode="auto">
              <a:xfrm>
                <a:off x="2268" y="1303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31" name="Rectangle 67"/>
              <p:cNvSpPr>
                <a:spLocks noChangeArrowheads="1"/>
              </p:cNvSpPr>
              <p:nvPr/>
            </p:nvSpPr>
            <p:spPr bwMode="auto">
              <a:xfrm>
                <a:off x="2051" y="1303"/>
                <a:ext cx="217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32" name="Rectangle 68"/>
              <p:cNvSpPr>
                <a:spLocks noChangeArrowheads="1"/>
              </p:cNvSpPr>
              <p:nvPr/>
            </p:nvSpPr>
            <p:spPr bwMode="auto">
              <a:xfrm>
                <a:off x="1833" y="1303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33" name="Rectangle 69"/>
              <p:cNvSpPr>
                <a:spLocks noChangeArrowheads="1"/>
              </p:cNvSpPr>
              <p:nvPr/>
            </p:nvSpPr>
            <p:spPr bwMode="auto">
              <a:xfrm>
                <a:off x="1615" y="1303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34" name="Rectangle 70"/>
              <p:cNvSpPr>
                <a:spLocks noChangeArrowheads="1"/>
              </p:cNvSpPr>
              <p:nvPr/>
            </p:nvSpPr>
            <p:spPr bwMode="auto">
              <a:xfrm>
                <a:off x="2486" y="2131"/>
                <a:ext cx="218" cy="17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35" name="Rectangle 71"/>
              <p:cNvSpPr>
                <a:spLocks noChangeArrowheads="1"/>
              </p:cNvSpPr>
              <p:nvPr/>
            </p:nvSpPr>
            <p:spPr bwMode="auto">
              <a:xfrm>
                <a:off x="2268" y="2131"/>
                <a:ext cx="218" cy="1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36" name="Rectangle 72"/>
              <p:cNvSpPr>
                <a:spLocks noChangeArrowheads="1"/>
              </p:cNvSpPr>
              <p:nvPr/>
            </p:nvSpPr>
            <p:spPr bwMode="auto">
              <a:xfrm>
                <a:off x="2051" y="2131"/>
                <a:ext cx="217" cy="172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37" name="Rectangle 73"/>
              <p:cNvSpPr>
                <a:spLocks noChangeArrowheads="1"/>
              </p:cNvSpPr>
              <p:nvPr/>
            </p:nvSpPr>
            <p:spPr bwMode="auto">
              <a:xfrm>
                <a:off x="1833" y="2131"/>
                <a:ext cx="21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38" name="Rectangle 74"/>
              <p:cNvSpPr>
                <a:spLocks noChangeArrowheads="1"/>
              </p:cNvSpPr>
              <p:nvPr/>
            </p:nvSpPr>
            <p:spPr bwMode="auto">
              <a:xfrm>
                <a:off x="1615" y="2131"/>
                <a:ext cx="218" cy="172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39" name="Rectangle 75"/>
              <p:cNvSpPr>
                <a:spLocks noChangeArrowheads="1"/>
              </p:cNvSpPr>
              <p:nvPr/>
            </p:nvSpPr>
            <p:spPr bwMode="auto">
              <a:xfrm>
                <a:off x="2486" y="1924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40" name="Rectangle 76"/>
              <p:cNvSpPr>
                <a:spLocks noChangeArrowheads="1"/>
              </p:cNvSpPr>
              <p:nvPr/>
            </p:nvSpPr>
            <p:spPr bwMode="auto">
              <a:xfrm>
                <a:off x="2268" y="1924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41" name="Rectangle 77"/>
              <p:cNvSpPr>
                <a:spLocks noChangeArrowheads="1"/>
              </p:cNvSpPr>
              <p:nvPr/>
            </p:nvSpPr>
            <p:spPr bwMode="auto">
              <a:xfrm>
                <a:off x="2051" y="1924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42" name="Rectangle 78"/>
              <p:cNvSpPr>
                <a:spLocks noChangeArrowheads="1"/>
              </p:cNvSpPr>
              <p:nvPr/>
            </p:nvSpPr>
            <p:spPr bwMode="auto">
              <a:xfrm>
                <a:off x="1833" y="1924"/>
                <a:ext cx="218" cy="207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43" name="Rectangle 79"/>
              <p:cNvSpPr>
                <a:spLocks noChangeArrowheads="1"/>
              </p:cNvSpPr>
              <p:nvPr/>
            </p:nvSpPr>
            <p:spPr bwMode="auto">
              <a:xfrm>
                <a:off x="1615" y="1924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44" name="Rectangle 80"/>
              <p:cNvSpPr>
                <a:spLocks noChangeArrowheads="1"/>
              </p:cNvSpPr>
              <p:nvPr/>
            </p:nvSpPr>
            <p:spPr bwMode="auto">
              <a:xfrm>
                <a:off x="2486" y="1717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45" name="Rectangle 81"/>
              <p:cNvSpPr>
                <a:spLocks noChangeArrowheads="1"/>
              </p:cNvSpPr>
              <p:nvPr/>
            </p:nvSpPr>
            <p:spPr bwMode="auto">
              <a:xfrm>
                <a:off x="2268" y="1717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46" name="Rectangle 82"/>
              <p:cNvSpPr>
                <a:spLocks noChangeArrowheads="1"/>
              </p:cNvSpPr>
              <p:nvPr/>
            </p:nvSpPr>
            <p:spPr bwMode="auto">
              <a:xfrm>
                <a:off x="2051" y="1717"/>
                <a:ext cx="217" cy="207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47" name="Rectangle 83"/>
              <p:cNvSpPr>
                <a:spLocks noChangeArrowheads="1"/>
              </p:cNvSpPr>
              <p:nvPr/>
            </p:nvSpPr>
            <p:spPr bwMode="auto">
              <a:xfrm>
                <a:off x="1833" y="1717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48" name="Rectangle 84"/>
              <p:cNvSpPr>
                <a:spLocks noChangeArrowheads="1"/>
              </p:cNvSpPr>
              <p:nvPr/>
            </p:nvSpPr>
            <p:spPr bwMode="auto">
              <a:xfrm>
                <a:off x="1615" y="1717"/>
                <a:ext cx="218" cy="207"/>
              </a:xfrm>
              <a:prstGeom prst="rect">
                <a:avLst/>
              </a:prstGeom>
              <a:solidFill>
                <a:srgbClr val="CC99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49" name="Rectangle 85"/>
              <p:cNvSpPr>
                <a:spLocks noChangeArrowheads="1"/>
              </p:cNvSpPr>
              <p:nvPr/>
            </p:nvSpPr>
            <p:spPr bwMode="auto">
              <a:xfrm>
                <a:off x="2486" y="1510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50" name="Rectangle 86"/>
              <p:cNvSpPr>
                <a:spLocks noChangeArrowheads="1"/>
              </p:cNvSpPr>
              <p:nvPr/>
            </p:nvSpPr>
            <p:spPr bwMode="auto">
              <a:xfrm>
                <a:off x="2268" y="1510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51" name="Rectangle 87"/>
              <p:cNvSpPr>
                <a:spLocks noChangeArrowheads="1"/>
              </p:cNvSpPr>
              <p:nvPr/>
            </p:nvSpPr>
            <p:spPr bwMode="auto">
              <a:xfrm>
                <a:off x="2051" y="1510"/>
                <a:ext cx="217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52" name="Rectangle 88"/>
              <p:cNvSpPr>
                <a:spLocks noChangeArrowheads="1"/>
              </p:cNvSpPr>
              <p:nvPr/>
            </p:nvSpPr>
            <p:spPr bwMode="auto">
              <a:xfrm>
                <a:off x="1833" y="1510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53" name="Rectangle 89"/>
              <p:cNvSpPr>
                <a:spLocks noChangeArrowheads="1"/>
              </p:cNvSpPr>
              <p:nvPr/>
            </p:nvSpPr>
            <p:spPr bwMode="auto">
              <a:xfrm>
                <a:off x="1615" y="1510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54" name="Line 90"/>
              <p:cNvSpPr>
                <a:spLocks noChangeShapeType="1"/>
              </p:cNvSpPr>
              <p:nvPr/>
            </p:nvSpPr>
            <p:spPr bwMode="auto">
              <a:xfrm>
                <a:off x="1615" y="1303"/>
                <a:ext cx="10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55" name="Line 91"/>
              <p:cNvSpPr>
                <a:spLocks noChangeShapeType="1"/>
              </p:cNvSpPr>
              <p:nvPr/>
            </p:nvSpPr>
            <p:spPr bwMode="auto">
              <a:xfrm>
                <a:off x="1615" y="1717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56" name="Line 92"/>
              <p:cNvSpPr>
                <a:spLocks noChangeShapeType="1"/>
              </p:cNvSpPr>
              <p:nvPr/>
            </p:nvSpPr>
            <p:spPr bwMode="auto">
              <a:xfrm>
                <a:off x="1615" y="1924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57" name="Line 93"/>
              <p:cNvSpPr>
                <a:spLocks noChangeShapeType="1"/>
              </p:cNvSpPr>
              <p:nvPr/>
            </p:nvSpPr>
            <p:spPr bwMode="auto">
              <a:xfrm>
                <a:off x="1615" y="2131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58" name="Line 94"/>
              <p:cNvSpPr>
                <a:spLocks noChangeShapeType="1"/>
              </p:cNvSpPr>
              <p:nvPr/>
            </p:nvSpPr>
            <p:spPr bwMode="auto">
              <a:xfrm>
                <a:off x="1615" y="2303"/>
                <a:ext cx="108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59" name="Line 95"/>
              <p:cNvSpPr>
                <a:spLocks noChangeShapeType="1"/>
              </p:cNvSpPr>
              <p:nvPr/>
            </p:nvSpPr>
            <p:spPr bwMode="auto">
              <a:xfrm>
                <a:off x="1615" y="1303"/>
                <a:ext cx="0" cy="10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60" name="Line 96"/>
              <p:cNvSpPr>
                <a:spLocks noChangeShapeType="1"/>
              </p:cNvSpPr>
              <p:nvPr/>
            </p:nvSpPr>
            <p:spPr bwMode="auto">
              <a:xfrm>
                <a:off x="1833" y="1303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61" name="Line 97"/>
              <p:cNvSpPr>
                <a:spLocks noChangeShapeType="1"/>
              </p:cNvSpPr>
              <p:nvPr/>
            </p:nvSpPr>
            <p:spPr bwMode="auto">
              <a:xfrm>
                <a:off x="2051" y="1303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62" name="Line 98"/>
              <p:cNvSpPr>
                <a:spLocks noChangeShapeType="1"/>
              </p:cNvSpPr>
              <p:nvPr/>
            </p:nvSpPr>
            <p:spPr bwMode="auto">
              <a:xfrm>
                <a:off x="2268" y="1303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63" name="Line 99"/>
              <p:cNvSpPr>
                <a:spLocks noChangeShapeType="1"/>
              </p:cNvSpPr>
              <p:nvPr/>
            </p:nvSpPr>
            <p:spPr bwMode="auto">
              <a:xfrm>
                <a:off x="2486" y="1303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64" name="Line 100"/>
              <p:cNvSpPr>
                <a:spLocks noChangeShapeType="1"/>
              </p:cNvSpPr>
              <p:nvPr/>
            </p:nvSpPr>
            <p:spPr bwMode="auto">
              <a:xfrm>
                <a:off x="2704" y="1303"/>
                <a:ext cx="0" cy="100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65" name="Line 101"/>
              <p:cNvSpPr>
                <a:spLocks noChangeShapeType="1"/>
              </p:cNvSpPr>
              <p:nvPr/>
            </p:nvSpPr>
            <p:spPr bwMode="auto">
              <a:xfrm>
                <a:off x="1615" y="1510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66" name="Rectangle 109"/>
              <p:cNvSpPr>
                <a:spLocks noChangeArrowheads="1"/>
              </p:cNvSpPr>
              <p:nvPr/>
            </p:nvSpPr>
            <p:spPr bwMode="auto">
              <a:xfrm>
                <a:off x="1398" y="2301"/>
                <a:ext cx="218" cy="207"/>
              </a:xfrm>
              <a:prstGeom prst="rect">
                <a:avLst/>
              </a:prstGeom>
              <a:solidFill>
                <a:srgbClr val="CC99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67" name="Rectangle 110"/>
              <p:cNvSpPr>
                <a:spLocks noChangeArrowheads="1"/>
              </p:cNvSpPr>
              <p:nvPr/>
            </p:nvSpPr>
            <p:spPr bwMode="auto">
              <a:xfrm>
                <a:off x="1180" y="2301"/>
                <a:ext cx="218" cy="20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68" name="Rectangle 111"/>
              <p:cNvSpPr>
                <a:spLocks noChangeArrowheads="1"/>
              </p:cNvSpPr>
              <p:nvPr/>
            </p:nvSpPr>
            <p:spPr bwMode="auto">
              <a:xfrm>
                <a:off x="963" y="2301"/>
                <a:ext cx="217" cy="207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69" name="Rectangle 112"/>
              <p:cNvSpPr>
                <a:spLocks noChangeArrowheads="1"/>
              </p:cNvSpPr>
              <p:nvPr/>
            </p:nvSpPr>
            <p:spPr bwMode="auto">
              <a:xfrm>
                <a:off x="745" y="2301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70" name="Rectangle 113"/>
              <p:cNvSpPr>
                <a:spLocks noChangeArrowheads="1"/>
              </p:cNvSpPr>
              <p:nvPr/>
            </p:nvSpPr>
            <p:spPr bwMode="auto">
              <a:xfrm>
                <a:off x="527" y="2301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71" name="Rectangle 114"/>
              <p:cNvSpPr>
                <a:spLocks noChangeArrowheads="1"/>
              </p:cNvSpPr>
              <p:nvPr/>
            </p:nvSpPr>
            <p:spPr bwMode="auto">
              <a:xfrm>
                <a:off x="1398" y="3129"/>
                <a:ext cx="218" cy="17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72" name="Rectangle 115"/>
              <p:cNvSpPr>
                <a:spLocks noChangeArrowheads="1"/>
              </p:cNvSpPr>
              <p:nvPr/>
            </p:nvSpPr>
            <p:spPr bwMode="auto">
              <a:xfrm>
                <a:off x="1180" y="3129"/>
                <a:ext cx="218" cy="1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73" name="Rectangle 116"/>
              <p:cNvSpPr>
                <a:spLocks noChangeArrowheads="1"/>
              </p:cNvSpPr>
              <p:nvPr/>
            </p:nvSpPr>
            <p:spPr bwMode="auto">
              <a:xfrm>
                <a:off x="963" y="3129"/>
                <a:ext cx="217" cy="17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74" name="Rectangle 117"/>
              <p:cNvSpPr>
                <a:spLocks noChangeArrowheads="1"/>
              </p:cNvSpPr>
              <p:nvPr/>
            </p:nvSpPr>
            <p:spPr bwMode="auto">
              <a:xfrm>
                <a:off x="745" y="3129"/>
                <a:ext cx="218" cy="1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75" name="Rectangle 118"/>
              <p:cNvSpPr>
                <a:spLocks noChangeArrowheads="1"/>
              </p:cNvSpPr>
              <p:nvPr/>
            </p:nvSpPr>
            <p:spPr bwMode="auto">
              <a:xfrm>
                <a:off x="527" y="3129"/>
                <a:ext cx="218" cy="17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ru-RU" sz="1600" b="1"/>
              </a:p>
            </p:txBody>
          </p:sp>
          <p:sp>
            <p:nvSpPr>
              <p:cNvPr id="81976" name="Rectangle 119"/>
              <p:cNvSpPr>
                <a:spLocks noChangeArrowheads="1"/>
              </p:cNvSpPr>
              <p:nvPr/>
            </p:nvSpPr>
            <p:spPr bwMode="auto">
              <a:xfrm>
                <a:off x="1398" y="2922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77" name="Rectangle 120"/>
              <p:cNvSpPr>
                <a:spLocks noChangeArrowheads="1"/>
              </p:cNvSpPr>
              <p:nvPr/>
            </p:nvSpPr>
            <p:spPr bwMode="auto">
              <a:xfrm>
                <a:off x="1180" y="2922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78" name="Rectangle 121"/>
              <p:cNvSpPr>
                <a:spLocks noChangeArrowheads="1"/>
              </p:cNvSpPr>
              <p:nvPr/>
            </p:nvSpPr>
            <p:spPr bwMode="auto">
              <a:xfrm>
                <a:off x="963" y="2922"/>
                <a:ext cx="217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79" name="Rectangle 122"/>
              <p:cNvSpPr>
                <a:spLocks noChangeArrowheads="1"/>
              </p:cNvSpPr>
              <p:nvPr/>
            </p:nvSpPr>
            <p:spPr bwMode="auto">
              <a:xfrm>
                <a:off x="745" y="2922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80" name="Rectangle 123"/>
              <p:cNvSpPr>
                <a:spLocks noChangeArrowheads="1"/>
              </p:cNvSpPr>
              <p:nvPr/>
            </p:nvSpPr>
            <p:spPr bwMode="auto">
              <a:xfrm>
                <a:off x="527" y="2922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81" name="Rectangle 124"/>
              <p:cNvSpPr>
                <a:spLocks noChangeArrowheads="1"/>
              </p:cNvSpPr>
              <p:nvPr/>
            </p:nvSpPr>
            <p:spPr bwMode="auto">
              <a:xfrm>
                <a:off x="1398" y="2715"/>
                <a:ext cx="218" cy="207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82" name="Rectangle 125"/>
              <p:cNvSpPr>
                <a:spLocks noChangeArrowheads="1"/>
              </p:cNvSpPr>
              <p:nvPr/>
            </p:nvSpPr>
            <p:spPr bwMode="auto">
              <a:xfrm>
                <a:off x="1180" y="2715"/>
                <a:ext cx="218" cy="207"/>
              </a:xfrm>
              <a:prstGeom prst="rect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83" name="Rectangle 126"/>
              <p:cNvSpPr>
                <a:spLocks noChangeArrowheads="1"/>
              </p:cNvSpPr>
              <p:nvPr/>
            </p:nvSpPr>
            <p:spPr bwMode="auto">
              <a:xfrm>
                <a:off x="963" y="2715"/>
                <a:ext cx="217" cy="207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84" name="Rectangle 127"/>
              <p:cNvSpPr>
                <a:spLocks noChangeArrowheads="1"/>
              </p:cNvSpPr>
              <p:nvPr/>
            </p:nvSpPr>
            <p:spPr bwMode="auto">
              <a:xfrm>
                <a:off x="745" y="2715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85" name="Rectangle 128"/>
              <p:cNvSpPr>
                <a:spLocks noChangeArrowheads="1"/>
              </p:cNvSpPr>
              <p:nvPr/>
            </p:nvSpPr>
            <p:spPr bwMode="auto">
              <a:xfrm>
                <a:off x="527" y="2715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86" name="Rectangle 129"/>
              <p:cNvSpPr>
                <a:spLocks noChangeArrowheads="1"/>
              </p:cNvSpPr>
              <p:nvPr/>
            </p:nvSpPr>
            <p:spPr bwMode="auto">
              <a:xfrm>
                <a:off x="1398" y="2508"/>
                <a:ext cx="218" cy="20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87" name="Rectangle 130"/>
              <p:cNvSpPr>
                <a:spLocks noChangeArrowheads="1"/>
              </p:cNvSpPr>
              <p:nvPr/>
            </p:nvSpPr>
            <p:spPr bwMode="auto">
              <a:xfrm>
                <a:off x="1180" y="2508"/>
                <a:ext cx="218" cy="207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88" name="Rectangle 131"/>
              <p:cNvSpPr>
                <a:spLocks noChangeArrowheads="1"/>
              </p:cNvSpPr>
              <p:nvPr/>
            </p:nvSpPr>
            <p:spPr bwMode="auto">
              <a:xfrm>
                <a:off x="963" y="2508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89" name="Rectangle 132"/>
              <p:cNvSpPr>
                <a:spLocks noChangeArrowheads="1"/>
              </p:cNvSpPr>
              <p:nvPr/>
            </p:nvSpPr>
            <p:spPr bwMode="auto">
              <a:xfrm>
                <a:off x="745" y="2508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90" name="Rectangle 133"/>
              <p:cNvSpPr>
                <a:spLocks noChangeArrowheads="1"/>
              </p:cNvSpPr>
              <p:nvPr/>
            </p:nvSpPr>
            <p:spPr bwMode="auto">
              <a:xfrm>
                <a:off x="527" y="2508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1991" name="Line 134"/>
              <p:cNvSpPr>
                <a:spLocks noChangeShapeType="1"/>
              </p:cNvSpPr>
              <p:nvPr/>
            </p:nvSpPr>
            <p:spPr bwMode="auto">
              <a:xfrm>
                <a:off x="527" y="2301"/>
                <a:ext cx="108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2" name="Line 135"/>
              <p:cNvSpPr>
                <a:spLocks noChangeShapeType="1"/>
              </p:cNvSpPr>
              <p:nvPr/>
            </p:nvSpPr>
            <p:spPr bwMode="auto">
              <a:xfrm>
                <a:off x="527" y="2715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3" name="Line 136"/>
              <p:cNvSpPr>
                <a:spLocks noChangeShapeType="1"/>
              </p:cNvSpPr>
              <p:nvPr/>
            </p:nvSpPr>
            <p:spPr bwMode="auto">
              <a:xfrm>
                <a:off x="527" y="2922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4" name="Line 137"/>
              <p:cNvSpPr>
                <a:spLocks noChangeShapeType="1"/>
              </p:cNvSpPr>
              <p:nvPr/>
            </p:nvSpPr>
            <p:spPr bwMode="auto">
              <a:xfrm>
                <a:off x="527" y="3129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5" name="Line 138"/>
              <p:cNvSpPr>
                <a:spLocks noChangeShapeType="1"/>
              </p:cNvSpPr>
              <p:nvPr/>
            </p:nvSpPr>
            <p:spPr bwMode="auto">
              <a:xfrm>
                <a:off x="527" y="3301"/>
                <a:ext cx="10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6" name="Line 139"/>
              <p:cNvSpPr>
                <a:spLocks noChangeShapeType="1"/>
              </p:cNvSpPr>
              <p:nvPr/>
            </p:nvSpPr>
            <p:spPr bwMode="auto">
              <a:xfrm>
                <a:off x="527" y="2301"/>
                <a:ext cx="0" cy="100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7" name="Line 140"/>
              <p:cNvSpPr>
                <a:spLocks noChangeShapeType="1"/>
              </p:cNvSpPr>
              <p:nvPr/>
            </p:nvSpPr>
            <p:spPr bwMode="auto">
              <a:xfrm>
                <a:off x="745" y="2301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8" name="Line 141"/>
              <p:cNvSpPr>
                <a:spLocks noChangeShapeType="1"/>
              </p:cNvSpPr>
              <p:nvPr/>
            </p:nvSpPr>
            <p:spPr bwMode="auto">
              <a:xfrm>
                <a:off x="963" y="2301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9" name="Line 142"/>
              <p:cNvSpPr>
                <a:spLocks noChangeShapeType="1"/>
              </p:cNvSpPr>
              <p:nvPr/>
            </p:nvSpPr>
            <p:spPr bwMode="auto">
              <a:xfrm>
                <a:off x="1180" y="2301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00" name="Line 143"/>
              <p:cNvSpPr>
                <a:spLocks noChangeShapeType="1"/>
              </p:cNvSpPr>
              <p:nvPr/>
            </p:nvSpPr>
            <p:spPr bwMode="auto">
              <a:xfrm>
                <a:off x="1398" y="2301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01" name="Line 144"/>
              <p:cNvSpPr>
                <a:spLocks noChangeShapeType="1"/>
              </p:cNvSpPr>
              <p:nvPr/>
            </p:nvSpPr>
            <p:spPr bwMode="auto">
              <a:xfrm>
                <a:off x="1616" y="2301"/>
                <a:ext cx="0" cy="10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02" name="Line 145"/>
              <p:cNvSpPr>
                <a:spLocks noChangeShapeType="1"/>
              </p:cNvSpPr>
              <p:nvPr/>
            </p:nvSpPr>
            <p:spPr bwMode="auto">
              <a:xfrm>
                <a:off x="527" y="2508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03" name="Rectangle 147"/>
              <p:cNvSpPr>
                <a:spLocks noChangeArrowheads="1"/>
              </p:cNvSpPr>
              <p:nvPr/>
            </p:nvSpPr>
            <p:spPr bwMode="auto">
              <a:xfrm>
                <a:off x="2486" y="2301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04" name="Rectangle 148"/>
              <p:cNvSpPr>
                <a:spLocks noChangeArrowheads="1"/>
              </p:cNvSpPr>
              <p:nvPr/>
            </p:nvSpPr>
            <p:spPr bwMode="auto">
              <a:xfrm>
                <a:off x="2268" y="2301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05" name="Rectangle 149"/>
              <p:cNvSpPr>
                <a:spLocks noChangeArrowheads="1"/>
              </p:cNvSpPr>
              <p:nvPr/>
            </p:nvSpPr>
            <p:spPr bwMode="auto">
              <a:xfrm>
                <a:off x="2051" y="2301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06" name="Rectangle 150"/>
              <p:cNvSpPr>
                <a:spLocks noChangeArrowheads="1"/>
              </p:cNvSpPr>
              <p:nvPr/>
            </p:nvSpPr>
            <p:spPr bwMode="auto">
              <a:xfrm>
                <a:off x="1833" y="2301"/>
                <a:ext cx="218" cy="207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07" name="Rectangle 151"/>
              <p:cNvSpPr>
                <a:spLocks noChangeArrowheads="1"/>
              </p:cNvSpPr>
              <p:nvPr/>
            </p:nvSpPr>
            <p:spPr bwMode="auto">
              <a:xfrm>
                <a:off x="1615" y="2301"/>
                <a:ext cx="218" cy="20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08" name="Rectangle 152"/>
              <p:cNvSpPr>
                <a:spLocks noChangeArrowheads="1"/>
              </p:cNvSpPr>
              <p:nvPr/>
            </p:nvSpPr>
            <p:spPr bwMode="auto">
              <a:xfrm>
                <a:off x="2486" y="3129"/>
                <a:ext cx="218" cy="1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09" name="Rectangle 153"/>
              <p:cNvSpPr>
                <a:spLocks noChangeArrowheads="1"/>
              </p:cNvSpPr>
              <p:nvPr/>
            </p:nvSpPr>
            <p:spPr bwMode="auto">
              <a:xfrm>
                <a:off x="2268" y="3129"/>
                <a:ext cx="218" cy="17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10" name="Rectangle 154"/>
              <p:cNvSpPr>
                <a:spLocks noChangeArrowheads="1"/>
              </p:cNvSpPr>
              <p:nvPr/>
            </p:nvSpPr>
            <p:spPr bwMode="auto">
              <a:xfrm>
                <a:off x="2051" y="3129"/>
                <a:ext cx="217" cy="1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11" name="Rectangle 155"/>
              <p:cNvSpPr>
                <a:spLocks noChangeArrowheads="1"/>
              </p:cNvSpPr>
              <p:nvPr/>
            </p:nvSpPr>
            <p:spPr bwMode="auto">
              <a:xfrm>
                <a:off x="1833" y="3129"/>
                <a:ext cx="218" cy="17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12" name="Rectangle 156"/>
              <p:cNvSpPr>
                <a:spLocks noChangeArrowheads="1"/>
              </p:cNvSpPr>
              <p:nvPr/>
            </p:nvSpPr>
            <p:spPr bwMode="auto">
              <a:xfrm>
                <a:off x="1615" y="3129"/>
                <a:ext cx="218" cy="1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13" name="Rectangle 157"/>
              <p:cNvSpPr>
                <a:spLocks noChangeArrowheads="1"/>
              </p:cNvSpPr>
              <p:nvPr/>
            </p:nvSpPr>
            <p:spPr bwMode="auto">
              <a:xfrm>
                <a:off x="2486" y="2922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14" name="Rectangle 158"/>
              <p:cNvSpPr>
                <a:spLocks noChangeArrowheads="1"/>
              </p:cNvSpPr>
              <p:nvPr/>
            </p:nvSpPr>
            <p:spPr bwMode="auto">
              <a:xfrm>
                <a:off x="2268" y="2922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15" name="Rectangle 159"/>
              <p:cNvSpPr>
                <a:spLocks noChangeArrowheads="1"/>
              </p:cNvSpPr>
              <p:nvPr/>
            </p:nvSpPr>
            <p:spPr bwMode="auto">
              <a:xfrm>
                <a:off x="2051" y="2922"/>
                <a:ext cx="217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16" name="Rectangle 160"/>
              <p:cNvSpPr>
                <a:spLocks noChangeArrowheads="1"/>
              </p:cNvSpPr>
              <p:nvPr/>
            </p:nvSpPr>
            <p:spPr bwMode="auto">
              <a:xfrm>
                <a:off x="1833" y="2922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17" name="Rectangle 161"/>
              <p:cNvSpPr>
                <a:spLocks noChangeArrowheads="1"/>
              </p:cNvSpPr>
              <p:nvPr/>
            </p:nvSpPr>
            <p:spPr bwMode="auto">
              <a:xfrm>
                <a:off x="1615" y="2922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18" name="Rectangle 162"/>
              <p:cNvSpPr>
                <a:spLocks noChangeArrowheads="1"/>
              </p:cNvSpPr>
              <p:nvPr/>
            </p:nvSpPr>
            <p:spPr bwMode="auto">
              <a:xfrm>
                <a:off x="2486" y="2715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19" name="Rectangle 163"/>
              <p:cNvSpPr>
                <a:spLocks noChangeArrowheads="1"/>
              </p:cNvSpPr>
              <p:nvPr/>
            </p:nvSpPr>
            <p:spPr bwMode="auto">
              <a:xfrm>
                <a:off x="2268" y="2715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20" name="Rectangle 164"/>
              <p:cNvSpPr>
                <a:spLocks noChangeArrowheads="1"/>
              </p:cNvSpPr>
              <p:nvPr/>
            </p:nvSpPr>
            <p:spPr bwMode="auto">
              <a:xfrm>
                <a:off x="2051" y="2715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21" name="Rectangle 165"/>
              <p:cNvSpPr>
                <a:spLocks noChangeArrowheads="1"/>
              </p:cNvSpPr>
              <p:nvPr/>
            </p:nvSpPr>
            <p:spPr bwMode="auto">
              <a:xfrm>
                <a:off x="1833" y="2715"/>
                <a:ext cx="218" cy="207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22" name="Rectangle 166"/>
              <p:cNvSpPr>
                <a:spLocks noChangeArrowheads="1"/>
              </p:cNvSpPr>
              <p:nvPr/>
            </p:nvSpPr>
            <p:spPr bwMode="auto">
              <a:xfrm>
                <a:off x="1615" y="2715"/>
                <a:ext cx="218" cy="20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23" name="Rectangle 167"/>
              <p:cNvSpPr>
                <a:spLocks noChangeArrowheads="1"/>
              </p:cNvSpPr>
              <p:nvPr/>
            </p:nvSpPr>
            <p:spPr bwMode="auto">
              <a:xfrm>
                <a:off x="2486" y="2508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24" name="Rectangle 168"/>
              <p:cNvSpPr>
                <a:spLocks noChangeArrowheads="1"/>
              </p:cNvSpPr>
              <p:nvPr/>
            </p:nvSpPr>
            <p:spPr bwMode="auto">
              <a:xfrm>
                <a:off x="2268" y="2508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25" name="Rectangle 169"/>
              <p:cNvSpPr>
                <a:spLocks noChangeArrowheads="1"/>
              </p:cNvSpPr>
              <p:nvPr/>
            </p:nvSpPr>
            <p:spPr bwMode="auto">
              <a:xfrm>
                <a:off x="2051" y="2508"/>
                <a:ext cx="217" cy="207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26" name="Rectangle 170"/>
              <p:cNvSpPr>
                <a:spLocks noChangeArrowheads="1"/>
              </p:cNvSpPr>
              <p:nvPr/>
            </p:nvSpPr>
            <p:spPr bwMode="auto">
              <a:xfrm>
                <a:off x="1833" y="2508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27" name="Rectangle 171"/>
              <p:cNvSpPr>
                <a:spLocks noChangeArrowheads="1"/>
              </p:cNvSpPr>
              <p:nvPr/>
            </p:nvSpPr>
            <p:spPr bwMode="auto">
              <a:xfrm>
                <a:off x="1615" y="2508"/>
                <a:ext cx="218" cy="207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28" name="Line 172"/>
              <p:cNvSpPr>
                <a:spLocks noChangeShapeType="1"/>
              </p:cNvSpPr>
              <p:nvPr/>
            </p:nvSpPr>
            <p:spPr bwMode="auto">
              <a:xfrm>
                <a:off x="1615" y="2301"/>
                <a:ext cx="108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29" name="Line 173"/>
              <p:cNvSpPr>
                <a:spLocks noChangeShapeType="1"/>
              </p:cNvSpPr>
              <p:nvPr/>
            </p:nvSpPr>
            <p:spPr bwMode="auto">
              <a:xfrm>
                <a:off x="1615" y="2715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30" name="Line 174"/>
              <p:cNvSpPr>
                <a:spLocks noChangeShapeType="1"/>
              </p:cNvSpPr>
              <p:nvPr/>
            </p:nvSpPr>
            <p:spPr bwMode="auto">
              <a:xfrm>
                <a:off x="1615" y="2922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31" name="Line 175"/>
              <p:cNvSpPr>
                <a:spLocks noChangeShapeType="1"/>
              </p:cNvSpPr>
              <p:nvPr/>
            </p:nvSpPr>
            <p:spPr bwMode="auto">
              <a:xfrm>
                <a:off x="1615" y="3129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32" name="Line 176"/>
              <p:cNvSpPr>
                <a:spLocks noChangeShapeType="1"/>
              </p:cNvSpPr>
              <p:nvPr/>
            </p:nvSpPr>
            <p:spPr bwMode="auto">
              <a:xfrm>
                <a:off x="1615" y="3301"/>
                <a:ext cx="10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33" name="Line 177"/>
              <p:cNvSpPr>
                <a:spLocks noChangeShapeType="1"/>
              </p:cNvSpPr>
              <p:nvPr/>
            </p:nvSpPr>
            <p:spPr bwMode="auto">
              <a:xfrm>
                <a:off x="1615" y="2301"/>
                <a:ext cx="0" cy="10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34" name="Line 178"/>
              <p:cNvSpPr>
                <a:spLocks noChangeShapeType="1"/>
              </p:cNvSpPr>
              <p:nvPr/>
            </p:nvSpPr>
            <p:spPr bwMode="auto">
              <a:xfrm>
                <a:off x="1833" y="2301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35" name="Line 179"/>
              <p:cNvSpPr>
                <a:spLocks noChangeShapeType="1"/>
              </p:cNvSpPr>
              <p:nvPr/>
            </p:nvSpPr>
            <p:spPr bwMode="auto">
              <a:xfrm>
                <a:off x="2051" y="2301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36" name="Line 180"/>
              <p:cNvSpPr>
                <a:spLocks noChangeShapeType="1"/>
              </p:cNvSpPr>
              <p:nvPr/>
            </p:nvSpPr>
            <p:spPr bwMode="auto">
              <a:xfrm>
                <a:off x="2268" y="2301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37" name="Line 181"/>
              <p:cNvSpPr>
                <a:spLocks noChangeShapeType="1"/>
              </p:cNvSpPr>
              <p:nvPr/>
            </p:nvSpPr>
            <p:spPr bwMode="auto">
              <a:xfrm>
                <a:off x="2486" y="2301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38" name="Line 182"/>
              <p:cNvSpPr>
                <a:spLocks noChangeShapeType="1"/>
              </p:cNvSpPr>
              <p:nvPr/>
            </p:nvSpPr>
            <p:spPr bwMode="auto">
              <a:xfrm>
                <a:off x="2704" y="2301"/>
                <a:ext cx="0" cy="100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39" name="Line 183"/>
              <p:cNvSpPr>
                <a:spLocks noChangeShapeType="1"/>
              </p:cNvSpPr>
              <p:nvPr/>
            </p:nvSpPr>
            <p:spPr bwMode="auto">
              <a:xfrm>
                <a:off x="1615" y="2508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40" name="Rectangle 27"/>
              <p:cNvSpPr>
                <a:spLocks noChangeArrowheads="1"/>
              </p:cNvSpPr>
              <p:nvPr/>
            </p:nvSpPr>
            <p:spPr bwMode="auto">
              <a:xfrm>
                <a:off x="1398" y="1303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41" name="Rectangle 28"/>
              <p:cNvSpPr>
                <a:spLocks noChangeArrowheads="1"/>
              </p:cNvSpPr>
              <p:nvPr/>
            </p:nvSpPr>
            <p:spPr bwMode="auto">
              <a:xfrm>
                <a:off x="1180" y="1303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42" name="Rectangle 29"/>
              <p:cNvSpPr>
                <a:spLocks noChangeArrowheads="1"/>
              </p:cNvSpPr>
              <p:nvPr/>
            </p:nvSpPr>
            <p:spPr bwMode="auto">
              <a:xfrm>
                <a:off x="963" y="1303"/>
                <a:ext cx="217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43" name="Rectangle 30"/>
              <p:cNvSpPr>
                <a:spLocks noChangeArrowheads="1"/>
              </p:cNvSpPr>
              <p:nvPr/>
            </p:nvSpPr>
            <p:spPr bwMode="auto">
              <a:xfrm>
                <a:off x="745" y="1303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44" name="Rectangle 31"/>
              <p:cNvSpPr>
                <a:spLocks noChangeArrowheads="1"/>
              </p:cNvSpPr>
              <p:nvPr/>
            </p:nvSpPr>
            <p:spPr bwMode="auto">
              <a:xfrm>
                <a:off x="527" y="1303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45" name="Rectangle 32"/>
              <p:cNvSpPr>
                <a:spLocks noChangeArrowheads="1"/>
              </p:cNvSpPr>
              <p:nvPr/>
            </p:nvSpPr>
            <p:spPr bwMode="auto">
              <a:xfrm>
                <a:off x="1398" y="2131"/>
                <a:ext cx="218" cy="17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46" name="Rectangle 33"/>
              <p:cNvSpPr>
                <a:spLocks noChangeArrowheads="1"/>
              </p:cNvSpPr>
              <p:nvPr/>
            </p:nvSpPr>
            <p:spPr bwMode="auto">
              <a:xfrm>
                <a:off x="1180" y="2131"/>
                <a:ext cx="218" cy="172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47" name="Rectangle 34"/>
              <p:cNvSpPr>
                <a:spLocks noChangeArrowheads="1"/>
              </p:cNvSpPr>
              <p:nvPr/>
            </p:nvSpPr>
            <p:spPr bwMode="auto">
              <a:xfrm>
                <a:off x="963" y="2131"/>
                <a:ext cx="217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48" name="Rectangle 35"/>
              <p:cNvSpPr>
                <a:spLocks noChangeArrowheads="1"/>
              </p:cNvSpPr>
              <p:nvPr/>
            </p:nvSpPr>
            <p:spPr bwMode="auto">
              <a:xfrm>
                <a:off x="745" y="2131"/>
                <a:ext cx="218" cy="17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49" name="Rectangle 36"/>
              <p:cNvSpPr>
                <a:spLocks noChangeArrowheads="1"/>
              </p:cNvSpPr>
              <p:nvPr/>
            </p:nvSpPr>
            <p:spPr bwMode="auto">
              <a:xfrm>
                <a:off x="527" y="2131"/>
                <a:ext cx="218" cy="1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50" name="Rectangle 37"/>
              <p:cNvSpPr>
                <a:spLocks noChangeArrowheads="1"/>
              </p:cNvSpPr>
              <p:nvPr/>
            </p:nvSpPr>
            <p:spPr bwMode="auto">
              <a:xfrm>
                <a:off x="1398" y="1924"/>
                <a:ext cx="218" cy="207"/>
              </a:xfrm>
              <a:prstGeom prst="rect">
                <a:avLst/>
              </a:prstGeom>
              <a:solidFill>
                <a:srgbClr val="CC99FF"/>
              </a:solidFill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51" name="Rectangle 38"/>
              <p:cNvSpPr>
                <a:spLocks noChangeArrowheads="1"/>
              </p:cNvSpPr>
              <p:nvPr/>
            </p:nvSpPr>
            <p:spPr bwMode="auto">
              <a:xfrm>
                <a:off x="1180" y="1924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52" name="Rectangle 39"/>
              <p:cNvSpPr>
                <a:spLocks noChangeArrowheads="1"/>
              </p:cNvSpPr>
              <p:nvPr/>
            </p:nvSpPr>
            <p:spPr bwMode="auto">
              <a:xfrm>
                <a:off x="963" y="1924"/>
                <a:ext cx="217" cy="207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53" name="Rectangle 40"/>
              <p:cNvSpPr>
                <a:spLocks noChangeArrowheads="1"/>
              </p:cNvSpPr>
              <p:nvPr/>
            </p:nvSpPr>
            <p:spPr bwMode="auto">
              <a:xfrm>
                <a:off x="745" y="1924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54" name="Rectangle 41"/>
              <p:cNvSpPr>
                <a:spLocks noChangeArrowheads="1"/>
              </p:cNvSpPr>
              <p:nvPr/>
            </p:nvSpPr>
            <p:spPr bwMode="auto">
              <a:xfrm>
                <a:off x="527" y="1924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55" name="Rectangle 42"/>
              <p:cNvSpPr>
                <a:spLocks noChangeArrowheads="1"/>
              </p:cNvSpPr>
              <p:nvPr/>
            </p:nvSpPr>
            <p:spPr bwMode="auto">
              <a:xfrm>
                <a:off x="1398" y="1717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56" name="Rectangle 43"/>
              <p:cNvSpPr>
                <a:spLocks noChangeArrowheads="1"/>
              </p:cNvSpPr>
              <p:nvPr/>
            </p:nvSpPr>
            <p:spPr bwMode="auto">
              <a:xfrm>
                <a:off x="1180" y="1717"/>
                <a:ext cx="218" cy="207"/>
              </a:xfrm>
              <a:prstGeom prst="rect">
                <a:avLst/>
              </a:prstGeom>
              <a:solidFill>
                <a:srgbClr val="CC99FF"/>
              </a:solidFill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57" name="Rectangle 44"/>
              <p:cNvSpPr>
                <a:spLocks noChangeArrowheads="1"/>
              </p:cNvSpPr>
              <p:nvPr/>
            </p:nvSpPr>
            <p:spPr bwMode="auto">
              <a:xfrm>
                <a:off x="963" y="1717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58" name="Rectangle 45"/>
              <p:cNvSpPr>
                <a:spLocks noChangeArrowheads="1"/>
              </p:cNvSpPr>
              <p:nvPr/>
            </p:nvSpPr>
            <p:spPr bwMode="auto">
              <a:xfrm>
                <a:off x="745" y="1717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59" name="Rectangle 46"/>
              <p:cNvSpPr>
                <a:spLocks noChangeArrowheads="1"/>
              </p:cNvSpPr>
              <p:nvPr/>
            </p:nvSpPr>
            <p:spPr bwMode="auto">
              <a:xfrm>
                <a:off x="527" y="1717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60" name="Rectangle 47"/>
              <p:cNvSpPr>
                <a:spLocks noChangeArrowheads="1"/>
              </p:cNvSpPr>
              <p:nvPr/>
            </p:nvSpPr>
            <p:spPr bwMode="auto">
              <a:xfrm>
                <a:off x="1398" y="1510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61" name="Rectangle 48"/>
              <p:cNvSpPr>
                <a:spLocks noChangeArrowheads="1"/>
              </p:cNvSpPr>
              <p:nvPr/>
            </p:nvSpPr>
            <p:spPr bwMode="auto">
              <a:xfrm>
                <a:off x="1180" y="1510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62" name="Rectangle 49"/>
              <p:cNvSpPr>
                <a:spLocks noChangeArrowheads="1"/>
              </p:cNvSpPr>
              <p:nvPr/>
            </p:nvSpPr>
            <p:spPr bwMode="auto">
              <a:xfrm>
                <a:off x="963" y="1510"/>
                <a:ext cx="217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63" name="Rectangle 50"/>
              <p:cNvSpPr>
                <a:spLocks noChangeArrowheads="1"/>
              </p:cNvSpPr>
              <p:nvPr/>
            </p:nvSpPr>
            <p:spPr bwMode="auto">
              <a:xfrm>
                <a:off x="745" y="1510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64" name="Rectangle 51"/>
              <p:cNvSpPr>
                <a:spLocks noChangeArrowheads="1"/>
              </p:cNvSpPr>
              <p:nvPr/>
            </p:nvSpPr>
            <p:spPr bwMode="auto">
              <a:xfrm>
                <a:off x="527" y="1510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65" name="Line 52"/>
              <p:cNvSpPr>
                <a:spLocks noChangeShapeType="1"/>
              </p:cNvSpPr>
              <p:nvPr/>
            </p:nvSpPr>
            <p:spPr bwMode="auto">
              <a:xfrm>
                <a:off x="527" y="1303"/>
                <a:ext cx="10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66" name="Line 53"/>
              <p:cNvSpPr>
                <a:spLocks noChangeShapeType="1"/>
              </p:cNvSpPr>
              <p:nvPr/>
            </p:nvSpPr>
            <p:spPr bwMode="auto">
              <a:xfrm>
                <a:off x="527" y="1717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67" name="Line 54"/>
              <p:cNvSpPr>
                <a:spLocks noChangeShapeType="1"/>
              </p:cNvSpPr>
              <p:nvPr/>
            </p:nvSpPr>
            <p:spPr bwMode="auto">
              <a:xfrm>
                <a:off x="527" y="1924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68" name="Line 55"/>
              <p:cNvSpPr>
                <a:spLocks noChangeShapeType="1"/>
              </p:cNvSpPr>
              <p:nvPr/>
            </p:nvSpPr>
            <p:spPr bwMode="auto">
              <a:xfrm>
                <a:off x="527" y="2131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69" name="Line 56"/>
              <p:cNvSpPr>
                <a:spLocks noChangeShapeType="1"/>
              </p:cNvSpPr>
              <p:nvPr/>
            </p:nvSpPr>
            <p:spPr bwMode="auto">
              <a:xfrm>
                <a:off x="527" y="2303"/>
                <a:ext cx="108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70" name="Line 57"/>
              <p:cNvSpPr>
                <a:spLocks noChangeShapeType="1"/>
              </p:cNvSpPr>
              <p:nvPr/>
            </p:nvSpPr>
            <p:spPr bwMode="auto">
              <a:xfrm>
                <a:off x="527" y="1303"/>
                <a:ext cx="0" cy="100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71" name="Line 58"/>
              <p:cNvSpPr>
                <a:spLocks noChangeShapeType="1"/>
              </p:cNvSpPr>
              <p:nvPr/>
            </p:nvSpPr>
            <p:spPr bwMode="auto">
              <a:xfrm>
                <a:off x="745" y="1303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72" name="Line 59"/>
              <p:cNvSpPr>
                <a:spLocks noChangeShapeType="1"/>
              </p:cNvSpPr>
              <p:nvPr/>
            </p:nvSpPr>
            <p:spPr bwMode="auto">
              <a:xfrm>
                <a:off x="963" y="1303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73" name="Line 60"/>
              <p:cNvSpPr>
                <a:spLocks noChangeShapeType="1"/>
              </p:cNvSpPr>
              <p:nvPr/>
            </p:nvSpPr>
            <p:spPr bwMode="auto">
              <a:xfrm>
                <a:off x="1180" y="1303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74" name="Line 61"/>
              <p:cNvSpPr>
                <a:spLocks noChangeShapeType="1"/>
              </p:cNvSpPr>
              <p:nvPr/>
            </p:nvSpPr>
            <p:spPr bwMode="auto">
              <a:xfrm>
                <a:off x="1398" y="1303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75" name="Line 62"/>
              <p:cNvSpPr>
                <a:spLocks noChangeShapeType="1"/>
              </p:cNvSpPr>
              <p:nvPr/>
            </p:nvSpPr>
            <p:spPr bwMode="auto">
              <a:xfrm>
                <a:off x="1616" y="1303"/>
                <a:ext cx="0" cy="10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76" name="Line 63"/>
              <p:cNvSpPr>
                <a:spLocks noChangeShapeType="1"/>
              </p:cNvSpPr>
              <p:nvPr/>
            </p:nvSpPr>
            <p:spPr bwMode="auto">
              <a:xfrm>
                <a:off x="527" y="1510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82077" name="Group 157"/>
          <p:cNvGrpSpPr>
            <a:grpSpLocks/>
          </p:cNvGrpSpPr>
          <p:nvPr/>
        </p:nvGrpSpPr>
        <p:grpSpPr bwMode="auto">
          <a:xfrm>
            <a:off x="7321550" y="3276600"/>
            <a:ext cx="1323975" cy="1447800"/>
            <a:chOff x="4224" y="2544"/>
            <a:chExt cx="1392" cy="1521"/>
          </a:xfrm>
        </p:grpSpPr>
        <p:sp>
          <p:nvSpPr>
            <p:cNvPr id="82078" name="AutoShape 158"/>
            <p:cNvSpPr>
              <a:spLocks noChangeArrowheads="1"/>
            </p:cNvSpPr>
            <p:nvPr/>
          </p:nvSpPr>
          <p:spPr bwMode="auto">
            <a:xfrm rot="10800000">
              <a:off x="4272" y="2544"/>
              <a:ext cx="1344" cy="288"/>
            </a:xfrm>
            <a:custGeom>
              <a:avLst/>
              <a:gdLst>
                <a:gd name="G0" fmla="+- 7029 0 0"/>
                <a:gd name="G1" fmla="+- 21600 0 7029"/>
                <a:gd name="G2" fmla="*/ 7029 1 2"/>
                <a:gd name="G3" fmla="+- 21600 0 G2"/>
                <a:gd name="G4" fmla="+/ 7029 21600 2"/>
                <a:gd name="G5" fmla="+/ G1 0 2"/>
                <a:gd name="G6" fmla="*/ 21600 21600 7029"/>
                <a:gd name="G7" fmla="*/ G6 1 2"/>
                <a:gd name="G8" fmla="+- 21600 0 G7"/>
                <a:gd name="G9" fmla="*/ 21600 1 2"/>
                <a:gd name="G10" fmla="+- 7029 0 G9"/>
                <a:gd name="G11" fmla="?: G10 G8 0"/>
                <a:gd name="G12" fmla="?: G10 G7 21600"/>
                <a:gd name="T0" fmla="*/ 18085 w 21600"/>
                <a:gd name="T1" fmla="*/ 10800 h 21600"/>
                <a:gd name="T2" fmla="*/ 10800 w 21600"/>
                <a:gd name="T3" fmla="*/ 21600 h 21600"/>
                <a:gd name="T4" fmla="*/ 3515 w 21600"/>
                <a:gd name="T5" fmla="*/ 10800 h 21600"/>
                <a:gd name="T6" fmla="*/ 10800 w 21600"/>
                <a:gd name="T7" fmla="*/ 0 h 21600"/>
                <a:gd name="T8" fmla="*/ 5315 w 21600"/>
                <a:gd name="T9" fmla="*/ 5315 h 21600"/>
                <a:gd name="T10" fmla="*/ 16285 w 21600"/>
                <a:gd name="T11" fmla="*/ 1628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029" y="21600"/>
                  </a:lnTo>
                  <a:lnTo>
                    <a:pt x="1457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2079" name="Group 159"/>
            <p:cNvGrpSpPr>
              <a:grpSpLocks/>
            </p:cNvGrpSpPr>
            <p:nvPr/>
          </p:nvGrpSpPr>
          <p:grpSpPr bwMode="auto">
            <a:xfrm>
              <a:off x="4224" y="2832"/>
              <a:ext cx="1344" cy="1233"/>
              <a:chOff x="527" y="1303"/>
              <a:chExt cx="2177" cy="1998"/>
            </a:xfrm>
          </p:grpSpPr>
          <p:sp>
            <p:nvSpPr>
              <p:cNvPr id="82080" name="Rectangle 65"/>
              <p:cNvSpPr>
                <a:spLocks noChangeArrowheads="1"/>
              </p:cNvSpPr>
              <p:nvPr/>
            </p:nvSpPr>
            <p:spPr bwMode="auto">
              <a:xfrm>
                <a:off x="2486" y="1303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b="1"/>
              </a:p>
            </p:txBody>
          </p:sp>
          <p:sp>
            <p:nvSpPr>
              <p:cNvPr id="82081" name="Rectangle 66"/>
              <p:cNvSpPr>
                <a:spLocks noChangeArrowheads="1"/>
              </p:cNvSpPr>
              <p:nvPr/>
            </p:nvSpPr>
            <p:spPr bwMode="auto">
              <a:xfrm>
                <a:off x="2268" y="1303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82" name="Rectangle 67"/>
              <p:cNvSpPr>
                <a:spLocks noChangeArrowheads="1"/>
              </p:cNvSpPr>
              <p:nvPr/>
            </p:nvSpPr>
            <p:spPr bwMode="auto">
              <a:xfrm>
                <a:off x="2051" y="1303"/>
                <a:ext cx="217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83" name="Rectangle 68"/>
              <p:cNvSpPr>
                <a:spLocks noChangeArrowheads="1"/>
              </p:cNvSpPr>
              <p:nvPr/>
            </p:nvSpPr>
            <p:spPr bwMode="auto">
              <a:xfrm>
                <a:off x="1833" y="1303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84" name="Rectangle 69"/>
              <p:cNvSpPr>
                <a:spLocks noChangeArrowheads="1"/>
              </p:cNvSpPr>
              <p:nvPr/>
            </p:nvSpPr>
            <p:spPr bwMode="auto">
              <a:xfrm>
                <a:off x="1615" y="1303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85" name="Rectangle 70"/>
              <p:cNvSpPr>
                <a:spLocks noChangeArrowheads="1"/>
              </p:cNvSpPr>
              <p:nvPr/>
            </p:nvSpPr>
            <p:spPr bwMode="auto">
              <a:xfrm>
                <a:off x="2486" y="2131"/>
                <a:ext cx="218" cy="17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86" name="Rectangle 71"/>
              <p:cNvSpPr>
                <a:spLocks noChangeArrowheads="1"/>
              </p:cNvSpPr>
              <p:nvPr/>
            </p:nvSpPr>
            <p:spPr bwMode="auto">
              <a:xfrm>
                <a:off x="2268" y="2131"/>
                <a:ext cx="218" cy="1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87" name="Rectangle 72"/>
              <p:cNvSpPr>
                <a:spLocks noChangeArrowheads="1"/>
              </p:cNvSpPr>
              <p:nvPr/>
            </p:nvSpPr>
            <p:spPr bwMode="auto">
              <a:xfrm>
                <a:off x="2051" y="2131"/>
                <a:ext cx="217" cy="172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88" name="Rectangle 73"/>
              <p:cNvSpPr>
                <a:spLocks noChangeArrowheads="1"/>
              </p:cNvSpPr>
              <p:nvPr/>
            </p:nvSpPr>
            <p:spPr bwMode="auto">
              <a:xfrm>
                <a:off x="1833" y="2131"/>
                <a:ext cx="21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89" name="Rectangle 74"/>
              <p:cNvSpPr>
                <a:spLocks noChangeArrowheads="1"/>
              </p:cNvSpPr>
              <p:nvPr/>
            </p:nvSpPr>
            <p:spPr bwMode="auto">
              <a:xfrm>
                <a:off x="1615" y="2131"/>
                <a:ext cx="218" cy="172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90" name="Rectangle 75"/>
              <p:cNvSpPr>
                <a:spLocks noChangeArrowheads="1"/>
              </p:cNvSpPr>
              <p:nvPr/>
            </p:nvSpPr>
            <p:spPr bwMode="auto">
              <a:xfrm>
                <a:off x="2486" y="1924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91" name="Rectangle 76"/>
              <p:cNvSpPr>
                <a:spLocks noChangeArrowheads="1"/>
              </p:cNvSpPr>
              <p:nvPr/>
            </p:nvSpPr>
            <p:spPr bwMode="auto">
              <a:xfrm>
                <a:off x="2268" y="1924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92" name="Rectangle 77"/>
              <p:cNvSpPr>
                <a:spLocks noChangeArrowheads="1"/>
              </p:cNvSpPr>
              <p:nvPr/>
            </p:nvSpPr>
            <p:spPr bwMode="auto">
              <a:xfrm>
                <a:off x="2051" y="1924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93" name="Rectangle 78"/>
              <p:cNvSpPr>
                <a:spLocks noChangeArrowheads="1"/>
              </p:cNvSpPr>
              <p:nvPr/>
            </p:nvSpPr>
            <p:spPr bwMode="auto">
              <a:xfrm>
                <a:off x="1833" y="1924"/>
                <a:ext cx="218" cy="207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94" name="Rectangle 79"/>
              <p:cNvSpPr>
                <a:spLocks noChangeArrowheads="1"/>
              </p:cNvSpPr>
              <p:nvPr/>
            </p:nvSpPr>
            <p:spPr bwMode="auto">
              <a:xfrm>
                <a:off x="1615" y="1924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95" name="Rectangle 80"/>
              <p:cNvSpPr>
                <a:spLocks noChangeArrowheads="1"/>
              </p:cNvSpPr>
              <p:nvPr/>
            </p:nvSpPr>
            <p:spPr bwMode="auto">
              <a:xfrm>
                <a:off x="2486" y="1717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96" name="Rectangle 81"/>
              <p:cNvSpPr>
                <a:spLocks noChangeArrowheads="1"/>
              </p:cNvSpPr>
              <p:nvPr/>
            </p:nvSpPr>
            <p:spPr bwMode="auto">
              <a:xfrm>
                <a:off x="2268" y="1717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97" name="Rectangle 82"/>
              <p:cNvSpPr>
                <a:spLocks noChangeArrowheads="1"/>
              </p:cNvSpPr>
              <p:nvPr/>
            </p:nvSpPr>
            <p:spPr bwMode="auto">
              <a:xfrm>
                <a:off x="2051" y="1717"/>
                <a:ext cx="217" cy="207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98" name="Rectangle 83"/>
              <p:cNvSpPr>
                <a:spLocks noChangeArrowheads="1"/>
              </p:cNvSpPr>
              <p:nvPr/>
            </p:nvSpPr>
            <p:spPr bwMode="auto">
              <a:xfrm>
                <a:off x="1833" y="1717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099" name="Rectangle 84"/>
              <p:cNvSpPr>
                <a:spLocks noChangeArrowheads="1"/>
              </p:cNvSpPr>
              <p:nvPr/>
            </p:nvSpPr>
            <p:spPr bwMode="auto">
              <a:xfrm>
                <a:off x="1615" y="1717"/>
                <a:ext cx="218" cy="207"/>
              </a:xfrm>
              <a:prstGeom prst="rect">
                <a:avLst/>
              </a:prstGeom>
              <a:solidFill>
                <a:srgbClr val="CC99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00" name="Rectangle 85"/>
              <p:cNvSpPr>
                <a:spLocks noChangeArrowheads="1"/>
              </p:cNvSpPr>
              <p:nvPr/>
            </p:nvSpPr>
            <p:spPr bwMode="auto">
              <a:xfrm>
                <a:off x="2486" y="1510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01" name="Rectangle 86"/>
              <p:cNvSpPr>
                <a:spLocks noChangeArrowheads="1"/>
              </p:cNvSpPr>
              <p:nvPr/>
            </p:nvSpPr>
            <p:spPr bwMode="auto">
              <a:xfrm>
                <a:off x="2268" y="1510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02" name="Rectangle 87"/>
              <p:cNvSpPr>
                <a:spLocks noChangeArrowheads="1"/>
              </p:cNvSpPr>
              <p:nvPr/>
            </p:nvSpPr>
            <p:spPr bwMode="auto">
              <a:xfrm>
                <a:off x="2051" y="1510"/>
                <a:ext cx="217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03" name="Rectangle 88"/>
              <p:cNvSpPr>
                <a:spLocks noChangeArrowheads="1"/>
              </p:cNvSpPr>
              <p:nvPr/>
            </p:nvSpPr>
            <p:spPr bwMode="auto">
              <a:xfrm>
                <a:off x="1833" y="1510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04" name="Rectangle 89"/>
              <p:cNvSpPr>
                <a:spLocks noChangeArrowheads="1"/>
              </p:cNvSpPr>
              <p:nvPr/>
            </p:nvSpPr>
            <p:spPr bwMode="auto">
              <a:xfrm>
                <a:off x="1615" y="1510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05" name="Line 90"/>
              <p:cNvSpPr>
                <a:spLocks noChangeShapeType="1"/>
              </p:cNvSpPr>
              <p:nvPr/>
            </p:nvSpPr>
            <p:spPr bwMode="auto">
              <a:xfrm>
                <a:off x="1615" y="1303"/>
                <a:ext cx="10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06" name="Line 91"/>
              <p:cNvSpPr>
                <a:spLocks noChangeShapeType="1"/>
              </p:cNvSpPr>
              <p:nvPr/>
            </p:nvSpPr>
            <p:spPr bwMode="auto">
              <a:xfrm>
                <a:off x="1615" y="1717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07" name="Line 92"/>
              <p:cNvSpPr>
                <a:spLocks noChangeShapeType="1"/>
              </p:cNvSpPr>
              <p:nvPr/>
            </p:nvSpPr>
            <p:spPr bwMode="auto">
              <a:xfrm>
                <a:off x="1615" y="1924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08" name="Line 93"/>
              <p:cNvSpPr>
                <a:spLocks noChangeShapeType="1"/>
              </p:cNvSpPr>
              <p:nvPr/>
            </p:nvSpPr>
            <p:spPr bwMode="auto">
              <a:xfrm>
                <a:off x="1615" y="2131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09" name="Line 94"/>
              <p:cNvSpPr>
                <a:spLocks noChangeShapeType="1"/>
              </p:cNvSpPr>
              <p:nvPr/>
            </p:nvSpPr>
            <p:spPr bwMode="auto">
              <a:xfrm>
                <a:off x="1615" y="2303"/>
                <a:ext cx="108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10" name="Line 95"/>
              <p:cNvSpPr>
                <a:spLocks noChangeShapeType="1"/>
              </p:cNvSpPr>
              <p:nvPr/>
            </p:nvSpPr>
            <p:spPr bwMode="auto">
              <a:xfrm>
                <a:off x="1615" y="1303"/>
                <a:ext cx="0" cy="10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11" name="Line 96"/>
              <p:cNvSpPr>
                <a:spLocks noChangeShapeType="1"/>
              </p:cNvSpPr>
              <p:nvPr/>
            </p:nvSpPr>
            <p:spPr bwMode="auto">
              <a:xfrm>
                <a:off x="1833" y="1303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12" name="Line 97"/>
              <p:cNvSpPr>
                <a:spLocks noChangeShapeType="1"/>
              </p:cNvSpPr>
              <p:nvPr/>
            </p:nvSpPr>
            <p:spPr bwMode="auto">
              <a:xfrm>
                <a:off x="2051" y="1303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13" name="Line 98"/>
              <p:cNvSpPr>
                <a:spLocks noChangeShapeType="1"/>
              </p:cNvSpPr>
              <p:nvPr/>
            </p:nvSpPr>
            <p:spPr bwMode="auto">
              <a:xfrm>
                <a:off x="2268" y="1303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14" name="Line 99"/>
              <p:cNvSpPr>
                <a:spLocks noChangeShapeType="1"/>
              </p:cNvSpPr>
              <p:nvPr/>
            </p:nvSpPr>
            <p:spPr bwMode="auto">
              <a:xfrm>
                <a:off x="2486" y="1303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15" name="Line 100"/>
              <p:cNvSpPr>
                <a:spLocks noChangeShapeType="1"/>
              </p:cNvSpPr>
              <p:nvPr/>
            </p:nvSpPr>
            <p:spPr bwMode="auto">
              <a:xfrm>
                <a:off x="2704" y="1303"/>
                <a:ext cx="0" cy="100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16" name="Line 101"/>
              <p:cNvSpPr>
                <a:spLocks noChangeShapeType="1"/>
              </p:cNvSpPr>
              <p:nvPr/>
            </p:nvSpPr>
            <p:spPr bwMode="auto">
              <a:xfrm>
                <a:off x="1615" y="1510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17" name="Rectangle 109"/>
              <p:cNvSpPr>
                <a:spLocks noChangeArrowheads="1"/>
              </p:cNvSpPr>
              <p:nvPr/>
            </p:nvSpPr>
            <p:spPr bwMode="auto">
              <a:xfrm>
                <a:off x="1398" y="2301"/>
                <a:ext cx="218" cy="207"/>
              </a:xfrm>
              <a:prstGeom prst="rect">
                <a:avLst/>
              </a:prstGeom>
              <a:solidFill>
                <a:srgbClr val="CC99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18" name="Rectangle 110"/>
              <p:cNvSpPr>
                <a:spLocks noChangeArrowheads="1"/>
              </p:cNvSpPr>
              <p:nvPr/>
            </p:nvSpPr>
            <p:spPr bwMode="auto">
              <a:xfrm>
                <a:off x="1180" y="2301"/>
                <a:ext cx="218" cy="20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19" name="Rectangle 111"/>
              <p:cNvSpPr>
                <a:spLocks noChangeArrowheads="1"/>
              </p:cNvSpPr>
              <p:nvPr/>
            </p:nvSpPr>
            <p:spPr bwMode="auto">
              <a:xfrm>
                <a:off x="963" y="2301"/>
                <a:ext cx="217" cy="207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20" name="Rectangle 112"/>
              <p:cNvSpPr>
                <a:spLocks noChangeArrowheads="1"/>
              </p:cNvSpPr>
              <p:nvPr/>
            </p:nvSpPr>
            <p:spPr bwMode="auto">
              <a:xfrm>
                <a:off x="745" y="2301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21" name="Rectangle 113"/>
              <p:cNvSpPr>
                <a:spLocks noChangeArrowheads="1"/>
              </p:cNvSpPr>
              <p:nvPr/>
            </p:nvSpPr>
            <p:spPr bwMode="auto">
              <a:xfrm>
                <a:off x="527" y="2301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22" name="Rectangle 114"/>
              <p:cNvSpPr>
                <a:spLocks noChangeArrowheads="1"/>
              </p:cNvSpPr>
              <p:nvPr/>
            </p:nvSpPr>
            <p:spPr bwMode="auto">
              <a:xfrm>
                <a:off x="1398" y="3129"/>
                <a:ext cx="218" cy="17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23" name="Rectangle 115"/>
              <p:cNvSpPr>
                <a:spLocks noChangeArrowheads="1"/>
              </p:cNvSpPr>
              <p:nvPr/>
            </p:nvSpPr>
            <p:spPr bwMode="auto">
              <a:xfrm>
                <a:off x="1180" y="3129"/>
                <a:ext cx="218" cy="1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24" name="Rectangle 116"/>
              <p:cNvSpPr>
                <a:spLocks noChangeArrowheads="1"/>
              </p:cNvSpPr>
              <p:nvPr/>
            </p:nvSpPr>
            <p:spPr bwMode="auto">
              <a:xfrm>
                <a:off x="963" y="3129"/>
                <a:ext cx="217" cy="17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25" name="Rectangle 117"/>
              <p:cNvSpPr>
                <a:spLocks noChangeArrowheads="1"/>
              </p:cNvSpPr>
              <p:nvPr/>
            </p:nvSpPr>
            <p:spPr bwMode="auto">
              <a:xfrm>
                <a:off x="745" y="3129"/>
                <a:ext cx="218" cy="1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26" name="Rectangle 118"/>
              <p:cNvSpPr>
                <a:spLocks noChangeArrowheads="1"/>
              </p:cNvSpPr>
              <p:nvPr/>
            </p:nvSpPr>
            <p:spPr bwMode="auto">
              <a:xfrm>
                <a:off x="527" y="3129"/>
                <a:ext cx="218" cy="17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ru-RU" sz="1600" b="1"/>
              </a:p>
            </p:txBody>
          </p:sp>
          <p:sp>
            <p:nvSpPr>
              <p:cNvPr id="82127" name="Rectangle 119"/>
              <p:cNvSpPr>
                <a:spLocks noChangeArrowheads="1"/>
              </p:cNvSpPr>
              <p:nvPr/>
            </p:nvSpPr>
            <p:spPr bwMode="auto">
              <a:xfrm>
                <a:off x="1398" y="2922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28" name="Rectangle 120"/>
              <p:cNvSpPr>
                <a:spLocks noChangeArrowheads="1"/>
              </p:cNvSpPr>
              <p:nvPr/>
            </p:nvSpPr>
            <p:spPr bwMode="auto">
              <a:xfrm>
                <a:off x="1180" y="2922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29" name="Rectangle 121"/>
              <p:cNvSpPr>
                <a:spLocks noChangeArrowheads="1"/>
              </p:cNvSpPr>
              <p:nvPr/>
            </p:nvSpPr>
            <p:spPr bwMode="auto">
              <a:xfrm>
                <a:off x="963" y="2922"/>
                <a:ext cx="217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30" name="Rectangle 122"/>
              <p:cNvSpPr>
                <a:spLocks noChangeArrowheads="1"/>
              </p:cNvSpPr>
              <p:nvPr/>
            </p:nvSpPr>
            <p:spPr bwMode="auto">
              <a:xfrm>
                <a:off x="745" y="2922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31" name="Rectangle 123"/>
              <p:cNvSpPr>
                <a:spLocks noChangeArrowheads="1"/>
              </p:cNvSpPr>
              <p:nvPr/>
            </p:nvSpPr>
            <p:spPr bwMode="auto">
              <a:xfrm>
                <a:off x="527" y="2922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32" name="Rectangle 124"/>
              <p:cNvSpPr>
                <a:spLocks noChangeArrowheads="1"/>
              </p:cNvSpPr>
              <p:nvPr/>
            </p:nvSpPr>
            <p:spPr bwMode="auto">
              <a:xfrm>
                <a:off x="1398" y="2715"/>
                <a:ext cx="218" cy="207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33" name="Rectangle 125"/>
              <p:cNvSpPr>
                <a:spLocks noChangeArrowheads="1"/>
              </p:cNvSpPr>
              <p:nvPr/>
            </p:nvSpPr>
            <p:spPr bwMode="auto">
              <a:xfrm>
                <a:off x="1180" y="2715"/>
                <a:ext cx="218" cy="207"/>
              </a:xfrm>
              <a:prstGeom prst="rect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34" name="Rectangle 126"/>
              <p:cNvSpPr>
                <a:spLocks noChangeArrowheads="1"/>
              </p:cNvSpPr>
              <p:nvPr/>
            </p:nvSpPr>
            <p:spPr bwMode="auto">
              <a:xfrm>
                <a:off x="963" y="2715"/>
                <a:ext cx="217" cy="207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35" name="Rectangle 127"/>
              <p:cNvSpPr>
                <a:spLocks noChangeArrowheads="1"/>
              </p:cNvSpPr>
              <p:nvPr/>
            </p:nvSpPr>
            <p:spPr bwMode="auto">
              <a:xfrm>
                <a:off x="745" y="2715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36" name="Rectangle 128"/>
              <p:cNvSpPr>
                <a:spLocks noChangeArrowheads="1"/>
              </p:cNvSpPr>
              <p:nvPr/>
            </p:nvSpPr>
            <p:spPr bwMode="auto">
              <a:xfrm>
                <a:off x="527" y="2715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37" name="Rectangle 129"/>
              <p:cNvSpPr>
                <a:spLocks noChangeArrowheads="1"/>
              </p:cNvSpPr>
              <p:nvPr/>
            </p:nvSpPr>
            <p:spPr bwMode="auto">
              <a:xfrm>
                <a:off x="1398" y="2508"/>
                <a:ext cx="218" cy="20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38" name="Rectangle 130"/>
              <p:cNvSpPr>
                <a:spLocks noChangeArrowheads="1"/>
              </p:cNvSpPr>
              <p:nvPr/>
            </p:nvSpPr>
            <p:spPr bwMode="auto">
              <a:xfrm>
                <a:off x="1180" y="2508"/>
                <a:ext cx="218" cy="207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39" name="Rectangle 131"/>
              <p:cNvSpPr>
                <a:spLocks noChangeArrowheads="1"/>
              </p:cNvSpPr>
              <p:nvPr/>
            </p:nvSpPr>
            <p:spPr bwMode="auto">
              <a:xfrm>
                <a:off x="963" y="2508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40" name="Rectangle 132"/>
              <p:cNvSpPr>
                <a:spLocks noChangeArrowheads="1"/>
              </p:cNvSpPr>
              <p:nvPr/>
            </p:nvSpPr>
            <p:spPr bwMode="auto">
              <a:xfrm>
                <a:off x="745" y="2508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41" name="Rectangle 133"/>
              <p:cNvSpPr>
                <a:spLocks noChangeArrowheads="1"/>
              </p:cNvSpPr>
              <p:nvPr/>
            </p:nvSpPr>
            <p:spPr bwMode="auto">
              <a:xfrm>
                <a:off x="527" y="2508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42" name="Line 134"/>
              <p:cNvSpPr>
                <a:spLocks noChangeShapeType="1"/>
              </p:cNvSpPr>
              <p:nvPr/>
            </p:nvSpPr>
            <p:spPr bwMode="auto">
              <a:xfrm>
                <a:off x="527" y="2301"/>
                <a:ext cx="108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43" name="Line 135"/>
              <p:cNvSpPr>
                <a:spLocks noChangeShapeType="1"/>
              </p:cNvSpPr>
              <p:nvPr/>
            </p:nvSpPr>
            <p:spPr bwMode="auto">
              <a:xfrm>
                <a:off x="527" y="2715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44" name="Line 136"/>
              <p:cNvSpPr>
                <a:spLocks noChangeShapeType="1"/>
              </p:cNvSpPr>
              <p:nvPr/>
            </p:nvSpPr>
            <p:spPr bwMode="auto">
              <a:xfrm>
                <a:off x="527" y="2922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45" name="Line 137"/>
              <p:cNvSpPr>
                <a:spLocks noChangeShapeType="1"/>
              </p:cNvSpPr>
              <p:nvPr/>
            </p:nvSpPr>
            <p:spPr bwMode="auto">
              <a:xfrm>
                <a:off x="527" y="3129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46" name="Line 138"/>
              <p:cNvSpPr>
                <a:spLocks noChangeShapeType="1"/>
              </p:cNvSpPr>
              <p:nvPr/>
            </p:nvSpPr>
            <p:spPr bwMode="auto">
              <a:xfrm>
                <a:off x="527" y="3301"/>
                <a:ext cx="10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47" name="Line 139"/>
              <p:cNvSpPr>
                <a:spLocks noChangeShapeType="1"/>
              </p:cNvSpPr>
              <p:nvPr/>
            </p:nvSpPr>
            <p:spPr bwMode="auto">
              <a:xfrm>
                <a:off x="527" y="2301"/>
                <a:ext cx="0" cy="100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48" name="Line 140"/>
              <p:cNvSpPr>
                <a:spLocks noChangeShapeType="1"/>
              </p:cNvSpPr>
              <p:nvPr/>
            </p:nvSpPr>
            <p:spPr bwMode="auto">
              <a:xfrm>
                <a:off x="745" y="2301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49" name="Line 141"/>
              <p:cNvSpPr>
                <a:spLocks noChangeShapeType="1"/>
              </p:cNvSpPr>
              <p:nvPr/>
            </p:nvSpPr>
            <p:spPr bwMode="auto">
              <a:xfrm>
                <a:off x="963" y="2301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50" name="Line 142"/>
              <p:cNvSpPr>
                <a:spLocks noChangeShapeType="1"/>
              </p:cNvSpPr>
              <p:nvPr/>
            </p:nvSpPr>
            <p:spPr bwMode="auto">
              <a:xfrm>
                <a:off x="1180" y="2301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51" name="Line 143"/>
              <p:cNvSpPr>
                <a:spLocks noChangeShapeType="1"/>
              </p:cNvSpPr>
              <p:nvPr/>
            </p:nvSpPr>
            <p:spPr bwMode="auto">
              <a:xfrm>
                <a:off x="1398" y="2301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52" name="Line 144"/>
              <p:cNvSpPr>
                <a:spLocks noChangeShapeType="1"/>
              </p:cNvSpPr>
              <p:nvPr/>
            </p:nvSpPr>
            <p:spPr bwMode="auto">
              <a:xfrm>
                <a:off x="1616" y="2301"/>
                <a:ext cx="0" cy="10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53" name="Line 145"/>
              <p:cNvSpPr>
                <a:spLocks noChangeShapeType="1"/>
              </p:cNvSpPr>
              <p:nvPr/>
            </p:nvSpPr>
            <p:spPr bwMode="auto">
              <a:xfrm>
                <a:off x="527" y="2508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54" name="Rectangle 147"/>
              <p:cNvSpPr>
                <a:spLocks noChangeArrowheads="1"/>
              </p:cNvSpPr>
              <p:nvPr/>
            </p:nvSpPr>
            <p:spPr bwMode="auto">
              <a:xfrm>
                <a:off x="2486" y="2301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55" name="Rectangle 148"/>
              <p:cNvSpPr>
                <a:spLocks noChangeArrowheads="1"/>
              </p:cNvSpPr>
              <p:nvPr/>
            </p:nvSpPr>
            <p:spPr bwMode="auto">
              <a:xfrm>
                <a:off x="2268" y="2301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56" name="Rectangle 149"/>
              <p:cNvSpPr>
                <a:spLocks noChangeArrowheads="1"/>
              </p:cNvSpPr>
              <p:nvPr/>
            </p:nvSpPr>
            <p:spPr bwMode="auto">
              <a:xfrm>
                <a:off x="2051" y="2301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57" name="Rectangle 150"/>
              <p:cNvSpPr>
                <a:spLocks noChangeArrowheads="1"/>
              </p:cNvSpPr>
              <p:nvPr/>
            </p:nvSpPr>
            <p:spPr bwMode="auto">
              <a:xfrm>
                <a:off x="1833" y="2301"/>
                <a:ext cx="218" cy="207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58" name="Rectangle 151"/>
              <p:cNvSpPr>
                <a:spLocks noChangeArrowheads="1"/>
              </p:cNvSpPr>
              <p:nvPr/>
            </p:nvSpPr>
            <p:spPr bwMode="auto">
              <a:xfrm>
                <a:off x="1615" y="2301"/>
                <a:ext cx="218" cy="20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59" name="Rectangle 152"/>
              <p:cNvSpPr>
                <a:spLocks noChangeArrowheads="1"/>
              </p:cNvSpPr>
              <p:nvPr/>
            </p:nvSpPr>
            <p:spPr bwMode="auto">
              <a:xfrm>
                <a:off x="2486" y="3129"/>
                <a:ext cx="218" cy="1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60" name="Rectangle 153"/>
              <p:cNvSpPr>
                <a:spLocks noChangeArrowheads="1"/>
              </p:cNvSpPr>
              <p:nvPr/>
            </p:nvSpPr>
            <p:spPr bwMode="auto">
              <a:xfrm>
                <a:off x="2268" y="3129"/>
                <a:ext cx="218" cy="17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61" name="Rectangle 154"/>
              <p:cNvSpPr>
                <a:spLocks noChangeArrowheads="1"/>
              </p:cNvSpPr>
              <p:nvPr/>
            </p:nvSpPr>
            <p:spPr bwMode="auto">
              <a:xfrm>
                <a:off x="2051" y="3129"/>
                <a:ext cx="217" cy="1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62" name="Rectangle 155"/>
              <p:cNvSpPr>
                <a:spLocks noChangeArrowheads="1"/>
              </p:cNvSpPr>
              <p:nvPr/>
            </p:nvSpPr>
            <p:spPr bwMode="auto">
              <a:xfrm>
                <a:off x="1833" y="3129"/>
                <a:ext cx="218" cy="17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63" name="Rectangle 156"/>
              <p:cNvSpPr>
                <a:spLocks noChangeArrowheads="1"/>
              </p:cNvSpPr>
              <p:nvPr/>
            </p:nvSpPr>
            <p:spPr bwMode="auto">
              <a:xfrm>
                <a:off x="1615" y="3129"/>
                <a:ext cx="218" cy="1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64" name="Rectangle 157"/>
              <p:cNvSpPr>
                <a:spLocks noChangeArrowheads="1"/>
              </p:cNvSpPr>
              <p:nvPr/>
            </p:nvSpPr>
            <p:spPr bwMode="auto">
              <a:xfrm>
                <a:off x="2486" y="2922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65" name="Rectangle 158"/>
              <p:cNvSpPr>
                <a:spLocks noChangeArrowheads="1"/>
              </p:cNvSpPr>
              <p:nvPr/>
            </p:nvSpPr>
            <p:spPr bwMode="auto">
              <a:xfrm>
                <a:off x="2268" y="2922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66" name="Rectangle 159"/>
              <p:cNvSpPr>
                <a:spLocks noChangeArrowheads="1"/>
              </p:cNvSpPr>
              <p:nvPr/>
            </p:nvSpPr>
            <p:spPr bwMode="auto">
              <a:xfrm>
                <a:off x="2051" y="2922"/>
                <a:ext cx="217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67" name="Rectangle 160"/>
              <p:cNvSpPr>
                <a:spLocks noChangeArrowheads="1"/>
              </p:cNvSpPr>
              <p:nvPr/>
            </p:nvSpPr>
            <p:spPr bwMode="auto">
              <a:xfrm>
                <a:off x="1833" y="2922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68" name="Rectangle 161"/>
              <p:cNvSpPr>
                <a:spLocks noChangeArrowheads="1"/>
              </p:cNvSpPr>
              <p:nvPr/>
            </p:nvSpPr>
            <p:spPr bwMode="auto">
              <a:xfrm>
                <a:off x="1615" y="2922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69" name="Rectangle 162"/>
              <p:cNvSpPr>
                <a:spLocks noChangeArrowheads="1"/>
              </p:cNvSpPr>
              <p:nvPr/>
            </p:nvSpPr>
            <p:spPr bwMode="auto">
              <a:xfrm>
                <a:off x="2486" y="2715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70" name="Rectangle 163"/>
              <p:cNvSpPr>
                <a:spLocks noChangeArrowheads="1"/>
              </p:cNvSpPr>
              <p:nvPr/>
            </p:nvSpPr>
            <p:spPr bwMode="auto">
              <a:xfrm>
                <a:off x="2268" y="2715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71" name="Rectangle 164"/>
              <p:cNvSpPr>
                <a:spLocks noChangeArrowheads="1"/>
              </p:cNvSpPr>
              <p:nvPr/>
            </p:nvSpPr>
            <p:spPr bwMode="auto">
              <a:xfrm>
                <a:off x="2051" y="2715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72" name="Rectangle 165"/>
              <p:cNvSpPr>
                <a:spLocks noChangeArrowheads="1"/>
              </p:cNvSpPr>
              <p:nvPr/>
            </p:nvSpPr>
            <p:spPr bwMode="auto">
              <a:xfrm>
                <a:off x="1833" y="2715"/>
                <a:ext cx="218" cy="207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73" name="Rectangle 166"/>
              <p:cNvSpPr>
                <a:spLocks noChangeArrowheads="1"/>
              </p:cNvSpPr>
              <p:nvPr/>
            </p:nvSpPr>
            <p:spPr bwMode="auto">
              <a:xfrm>
                <a:off x="1615" y="2715"/>
                <a:ext cx="218" cy="20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74" name="Rectangle 167"/>
              <p:cNvSpPr>
                <a:spLocks noChangeArrowheads="1"/>
              </p:cNvSpPr>
              <p:nvPr/>
            </p:nvSpPr>
            <p:spPr bwMode="auto">
              <a:xfrm>
                <a:off x="2486" y="2508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75" name="Rectangle 168"/>
              <p:cNvSpPr>
                <a:spLocks noChangeArrowheads="1"/>
              </p:cNvSpPr>
              <p:nvPr/>
            </p:nvSpPr>
            <p:spPr bwMode="auto">
              <a:xfrm>
                <a:off x="2268" y="2508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76" name="Rectangle 169"/>
              <p:cNvSpPr>
                <a:spLocks noChangeArrowheads="1"/>
              </p:cNvSpPr>
              <p:nvPr/>
            </p:nvSpPr>
            <p:spPr bwMode="auto">
              <a:xfrm>
                <a:off x="2051" y="2508"/>
                <a:ext cx="217" cy="207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77" name="Rectangle 170"/>
              <p:cNvSpPr>
                <a:spLocks noChangeArrowheads="1"/>
              </p:cNvSpPr>
              <p:nvPr/>
            </p:nvSpPr>
            <p:spPr bwMode="auto">
              <a:xfrm>
                <a:off x="1833" y="2508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78" name="Rectangle 171"/>
              <p:cNvSpPr>
                <a:spLocks noChangeArrowheads="1"/>
              </p:cNvSpPr>
              <p:nvPr/>
            </p:nvSpPr>
            <p:spPr bwMode="auto">
              <a:xfrm>
                <a:off x="1615" y="2508"/>
                <a:ext cx="218" cy="207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79" name="Line 172"/>
              <p:cNvSpPr>
                <a:spLocks noChangeShapeType="1"/>
              </p:cNvSpPr>
              <p:nvPr/>
            </p:nvSpPr>
            <p:spPr bwMode="auto">
              <a:xfrm>
                <a:off x="1615" y="2301"/>
                <a:ext cx="108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80" name="Line 173"/>
              <p:cNvSpPr>
                <a:spLocks noChangeShapeType="1"/>
              </p:cNvSpPr>
              <p:nvPr/>
            </p:nvSpPr>
            <p:spPr bwMode="auto">
              <a:xfrm>
                <a:off x="1615" y="2715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81" name="Line 174"/>
              <p:cNvSpPr>
                <a:spLocks noChangeShapeType="1"/>
              </p:cNvSpPr>
              <p:nvPr/>
            </p:nvSpPr>
            <p:spPr bwMode="auto">
              <a:xfrm>
                <a:off x="1615" y="2922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82" name="Line 175"/>
              <p:cNvSpPr>
                <a:spLocks noChangeShapeType="1"/>
              </p:cNvSpPr>
              <p:nvPr/>
            </p:nvSpPr>
            <p:spPr bwMode="auto">
              <a:xfrm>
                <a:off x="1615" y="3129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83" name="Line 176"/>
              <p:cNvSpPr>
                <a:spLocks noChangeShapeType="1"/>
              </p:cNvSpPr>
              <p:nvPr/>
            </p:nvSpPr>
            <p:spPr bwMode="auto">
              <a:xfrm>
                <a:off x="1615" y="3301"/>
                <a:ext cx="10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84" name="Line 177"/>
              <p:cNvSpPr>
                <a:spLocks noChangeShapeType="1"/>
              </p:cNvSpPr>
              <p:nvPr/>
            </p:nvSpPr>
            <p:spPr bwMode="auto">
              <a:xfrm>
                <a:off x="1615" y="2301"/>
                <a:ext cx="0" cy="10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85" name="Line 178"/>
              <p:cNvSpPr>
                <a:spLocks noChangeShapeType="1"/>
              </p:cNvSpPr>
              <p:nvPr/>
            </p:nvSpPr>
            <p:spPr bwMode="auto">
              <a:xfrm>
                <a:off x="1833" y="2301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86" name="Line 179"/>
              <p:cNvSpPr>
                <a:spLocks noChangeShapeType="1"/>
              </p:cNvSpPr>
              <p:nvPr/>
            </p:nvSpPr>
            <p:spPr bwMode="auto">
              <a:xfrm>
                <a:off x="2051" y="2301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87" name="Line 180"/>
              <p:cNvSpPr>
                <a:spLocks noChangeShapeType="1"/>
              </p:cNvSpPr>
              <p:nvPr/>
            </p:nvSpPr>
            <p:spPr bwMode="auto">
              <a:xfrm>
                <a:off x="2268" y="2301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88" name="Line 181"/>
              <p:cNvSpPr>
                <a:spLocks noChangeShapeType="1"/>
              </p:cNvSpPr>
              <p:nvPr/>
            </p:nvSpPr>
            <p:spPr bwMode="auto">
              <a:xfrm>
                <a:off x="2486" y="2301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89" name="Line 182"/>
              <p:cNvSpPr>
                <a:spLocks noChangeShapeType="1"/>
              </p:cNvSpPr>
              <p:nvPr/>
            </p:nvSpPr>
            <p:spPr bwMode="auto">
              <a:xfrm>
                <a:off x="2704" y="2301"/>
                <a:ext cx="0" cy="100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90" name="Line 183"/>
              <p:cNvSpPr>
                <a:spLocks noChangeShapeType="1"/>
              </p:cNvSpPr>
              <p:nvPr/>
            </p:nvSpPr>
            <p:spPr bwMode="auto">
              <a:xfrm>
                <a:off x="1615" y="2508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91" name="Rectangle 27"/>
              <p:cNvSpPr>
                <a:spLocks noChangeArrowheads="1"/>
              </p:cNvSpPr>
              <p:nvPr/>
            </p:nvSpPr>
            <p:spPr bwMode="auto">
              <a:xfrm>
                <a:off x="1398" y="1303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92" name="Rectangle 28"/>
              <p:cNvSpPr>
                <a:spLocks noChangeArrowheads="1"/>
              </p:cNvSpPr>
              <p:nvPr/>
            </p:nvSpPr>
            <p:spPr bwMode="auto">
              <a:xfrm>
                <a:off x="1180" y="1303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93" name="Rectangle 29"/>
              <p:cNvSpPr>
                <a:spLocks noChangeArrowheads="1"/>
              </p:cNvSpPr>
              <p:nvPr/>
            </p:nvSpPr>
            <p:spPr bwMode="auto">
              <a:xfrm>
                <a:off x="963" y="1303"/>
                <a:ext cx="217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94" name="Rectangle 30"/>
              <p:cNvSpPr>
                <a:spLocks noChangeArrowheads="1"/>
              </p:cNvSpPr>
              <p:nvPr/>
            </p:nvSpPr>
            <p:spPr bwMode="auto">
              <a:xfrm>
                <a:off x="745" y="1303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95" name="Rectangle 31"/>
              <p:cNvSpPr>
                <a:spLocks noChangeArrowheads="1"/>
              </p:cNvSpPr>
              <p:nvPr/>
            </p:nvSpPr>
            <p:spPr bwMode="auto">
              <a:xfrm>
                <a:off x="527" y="1303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96" name="Rectangle 32"/>
              <p:cNvSpPr>
                <a:spLocks noChangeArrowheads="1"/>
              </p:cNvSpPr>
              <p:nvPr/>
            </p:nvSpPr>
            <p:spPr bwMode="auto">
              <a:xfrm>
                <a:off x="1398" y="2131"/>
                <a:ext cx="218" cy="17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97" name="Rectangle 33"/>
              <p:cNvSpPr>
                <a:spLocks noChangeArrowheads="1"/>
              </p:cNvSpPr>
              <p:nvPr/>
            </p:nvSpPr>
            <p:spPr bwMode="auto">
              <a:xfrm>
                <a:off x="1180" y="2131"/>
                <a:ext cx="218" cy="172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98" name="Rectangle 34"/>
              <p:cNvSpPr>
                <a:spLocks noChangeArrowheads="1"/>
              </p:cNvSpPr>
              <p:nvPr/>
            </p:nvSpPr>
            <p:spPr bwMode="auto">
              <a:xfrm>
                <a:off x="963" y="2131"/>
                <a:ext cx="217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199" name="Rectangle 35"/>
              <p:cNvSpPr>
                <a:spLocks noChangeArrowheads="1"/>
              </p:cNvSpPr>
              <p:nvPr/>
            </p:nvSpPr>
            <p:spPr bwMode="auto">
              <a:xfrm>
                <a:off x="745" y="2131"/>
                <a:ext cx="218" cy="17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200" name="Rectangle 36"/>
              <p:cNvSpPr>
                <a:spLocks noChangeArrowheads="1"/>
              </p:cNvSpPr>
              <p:nvPr/>
            </p:nvSpPr>
            <p:spPr bwMode="auto">
              <a:xfrm>
                <a:off x="527" y="2131"/>
                <a:ext cx="218" cy="1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201" name="Rectangle 37"/>
              <p:cNvSpPr>
                <a:spLocks noChangeArrowheads="1"/>
              </p:cNvSpPr>
              <p:nvPr/>
            </p:nvSpPr>
            <p:spPr bwMode="auto">
              <a:xfrm>
                <a:off x="1398" y="1924"/>
                <a:ext cx="218" cy="207"/>
              </a:xfrm>
              <a:prstGeom prst="rect">
                <a:avLst/>
              </a:prstGeom>
              <a:solidFill>
                <a:srgbClr val="CC99FF"/>
              </a:solidFill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202" name="Rectangle 38"/>
              <p:cNvSpPr>
                <a:spLocks noChangeArrowheads="1"/>
              </p:cNvSpPr>
              <p:nvPr/>
            </p:nvSpPr>
            <p:spPr bwMode="auto">
              <a:xfrm>
                <a:off x="1180" y="1924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203" name="Rectangle 39"/>
              <p:cNvSpPr>
                <a:spLocks noChangeArrowheads="1"/>
              </p:cNvSpPr>
              <p:nvPr/>
            </p:nvSpPr>
            <p:spPr bwMode="auto">
              <a:xfrm>
                <a:off x="963" y="1924"/>
                <a:ext cx="217" cy="207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204" name="Rectangle 40"/>
              <p:cNvSpPr>
                <a:spLocks noChangeArrowheads="1"/>
              </p:cNvSpPr>
              <p:nvPr/>
            </p:nvSpPr>
            <p:spPr bwMode="auto">
              <a:xfrm>
                <a:off x="745" y="1924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205" name="Rectangle 41"/>
              <p:cNvSpPr>
                <a:spLocks noChangeArrowheads="1"/>
              </p:cNvSpPr>
              <p:nvPr/>
            </p:nvSpPr>
            <p:spPr bwMode="auto">
              <a:xfrm>
                <a:off x="527" y="1924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206" name="Rectangle 42"/>
              <p:cNvSpPr>
                <a:spLocks noChangeArrowheads="1"/>
              </p:cNvSpPr>
              <p:nvPr/>
            </p:nvSpPr>
            <p:spPr bwMode="auto">
              <a:xfrm>
                <a:off x="1398" y="1717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207" name="Rectangle 43"/>
              <p:cNvSpPr>
                <a:spLocks noChangeArrowheads="1"/>
              </p:cNvSpPr>
              <p:nvPr/>
            </p:nvSpPr>
            <p:spPr bwMode="auto">
              <a:xfrm>
                <a:off x="1180" y="1717"/>
                <a:ext cx="218" cy="207"/>
              </a:xfrm>
              <a:prstGeom prst="rect">
                <a:avLst/>
              </a:prstGeom>
              <a:solidFill>
                <a:srgbClr val="CC99FF"/>
              </a:solidFill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208" name="Rectangle 44"/>
              <p:cNvSpPr>
                <a:spLocks noChangeArrowheads="1"/>
              </p:cNvSpPr>
              <p:nvPr/>
            </p:nvSpPr>
            <p:spPr bwMode="auto">
              <a:xfrm>
                <a:off x="963" y="1717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209" name="Rectangle 45"/>
              <p:cNvSpPr>
                <a:spLocks noChangeArrowheads="1"/>
              </p:cNvSpPr>
              <p:nvPr/>
            </p:nvSpPr>
            <p:spPr bwMode="auto">
              <a:xfrm>
                <a:off x="745" y="1717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210" name="Rectangle 46"/>
              <p:cNvSpPr>
                <a:spLocks noChangeArrowheads="1"/>
              </p:cNvSpPr>
              <p:nvPr/>
            </p:nvSpPr>
            <p:spPr bwMode="auto">
              <a:xfrm>
                <a:off x="527" y="1717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211" name="Rectangle 47"/>
              <p:cNvSpPr>
                <a:spLocks noChangeArrowheads="1"/>
              </p:cNvSpPr>
              <p:nvPr/>
            </p:nvSpPr>
            <p:spPr bwMode="auto">
              <a:xfrm>
                <a:off x="1398" y="1510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212" name="Rectangle 48"/>
              <p:cNvSpPr>
                <a:spLocks noChangeArrowheads="1"/>
              </p:cNvSpPr>
              <p:nvPr/>
            </p:nvSpPr>
            <p:spPr bwMode="auto">
              <a:xfrm>
                <a:off x="1180" y="1510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213" name="Rectangle 49"/>
              <p:cNvSpPr>
                <a:spLocks noChangeArrowheads="1"/>
              </p:cNvSpPr>
              <p:nvPr/>
            </p:nvSpPr>
            <p:spPr bwMode="auto">
              <a:xfrm>
                <a:off x="963" y="1510"/>
                <a:ext cx="217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214" name="Rectangle 50"/>
              <p:cNvSpPr>
                <a:spLocks noChangeArrowheads="1"/>
              </p:cNvSpPr>
              <p:nvPr/>
            </p:nvSpPr>
            <p:spPr bwMode="auto">
              <a:xfrm>
                <a:off x="745" y="1510"/>
                <a:ext cx="218" cy="20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215" name="Rectangle 51"/>
              <p:cNvSpPr>
                <a:spLocks noChangeArrowheads="1"/>
              </p:cNvSpPr>
              <p:nvPr/>
            </p:nvSpPr>
            <p:spPr bwMode="auto">
              <a:xfrm>
                <a:off x="527" y="1510"/>
                <a:ext cx="218" cy="207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82216" name="Line 52"/>
              <p:cNvSpPr>
                <a:spLocks noChangeShapeType="1"/>
              </p:cNvSpPr>
              <p:nvPr/>
            </p:nvSpPr>
            <p:spPr bwMode="auto">
              <a:xfrm>
                <a:off x="527" y="1303"/>
                <a:ext cx="10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17" name="Line 53"/>
              <p:cNvSpPr>
                <a:spLocks noChangeShapeType="1"/>
              </p:cNvSpPr>
              <p:nvPr/>
            </p:nvSpPr>
            <p:spPr bwMode="auto">
              <a:xfrm>
                <a:off x="527" y="1717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18" name="Line 54"/>
              <p:cNvSpPr>
                <a:spLocks noChangeShapeType="1"/>
              </p:cNvSpPr>
              <p:nvPr/>
            </p:nvSpPr>
            <p:spPr bwMode="auto">
              <a:xfrm>
                <a:off x="527" y="1924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19" name="Line 55"/>
              <p:cNvSpPr>
                <a:spLocks noChangeShapeType="1"/>
              </p:cNvSpPr>
              <p:nvPr/>
            </p:nvSpPr>
            <p:spPr bwMode="auto">
              <a:xfrm>
                <a:off x="527" y="2131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20" name="Line 56"/>
              <p:cNvSpPr>
                <a:spLocks noChangeShapeType="1"/>
              </p:cNvSpPr>
              <p:nvPr/>
            </p:nvSpPr>
            <p:spPr bwMode="auto">
              <a:xfrm>
                <a:off x="527" y="2303"/>
                <a:ext cx="108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21" name="Line 57"/>
              <p:cNvSpPr>
                <a:spLocks noChangeShapeType="1"/>
              </p:cNvSpPr>
              <p:nvPr/>
            </p:nvSpPr>
            <p:spPr bwMode="auto">
              <a:xfrm>
                <a:off x="527" y="1303"/>
                <a:ext cx="0" cy="100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22" name="Line 58"/>
              <p:cNvSpPr>
                <a:spLocks noChangeShapeType="1"/>
              </p:cNvSpPr>
              <p:nvPr/>
            </p:nvSpPr>
            <p:spPr bwMode="auto">
              <a:xfrm>
                <a:off x="745" y="1303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23" name="Line 59"/>
              <p:cNvSpPr>
                <a:spLocks noChangeShapeType="1"/>
              </p:cNvSpPr>
              <p:nvPr/>
            </p:nvSpPr>
            <p:spPr bwMode="auto">
              <a:xfrm>
                <a:off x="963" y="1303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24" name="Line 60"/>
              <p:cNvSpPr>
                <a:spLocks noChangeShapeType="1"/>
              </p:cNvSpPr>
              <p:nvPr/>
            </p:nvSpPr>
            <p:spPr bwMode="auto">
              <a:xfrm>
                <a:off x="1180" y="1303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25" name="Line 61"/>
              <p:cNvSpPr>
                <a:spLocks noChangeShapeType="1"/>
              </p:cNvSpPr>
              <p:nvPr/>
            </p:nvSpPr>
            <p:spPr bwMode="auto">
              <a:xfrm>
                <a:off x="1398" y="1303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26" name="Line 62"/>
              <p:cNvSpPr>
                <a:spLocks noChangeShapeType="1"/>
              </p:cNvSpPr>
              <p:nvPr/>
            </p:nvSpPr>
            <p:spPr bwMode="auto">
              <a:xfrm>
                <a:off x="1616" y="1303"/>
                <a:ext cx="0" cy="10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27" name="Line 63"/>
              <p:cNvSpPr>
                <a:spLocks noChangeShapeType="1"/>
              </p:cNvSpPr>
              <p:nvPr/>
            </p:nvSpPr>
            <p:spPr bwMode="auto">
              <a:xfrm>
                <a:off x="527" y="1510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82228" name="Group 308"/>
          <p:cNvGrpSpPr>
            <a:grpSpLocks/>
          </p:cNvGrpSpPr>
          <p:nvPr/>
        </p:nvGrpSpPr>
        <p:grpSpPr bwMode="auto">
          <a:xfrm>
            <a:off x="463550" y="1066800"/>
            <a:ext cx="2438400" cy="2232025"/>
            <a:chOff x="96" y="1234"/>
            <a:chExt cx="1536" cy="1406"/>
          </a:xfrm>
        </p:grpSpPr>
        <p:sp>
          <p:nvSpPr>
            <p:cNvPr id="82229" name="Rectangle 309"/>
            <p:cNvSpPr>
              <a:spLocks noChangeArrowheads="1"/>
            </p:cNvSpPr>
            <p:nvPr/>
          </p:nvSpPr>
          <p:spPr bwMode="auto">
            <a:xfrm>
              <a:off x="96" y="1234"/>
              <a:ext cx="1536" cy="1406"/>
            </a:xfrm>
            <a:prstGeom prst="rect">
              <a:avLst/>
            </a:prstGeom>
            <a:solidFill>
              <a:srgbClr val="DDDDDD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30" name="Rectangle 310"/>
            <p:cNvSpPr>
              <a:spLocks noChangeArrowheads="1"/>
            </p:cNvSpPr>
            <p:nvPr/>
          </p:nvSpPr>
          <p:spPr bwMode="auto">
            <a:xfrm>
              <a:off x="138" y="2190"/>
              <a:ext cx="1452" cy="401"/>
            </a:xfrm>
            <a:prstGeom prst="rect">
              <a:avLst/>
            </a:prstGeom>
            <a:noFill/>
            <a:ln w="381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31" name="Rectangle 311"/>
            <p:cNvSpPr>
              <a:spLocks noChangeArrowheads="1"/>
            </p:cNvSpPr>
            <p:nvPr/>
          </p:nvSpPr>
          <p:spPr bwMode="auto">
            <a:xfrm>
              <a:off x="942" y="1541"/>
              <a:ext cx="617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3200" b="1">
                  <a:latin typeface="Calibri" pitchFamily="34" charset="0"/>
                </a:rPr>
                <a:t>CPU</a:t>
              </a:r>
              <a:endParaRPr lang="ru-RU" sz="3200" b="1">
                <a:latin typeface="Calibri" pitchFamily="34" charset="0"/>
              </a:endParaRPr>
            </a:p>
          </p:txBody>
        </p:sp>
        <p:sp>
          <p:nvSpPr>
            <p:cNvPr id="82232" name="Rectangle 312"/>
            <p:cNvSpPr>
              <a:spLocks noChangeArrowheads="1"/>
            </p:cNvSpPr>
            <p:nvPr/>
          </p:nvSpPr>
          <p:spPr bwMode="auto">
            <a:xfrm>
              <a:off x="942" y="2220"/>
              <a:ext cx="617" cy="34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3200" b="1">
                  <a:latin typeface="Calibri" pitchFamily="34" charset="0"/>
                </a:rPr>
                <a:t>GPU</a:t>
              </a:r>
              <a:endParaRPr lang="ru-RU" sz="3200" b="1">
                <a:latin typeface="Calibri" pitchFamily="34" charset="0"/>
              </a:endParaRPr>
            </a:p>
          </p:txBody>
        </p:sp>
        <p:sp>
          <p:nvSpPr>
            <p:cNvPr id="82233" name="AutoShape 313"/>
            <p:cNvSpPr>
              <a:spLocks noChangeArrowheads="1"/>
            </p:cNvSpPr>
            <p:nvPr/>
          </p:nvSpPr>
          <p:spPr bwMode="auto">
            <a:xfrm>
              <a:off x="170" y="1541"/>
              <a:ext cx="617" cy="339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3200" b="1">
                  <a:latin typeface="Calibri" pitchFamily="34" charset="0"/>
                </a:rPr>
                <a:t>RAM</a:t>
              </a:r>
              <a:endParaRPr lang="ru-RU" sz="3200" b="1">
                <a:latin typeface="Calibri" pitchFamily="34" charset="0"/>
              </a:endParaRPr>
            </a:p>
          </p:txBody>
        </p:sp>
        <p:sp>
          <p:nvSpPr>
            <p:cNvPr id="82234" name="AutoShape 314"/>
            <p:cNvSpPr>
              <a:spLocks noChangeArrowheads="1"/>
            </p:cNvSpPr>
            <p:nvPr/>
          </p:nvSpPr>
          <p:spPr bwMode="auto">
            <a:xfrm>
              <a:off x="200" y="2220"/>
              <a:ext cx="618" cy="340"/>
            </a:xfrm>
            <a:prstGeom prst="flowChartAlternateProcess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3000" b="1">
                  <a:latin typeface="Calibri" pitchFamily="34" charset="0"/>
                </a:rPr>
                <a:t>VRAM</a:t>
              </a:r>
              <a:endParaRPr lang="ru-RU" sz="3000" b="1">
                <a:latin typeface="Calibri" pitchFamily="34" charset="0"/>
              </a:endParaRPr>
            </a:p>
          </p:txBody>
        </p:sp>
        <p:sp>
          <p:nvSpPr>
            <p:cNvPr id="82235" name="AutoShape 315"/>
            <p:cNvSpPr>
              <a:spLocks noChangeArrowheads="1"/>
            </p:cNvSpPr>
            <p:nvPr/>
          </p:nvSpPr>
          <p:spPr bwMode="auto">
            <a:xfrm>
              <a:off x="357" y="1921"/>
              <a:ext cx="262" cy="278"/>
            </a:xfrm>
            <a:prstGeom prst="upDownArrow">
              <a:avLst>
                <a:gd name="adj1" fmla="val 50000"/>
                <a:gd name="adj2" fmla="val 21221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36" name="Rectangle 316"/>
            <p:cNvSpPr>
              <a:spLocks noChangeArrowheads="1"/>
            </p:cNvSpPr>
            <p:nvPr/>
          </p:nvSpPr>
          <p:spPr bwMode="auto">
            <a:xfrm>
              <a:off x="138" y="1510"/>
              <a:ext cx="1452" cy="401"/>
            </a:xfrm>
            <a:prstGeom prst="rect">
              <a:avLst/>
            </a:prstGeom>
            <a:noFill/>
            <a:ln w="381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37" name="Text Box 317"/>
            <p:cNvSpPr txBox="1">
              <a:spLocks noChangeArrowheads="1"/>
            </p:cNvSpPr>
            <p:nvPr/>
          </p:nvSpPr>
          <p:spPr bwMode="auto">
            <a:xfrm>
              <a:off x="528" y="1248"/>
              <a:ext cx="8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Calibri" pitchFamily="34" charset="0"/>
                </a:rPr>
                <a:t>NODE </a:t>
              </a:r>
              <a:r>
                <a:rPr lang="en-US" sz="2400" b="1" dirty="0" smtClean="0">
                  <a:latin typeface="Calibri" pitchFamily="34" charset="0"/>
                </a:rPr>
                <a:t>M</a:t>
              </a:r>
              <a:endParaRPr lang="ru-RU" sz="2400" b="1" dirty="0">
                <a:latin typeface="Calibri" pitchFamily="34" charset="0"/>
              </a:endParaRPr>
            </a:p>
          </p:txBody>
        </p:sp>
      </p:grpSp>
      <p:sp>
        <p:nvSpPr>
          <p:cNvPr id="82238" name="Text Box 318"/>
          <p:cNvSpPr txBox="1">
            <a:spLocks noChangeArrowheads="1"/>
          </p:cNvSpPr>
          <p:nvPr/>
        </p:nvSpPr>
        <p:spPr bwMode="auto">
          <a:xfrm>
            <a:off x="4121150" y="1219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MPI</a:t>
            </a:r>
            <a:endParaRPr lang="ru-RU" sz="2400" b="1">
              <a:latin typeface="Calibri" pitchFamily="34" charset="0"/>
            </a:endParaRPr>
          </a:p>
        </p:txBody>
      </p:sp>
      <p:grpSp>
        <p:nvGrpSpPr>
          <p:cNvPr id="82239" name="Group 319"/>
          <p:cNvGrpSpPr>
            <a:grpSpLocks/>
          </p:cNvGrpSpPr>
          <p:nvPr/>
        </p:nvGrpSpPr>
        <p:grpSpPr bwMode="auto">
          <a:xfrm>
            <a:off x="6102350" y="1066800"/>
            <a:ext cx="2438400" cy="2232025"/>
            <a:chOff x="2824" y="598"/>
            <a:chExt cx="1536" cy="1406"/>
          </a:xfrm>
        </p:grpSpPr>
        <p:sp>
          <p:nvSpPr>
            <p:cNvPr id="82240" name="Rectangle 320"/>
            <p:cNvSpPr>
              <a:spLocks noChangeArrowheads="1"/>
            </p:cNvSpPr>
            <p:nvPr/>
          </p:nvSpPr>
          <p:spPr bwMode="auto">
            <a:xfrm>
              <a:off x="2824" y="598"/>
              <a:ext cx="1536" cy="1406"/>
            </a:xfrm>
            <a:prstGeom prst="rect">
              <a:avLst/>
            </a:prstGeom>
            <a:solidFill>
              <a:srgbClr val="DDDDDD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41" name="Rectangle 321"/>
            <p:cNvSpPr>
              <a:spLocks noChangeArrowheads="1"/>
            </p:cNvSpPr>
            <p:nvPr/>
          </p:nvSpPr>
          <p:spPr bwMode="auto">
            <a:xfrm>
              <a:off x="2866" y="1554"/>
              <a:ext cx="1452" cy="401"/>
            </a:xfrm>
            <a:prstGeom prst="rect">
              <a:avLst/>
            </a:prstGeom>
            <a:noFill/>
            <a:ln w="381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42" name="Rectangle 322"/>
            <p:cNvSpPr>
              <a:spLocks noChangeArrowheads="1"/>
            </p:cNvSpPr>
            <p:nvPr/>
          </p:nvSpPr>
          <p:spPr bwMode="auto">
            <a:xfrm>
              <a:off x="2928" y="912"/>
              <a:ext cx="617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3200" b="1">
                  <a:latin typeface="Calibri" pitchFamily="34" charset="0"/>
                </a:rPr>
                <a:t>CPU</a:t>
              </a:r>
              <a:endParaRPr lang="ru-RU" sz="3200" b="1">
                <a:latin typeface="Calibri" pitchFamily="34" charset="0"/>
              </a:endParaRPr>
            </a:p>
          </p:txBody>
        </p:sp>
        <p:sp>
          <p:nvSpPr>
            <p:cNvPr id="82243" name="Rectangle 323"/>
            <p:cNvSpPr>
              <a:spLocks noChangeArrowheads="1"/>
            </p:cNvSpPr>
            <p:nvPr/>
          </p:nvSpPr>
          <p:spPr bwMode="auto">
            <a:xfrm>
              <a:off x="2928" y="1584"/>
              <a:ext cx="617" cy="34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3200" b="1">
                  <a:latin typeface="Calibri" pitchFamily="34" charset="0"/>
                </a:rPr>
                <a:t>GPU</a:t>
              </a:r>
              <a:endParaRPr lang="ru-RU" sz="3200" b="1">
                <a:latin typeface="Calibri" pitchFamily="34" charset="0"/>
              </a:endParaRPr>
            </a:p>
          </p:txBody>
        </p:sp>
        <p:sp>
          <p:nvSpPr>
            <p:cNvPr id="82244" name="AutoShape 324"/>
            <p:cNvSpPr>
              <a:spLocks noChangeArrowheads="1"/>
            </p:cNvSpPr>
            <p:nvPr/>
          </p:nvSpPr>
          <p:spPr bwMode="auto">
            <a:xfrm>
              <a:off x="3648" y="912"/>
              <a:ext cx="617" cy="339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3200" b="1">
                  <a:latin typeface="Calibri" pitchFamily="34" charset="0"/>
                </a:rPr>
                <a:t>RAM</a:t>
              </a:r>
              <a:endParaRPr lang="ru-RU" sz="3200" b="1">
                <a:latin typeface="Calibri" pitchFamily="34" charset="0"/>
              </a:endParaRPr>
            </a:p>
          </p:txBody>
        </p:sp>
        <p:sp>
          <p:nvSpPr>
            <p:cNvPr id="82245" name="AutoShape 325"/>
            <p:cNvSpPr>
              <a:spLocks noChangeArrowheads="1"/>
            </p:cNvSpPr>
            <p:nvPr/>
          </p:nvSpPr>
          <p:spPr bwMode="auto">
            <a:xfrm>
              <a:off x="3648" y="1584"/>
              <a:ext cx="618" cy="340"/>
            </a:xfrm>
            <a:prstGeom prst="flowChartAlternateProcess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3000" b="1">
                  <a:latin typeface="Calibri" pitchFamily="34" charset="0"/>
                </a:rPr>
                <a:t>VRAM</a:t>
              </a:r>
              <a:endParaRPr lang="ru-RU" sz="3000" b="1">
                <a:latin typeface="Calibri" pitchFamily="34" charset="0"/>
              </a:endParaRPr>
            </a:p>
          </p:txBody>
        </p:sp>
        <p:sp>
          <p:nvSpPr>
            <p:cNvPr id="82246" name="AutoShape 326"/>
            <p:cNvSpPr>
              <a:spLocks noChangeArrowheads="1"/>
            </p:cNvSpPr>
            <p:nvPr/>
          </p:nvSpPr>
          <p:spPr bwMode="auto">
            <a:xfrm>
              <a:off x="3840" y="1296"/>
              <a:ext cx="262" cy="278"/>
            </a:xfrm>
            <a:prstGeom prst="upDownArrow">
              <a:avLst>
                <a:gd name="adj1" fmla="val 50000"/>
                <a:gd name="adj2" fmla="val 21221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47" name="Rectangle 327"/>
            <p:cNvSpPr>
              <a:spLocks noChangeArrowheads="1"/>
            </p:cNvSpPr>
            <p:nvPr/>
          </p:nvSpPr>
          <p:spPr bwMode="auto">
            <a:xfrm>
              <a:off x="2880" y="864"/>
              <a:ext cx="1452" cy="401"/>
            </a:xfrm>
            <a:prstGeom prst="rect">
              <a:avLst/>
            </a:prstGeom>
            <a:noFill/>
            <a:ln w="381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48" name="Text Box 328"/>
            <p:cNvSpPr txBox="1">
              <a:spLocks noChangeArrowheads="1"/>
            </p:cNvSpPr>
            <p:nvPr/>
          </p:nvSpPr>
          <p:spPr bwMode="auto">
            <a:xfrm>
              <a:off x="3256" y="612"/>
              <a:ext cx="8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Calibri" pitchFamily="34" charset="0"/>
                </a:rPr>
                <a:t>NODE </a:t>
              </a:r>
              <a:r>
                <a:rPr lang="en-US" sz="2400" b="1" dirty="0" smtClean="0">
                  <a:latin typeface="Calibri" pitchFamily="34" charset="0"/>
                </a:rPr>
                <a:t>N</a:t>
              </a:r>
              <a:endParaRPr lang="ru-RU" sz="2400" b="1" dirty="0">
                <a:latin typeface="Calibri" pitchFamily="34" charset="0"/>
              </a:endParaRPr>
            </a:p>
          </p:txBody>
        </p:sp>
      </p:grpSp>
      <p:sp>
        <p:nvSpPr>
          <p:cNvPr id="82249" name="Text Box 329"/>
          <p:cNvSpPr txBox="1">
            <a:spLocks noChangeArrowheads="1"/>
          </p:cNvSpPr>
          <p:nvPr/>
        </p:nvSpPr>
        <p:spPr bwMode="auto">
          <a:xfrm>
            <a:off x="304800" y="5257800"/>
            <a:ext cx="8610600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• Cuda </a:t>
            </a:r>
            <a:r>
              <a:rPr lang="en-US" sz="2400" dirty="0" smtClean="0">
                <a:latin typeface="Calibri" pitchFamily="34" charset="0"/>
              </a:rPr>
              <a:t>4.2/5.0/5.5;</a:t>
            </a:r>
            <a:endParaRPr lang="en-US" sz="2400" dirty="0">
              <a:latin typeface="Calibri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• </a:t>
            </a:r>
            <a:r>
              <a:rPr lang="ru-RU" sz="2400" dirty="0">
                <a:latin typeface="Calibri" pitchFamily="34" charset="0"/>
              </a:rPr>
              <a:t>Совмещенный счет и копирование в </a:t>
            </a:r>
            <a:r>
              <a:rPr lang="en-US" sz="2400" dirty="0">
                <a:latin typeface="Calibri" pitchFamily="34" charset="0"/>
              </a:rPr>
              <a:t>Cuda (streams) </a:t>
            </a:r>
            <a:r>
              <a:rPr lang="ru-RU" sz="2400" dirty="0">
                <a:latin typeface="Calibri" pitchFamily="34" charset="0"/>
              </a:rPr>
              <a:t>и </a:t>
            </a:r>
            <a:r>
              <a:rPr lang="en-US" sz="2400" dirty="0">
                <a:latin typeface="Calibri" pitchFamily="34" charset="0"/>
              </a:rPr>
              <a:t>MPI</a:t>
            </a:r>
            <a:r>
              <a:rPr lang="en-US" sz="2400" dirty="0" smtClean="0">
                <a:latin typeface="Calibri" pitchFamily="34" charset="0"/>
              </a:rPr>
              <a:t>;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533400"/>
          </a:xfrm>
        </p:spPr>
        <p:txBody>
          <a:bodyPr/>
          <a:lstStyle/>
          <a:p>
            <a:r>
              <a:rPr lang="ru-RU" dirty="0" smtClean="0"/>
              <a:t>Результаты расчетов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112772" y="1448705"/>
            <a:ext cx="2362200" cy="923330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1</a:t>
            </a:r>
            <a:r>
              <a:rPr lang="en-US" b="1" dirty="0" smtClean="0"/>
              <a:t>D</a:t>
            </a:r>
            <a:r>
              <a:rPr lang="en-US" dirty="0" smtClean="0"/>
              <a:t>, </a:t>
            </a:r>
            <a:r>
              <a:rPr lang="ru-RU" dirty="0" smtClean="0"/>
              <a:t>Распределение </a:t>
            </a:r>
            <a:r>
              <a:rPr lang="ru-RU" dirty="0" smtClean="0"/>
              <a:t>плотности</a:t>
            </a:r>
            <a:r>
              <a:rPr lang="ru-RU" dirty="0" smtClean="0"/>
              <a:t>, </a:t>
            </a:r>
            <a:r>
              <a:rPr lang="en-US" dirty="0" smtClean="0"/>
              <a:t>t=0.</a:t>
            </a:r>
            <a:r>
              <a:rPr lang="ru-RU" dirty="0" smtClean="0"/>
              <a:t>2</a:t>
            </a:r>
            <a:r>
              <a:rPr lang="en-US" dirty="0" smtClean="0"/>
              <a:t>,</a:t>
            </a:r>
            <a:r>
              <a:rPr lang="ru-RU" dirty="0" smtClean="0"/>
              <a:t> 100 ячеек</a:t>
            </a:r>
            <a:r>
              <a:rPr lang="en-US" dirty="0" smtClean="0"/>
              <a:t> </a:t>
            </a:r>
            <a:endParaRPr lang="ru-RU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3474973" y="1094601"/>
            <a:ext cx="5676839" cy="3732121"/>
            <a:chOff x="3474973" y="1094601"/>
            <a:chExt cx="5676839" cy="3732121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3659637" y="1094601"/>
              <a:ext cx="5492175" cy="3732121"/>
              <a:chOff x="3659637" y="1094601"/>
              <a:chExt cx="5492175" cy="3732121"/>
            </a:xfrm>
          </p:grpSpPr>
          <p:grpSp>
            <p:nvGrpSpPr>
              <p:cNvPr id="36" name="Группа 35"/>
              <p:cNvGrpSpPr/>
              <p:nvPr/>
            </p:nvGrpSpPr>
            <p:grpSpPr>
              <a:xfrm>
                <a:off x="3659637" y="1094601"/>
                <a:ext cx="5492175" cy="3547455"/>
                <a:chOff x="3659637" y="1094601"/>
                <a:chExt cx="5492175" cy="3547455"/>
              </a:xfrm>
            </p:grpSpPr>
            <p:grpSp>
              <p:nvGrpSpPr>
                <p:cNvPr id="35" name="Группа 34"/>
                <p:cNvGrpSpPr/>
                <p:nvPr/>
              </p:nvGrpSpPr>
              <p:grpSpPr>
                <a:xfrm>
                  <a:off x="3659637" y="1334610"/>
                  <a:ext cx="5492175" cy="3307446"/>
                  <a:chOff x="2819400" y="914399"/>
                  <a:chExt cx="6306677" cy="3764647"/>
                </a:xfrm>
              </p:grpSpPr>
              <p:grpSp>
                <p:nvGrpSpPr>
                  <p:cNvPr id="31" name="Группа 30"/>
                  <p:cNvGrpSpPr/>
                  <p:nvPr/>
                </p:nvGrpSpPr>
                <p:grpSpPr>
                  <a:xfrm>
                    <a:off x="2819400" y="914399"/>
                    <a:ext cx="6306677" cy="3764647"/>
                    <a:chOff x="2837323" y="914400"/>
                    <a:chExt cx="6306677" cy="3764647"/>
                  </a:xfrm>
                </p:grpSpPr>
                <p:pic>
                  <p:nvPicPr>
                    <p:cNvPr id="90117" name="Picture 5" descr="f:\docs\aspirantura\Cuda\1D\density_test1_t_0.2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837323" y="914400"/>
                      <a:ext cx="6306677" cy="376464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grpSp>
                  <p:nvGrpSpPr>
                    <p:cNvPr id="29" name="Группа 28"/>
                    <p:cNvGrpSpPr/>
                    <p:nvPr/>
                  </p:nvGrpSpPr>
                  <p:grpSpPr>
                    <a:xfrm>
                      <a:off x="3276600" y="1371600"/>
                      <a:ext cx="5715000" cy="2999232"/>
                      <a:chOff x="3276600" y="1371600"/>
                      <a:chExt cx="5715000" cy="2999232"/>
                    </a:xfrm>
                  </p:grpSpPr>
                  <p:cxnSp>
                    <p:nvCxnSpPr>
                      <p:cNvPr id="4" name="Прямая соединительная линия 3"/>
                      <p:cNvCxnSpPr/>
                      <p:nvPr/>
                    </p:nvCxnSpPr>
                    <p:spPr>
                      <a:xfrm>
                        <a:off x="3276600" y="1371600"/>
                        <a:ext cx="12192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" name="Прямая соединительная линия 15"/>
                      <p:cNvCxnSpPr/>
                      <p:nvPr/>
                    </p:nvCxnSpPr>
                    <p:spPr>
                      <a:xfrm>
                        <a:off x="4495800" y="1371600"/>
                        <a:ext cx="762000" cy="1425123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" name="Прямая соединительная линия 21"/>
                      <p:cNvCxnSpPr/>
                      <p:nvPr/>
                    </p:nvCxnSpPr>
                    <p:spPr>
                      <a:xfrm>
                        <a:off x="5334000" y="2796723"/>
                        <a:ext cx="11430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Прямая соединительная линия 25"/>
                      <p:cNvCxnSpPr/>
                      <p:nvPr/>
                    </p:nvCxnSpPr>
                    <p:spPr>
                      <a:xfrm>
                        <a:off x="6553200" y="3645408"/>
                        <a:ext cx="9144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" name="Прямая соединительная линия 27"/>
                      <p:cNvCxnSpPr/>
                      <p:nvPr/>
                    </p:nvCxnSpPr>
                    <p:spPr>
                      <a:xfrm>
                        <a:off x="6553200" y="2796723"/>
                        <a:ext cx="0" cy="848685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Прямая соединительная линия 29"/>
                      <p:cNvCxnSpPr/>
                      <p:nvPr/>
                    </p:nvCxnSpPr>
                    <p:spPr>
                      <a:xfrm>
                        <a:off x="7467600" y="4370832"/>
                        <a:ext cx="15240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Прямая соединительная линия 33"/>
                      <p:cNvCxnSpPr/>
                      <p:nvPr/>
                    </p:nvCxnSpPr>
                    <p:spPr>
                      <a:xfrm>
                        <a:off x="7467600" y="3657600"/>
                        <a:ext cx="0" cy="697992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>
                    <a:off x="4953000" y="990600"/>
                    <a:ext cx="0" cy="3429000"/>
                  </a:xfrm>
                  <a:prstGeom prst="line">
                    <a:avLst/>
                  </a:prstGeom>
                  <a:ln w="34925">
                    <a:solidFill>
                      <a:schemeClr val="accent5">
                        <a:lumMod val="75000"/>
                      </a:schemeClr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" name="TextBox 41"/>
                <p:cNvSpPr txBox="1"/>
                <p:nvPr/>
              </p:nvSpPr>
              <p:spPr>
                <a:xfrm>
                  <a:off x="4533901" y="1094601"/>
                  <a:ext cx="342900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Modified Sod’s problem</a:t>
                  </a:r>
                  <a:endParaRPr lang="ru-RU" dirty="0"/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6587999" y="4457390"/>
                <a:ext cx="33657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x</a:t>
                </a:r>
                <a:endParaRPr lang="ru-RU" dirty="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 rot="16200000">
              <a:off x="3061812" y="2239131"/>
              <a:ext cx="11956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density</a:t>
              </a:r>
              <a:endParaRPr lang="ru-RU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0" y="3200400"/>
            <a:ext cx="5355366" cy="3581400"/>
            <a:chOff x="-76200" y="3276600"/>
            <a:chExt cx="5355366" cy="3581400"/>
          </a:xfrm>
        </p:grpSpPr>
        <p:pic>
          <p:nvPicPr>
            <p:cNvPr id="90118" name="Picture 6" descr="f:\docs\aspirantura\Cuda\1D\resudial_test1_cfl_1.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3276600"/>
              <a:ext cx="5355366" cy="358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 rot="16200000">
              <a:off x="235907" y="5212815"/>
              <a:ext cx="114447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resudial</a:t>
              </a:r>
              <a:endParaRPr lang="ru-RU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30494" y="6248400"/>
              <a:ext cx="114447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iteration</a:t>
              </a:r>
              <a:endParaRPr lang="ru-RU" dirty="0"/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 flipH="1">
              <a:off x="3733800" y="5500456"/>
              <a:ext cx="308382" cy="40712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823590" y="5131124"/>
              <a:ext cx="688012" cy="36933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9292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GPU</a:t>
              </a:r>
              <a:endParaRPr lang="ru-RU" dirty="0">
                <a:solidFill>
                  <a:srgbClr val="00B050"/>
                </a:solidFill>
              </a:endParaRPr>
            </a:p>
          </p:txBody>
        </p:sp>
        <p:cxnSp>
          <p:nvCxnSpPr>
            <p:cNvPr id="58" name="Прямая со стрелкой 57"/>
            <p:cNvCxnSpPr/>
            <p:nvPr/>
          </p:nvCxnSpPr>
          <p:spPr>
            <a:xfrm flipV="1">
              <a:off x="2514600" y="5704017"/>
              <a:ext cx="442422" cy="203559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1826588" y="5728429"/>
              <a:ext cx="688012" cy="36933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9292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CPU</a:t>
              </a:r>
              <a:endParaRPr lang="ru-RU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224624" y="5786735"/>
            <a:ext cx="2362200" cy="646331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Значение невязки от числа итераций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8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533400"/>
          </a:xfrm>
        </p:spPr>
        <p:txBody>
          <a:bodyPr/>
          <a:lstStyle/>
          <a:p>
            <a:r>
              <a:rPr lang="ru-RU" dirty="0" smtClean="0"/>
              <a:t>Результаты расчетов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65770"/>
            <a:ext cx="4800600" cy="32093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852" y="995054"/>
            <a:ext cx="4828147" cy="27542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074" y="2971800"/>
            <a:ext cx="3758126" cy="1200329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Обтекание клина, М=2.12, </a:t>
            </a:r>
            <a:r>
              <a:rPr lang="el-GR" dirty="0" smtClean="0"/>
              <a:t>θ</a:t>
            </a:r>
            <a:r>
              <a:rPr lang="ru-RU" dirty="0" smtClean="0"/>
              <a:t>=30°.</a:t>
            </a:r>
          </a:p>
          <a:p>
            <a:r>
              <a:rPr lang="ru-RU" dirty="0" err="1" smtClean="0"/>
              <a:t>Н.у</a:t>
            </a:r>
            <a:r>
              <a:rPr lang="ru-RU" dirty="0" smtClean="0"/>
              <a:t>. – ударная волна: до фронта </a:t>
            </a:r>
            <a:r>
              <a:rPr lang="en-US" dirty="0" smtClean="0"/>
              <a:t>p=1,</a:t>
            </a:r>
            <a:r>
              <a:rPr lang="el-GR" dirty="0" smtClean="0"/>
              <a:t>ρ</a:t>
            </a:r>
            <a:r>
              <a:rPr lang="en-US" dirty="0" smtClean="0"/>
              <a:t>=1,</a:t>
            </a:r>
            <a:r>
              <a:rPr lang="en-US" b="1" dirty="0" smtClean="0"/>
              <a:t>v</a:t>
            </a:r>
            <a:r>
              <a:rPr lang="en-US" dirty="0" smtClean="0"/>
              <a:t>=0</a:t>
            </a:r>
            <a:r>
              <a:rPr lang="ru-RU" dirty="0" smtClean="0"/>
              <a:t>, после фронта – с условием </a:t>
            </a:r>
            <a:r>
              <a:rPr lang="ru-RU" dirty="0" err="1"/>
              <a:t>Ренкина</a:t>
            </a:r>
            <a:r>
              <a:rPr lang="ru-RU" dirty="0"/>
              <a:t> – </a:t>
            </a:r>
            <a:r>
              <a:rPr lang="ru-RU" dirty="0" err="1"/>
              <a:t>Гюгонио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1066800"/>
            <a:ext cx="3048000" cy="1477328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3</a:t>
            </a:r>
            <a:r>
              <a:rPr lang="en-US" b="1" dirty="0" smtClean="0"/>
              <a:t>D</a:t>
            </a:r>
            <a:r>
              <a:rPr lang="en-US" dirty="0" smtClean="0"/>
              <a:t>, </a:t>
            </a:r>
            <a:r>
              <a:rPr lang="ru-RU" dirty="0" smtClean="0"/>
              <a:t>Распределение давления, </a:t>
            </a:r>
            <a:r>
              <a:rPr lang="en-US" dirty="0" smtClean="0"/>
              <a:t>t=0.32 c, </a:t>
            </a:r>
            <a:r>
              <a:rPr lang="ru-RU" b="1" dirty="0" smtClean="0"/>
              <a:t>несвязная</a:t>
            </a:r>
            <a:r>
              <a:rPr lang="ru-RU" dirty="0" smtClean="0"/>
              <a:t> </a:t>
            </a:r>
            <a:r>
              <a:rPr lang="ru-RU" b="1" dirty="0" smtClean="0"/>
              <a:t>декартова сетка</a:t>
            </a:r>
            <a:r>
              <a:rPr lang="ru-RU" dirty="0" smtClean="0"/>
              <a:t> 600х400</a:t>
            </a:r>
            <a:r>
              <a:rPr lang="en-US" dirty="0" smtClean="0"/>
              <a:t>x6</a:t>
            </a:r>
            <a:r>
              <a:rPr lang="ru-RU" dirty="0" smtClean="0"/>
              <a:t>, метод свободной границы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5562600"/>
            <a:ext cx="3048000" cy="1200329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2D, </a:t>
            </a:r>
            <a:r>
              <a:rPr lang="ru-RU" dirty="0" smtClean="0"/>
              <a:t>Распределение давления, </a:t>
            </a:r>
            <a:r>
              <a:rPr lang="en-US" dirty="0" smtClean="0"/>
              <a:t>t=0.32 c, </a:t>
            </a:r>
            <a:r>
              <a:rPr lang="ru-RU" b="1" dirty="0" smtClean="0"/>
              <a:t>связная декартова сетка </a:t>
            </a:r>
            <a:r>
              <a:rPr lang="ru-RU" dirty="0" smtClean="0"/>
              <a:t>300х200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16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ru-RU" sz="4000" dirty="0" smtClean="0"/>
              <a:t>Проблемы решения задач на суперкомпьютерах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571" y="1600200"/>
            <a:ext cx="8229600" cy="3886200"/>
          </a:xfrm>
        </p:spPr>
        <p:txBody>
          <a:bodyPr/>
          <a:lstStyle/>
          <a:p>
            <a:r>
              <a:rPr lang="ru-RU" sz="2400" dirty="0" smtClean="0"/>
              <a:t>Суперкомпьютеры сегодня и завтра – с массовыми </a:t>
            </a:r>
            <a:r>
              <a:rPr lang="ru-RU" sz="2400" dirty="0" err="1" smtClean="0"/>
              <a:t>мультитредовыми</a:t>
            </a:r>
            <a:r>
              <a:rPr lang="ru-RU" sz="2400" dirty="0" smtClean="0"/>
              <a:t> архитектурами;</a:t>
            </a:r>
          </a:p>
          <a:p>
            <a:r>
              <a:rPr lang="ru-RU" sz="2400" dirty="0" smtClean="0"/>
              <a:t>Алгоритмы под них должны обладать достаточной простотой;</a:t>
            </a:r>
          </a:p>
          <a:p>
            <a:r>
              <a:rPr lang="ru-RU" sz="2400" dirty="0" smtClean="0"/>
              <a:t>Трехмерные задачи во многих случаях со сложной геометрией и, следовательно, с сетками большого размера;</a:t>
            </a:r>
          </a:p>
          <a:p>
            <a:r>
              <a:rPr lang="ru-RU" sz="2400" dirty="0" smtClean="0"/>
              <a:t>Для явных схем (простых для распараллеливания) это влечет уменьшение шага по времени;</a:t>
            </a: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4384221" y="5353050"/>
            <a:ext cx="5715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5800" y="5867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Размер задач растет, шаг по времени уменьшается, в результате – стремительный рост вычислительной сложности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702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533400"/>
          </a:xfrm>
        </p:spPr>
        <p:txBody>
          <a:bodyPr/>
          <a:lstStyle/>
          <a:p>
            <a:r>
              <a:rPr lang="ru-RU" dirty="0" smtClean="0"/>
              <a:t>Результаты расчетов</a:t>
            </a:r>
            <a:endParaRPr lang="ru-RU" dirty="0"/>
          </a:p>
        </p:txBody>
      </p:sp>
      <p:pic>
        <p:nvPicPr>
          <p:cNvPr id="8" name="Picture 3" descr="f:\docs\aspirantura\Cuda\cylinders\1_schlieren_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46303"/>
            <a:ext cx="3747032" cy="36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:\docs\aspirantura\Cuda\cylinders\1_schlier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1" y="1981200"/>
            <a:ext cx="3749040" cy="36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401" y="1114148"/>
            <a:ext cx="8763000" cy="461665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2</a:t>
            </a:r>
            <a:r>
              <a:rPr lang="en-US" sz="2400" b="1" dirty="0" smtClean="0"/>
              <a:t>D</a:t>
            </a:r>
            <a:r>
              <a:rPr lang="en-US" sz="2400" dirty="0" smtClean="0"/>
              <a:t>, </a:t>
            </a:r>
            <a:r>
              <a:rPr lang="ru-RU" sz="2400" dirty="0" smtClean="0"/>
              <a:t>Обтекание цилиндра, </a:t>
            </a:r>
            <a:r>
              <a:rPr lang="en-US" sz="2400" dirty="0" smtClean="0"/>
              <a:t>M=3, Re=5•10^4, 1024x1024</a:t>
            </a:r>
            <a:r>
              <a:rPr lang="ru-RU" sz="2400" dirty="0" smtClean="0"/>
              <a:t>, </a:t>
            </a:r>
            <a:r>
              <a:rPr lang="en-US" sz="2400" dirty="0" smtClean="0"/>
              <a:t>t=0.</a:t>
            </a:r>
            <a:r>
              <a:rPr lang="ru-RU" sz="2400" dirty="0" smtClean="0"/>
              <a:t>4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81384" y="1676400"/>
            <a:ext cx="38395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Numerical Schlieren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645616"/>
            <a:ext cx="4800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Free Boundary Method (32 GPU)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37430" y="5653537"/>
            <a:ext cx="38395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Penalisation Method*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267602"/>
            <a:ext cx="906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</a:t>
            </a:r>
            <a:r>
              <a:rPr lang="en-US" sz="1400" dirty="0"/>
              <a:t>O. </a:t>
            </a:r>
            <a:r>
              <a:rPr lang="en-US" sz="1400" dirty="0" smtClean="0"/>
              <a:t>Boirona, </a:t>
            </a:r>
            <a:r>
              <a:rPr lang="en-US" sz="1400" dirty="0"/>
              <a:t>G. </a:t>
            </a:r>
            <a:r>
              <a:rPr lang="en-US" sz="1400" dirty="0" smtClean="0"/>
              <a:t>Chiavassa, </a:t>
            </a:r>
            <a:r>
              <a:rPr lang="en-US" sz="1400" dirty="0"/>
              <a:t>R. </a:t>
            </a:r>
            <a:r>
              <a:rPr lang="en-US" sz="1400" dirty="0" smtClean="0"/>
              <a:t>Donat. </a:t>
            </a:r>
            <a:r>
              <a:rPr lang="en-US" sz="1400" i="1" dirty="0" smtClean="0"/>
              <a:t>A </a:t>
            </a:r>
            <a:r>
              <a:rPr lang="en-US" sz="1400" i="1" dirty="0"/>
              <a:t>high-resolution penalization method for large Mach number ﬂows in the</a:t>
            </a:r>
          </a:p>
          <a:p>
            <a:r>
              <a:rPr lang="en-US" sz="1400" i="1" dirty="0"/>
              <a:t>presence of </a:t>
            </a:r>
            <a:r>
              <a:rPr lang="en-US" sz="1400" i="1" dirty="0" smtClean="0"/>
              <a:t>obstacles</a:t>
            </a:r>
            <a:r>
              <a:rPr lang="en-US" sz="1400" dirty="0" smtClean="0"/>
              <a:t> // Computers &amp; Fluids, N 38, pp 703-714, 2009.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009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533400"/>
          </a:xfrm>
        </p:spPr>
        <p:txBody>
          <a:bodyPr/>
          <a:lstStyle/>
          <a:p>
            <a:r>
              <a:rPr lang="ru-RU" dirty="0" smtClean="0"/>
              <a:t>Результаты расчетов</a:t>
            </a:r>
            <a:endParaRPr lang="ru-RU" dirty="0"/>
          </a:p>
        </p:txBody>
      </p:sp>
      <p:pic>
        <p:nvPicPr>
          <p:cNvPr id="6" name="Picture 2" descr="f:\docs\aspirantura\Cuda\cylinders\1_isodens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4950"/>
            <a:ext cx="3200400" cy="296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5" name="Picture 5" descr="f:\docs\aspirantura\Cuda\cylinders\1_isodensity_art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1" y="3278832"/>
            <a:ext cx="3200400" cy="252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1" y="1158575"/>
            <a:ext cx="8763000" cy="461665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2</a:t>
            </a:r>
            <a:r>
              <a:rPr lang="en-US" sz="2400" b="1" dirty="0" smtClean="0"/>
              <a:t>D</a:t>
            </a:r>
            <a:r>
              <a:rPr lang="en-US" sz="2400" dirty="0" smtClean="0"/>
              <a:t>, </a:t>
            </a:r>
            <a:r>
              <a:rPr lang="ru-RU" sz="2400" dirty="0" smtClean="0"/>
              <a:t>Обтекание цилиндра, </a:t>
            </a:r>
            <a:r>
              <a:rPr lang="en-US" sz="2400" dirty="0" smtClean="0"/>
              <a:t>M=2, Re=5•10^4, 1024x1024 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1707342"/>
            <a:ext cx="38395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Isodensity lines</a:t>
            </a:r>
            <a:endParaRPr lang="ru-RU" sz="2400" dirty="0"/>
          </a:p>
        </p:txBody>
      </p:sp>
      <p:pic>
        <p:nvPicPr>
          <p:cNvPr id="92163" name="Picture 3" descr="f:\docs\aspirantura\Cuda\cylinders\1_isodensity_art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763" y="2080924"/>
            <a:ext cx="3042237" cy="30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097" y="5104108"/>
            <a:ext cx="265590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Free Boundary Method (32 GPU)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373143" y="5242607"/>
            <a:ext cx="244917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Penalisation Method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362211" y="5945832"/>
            <a:ext cx="244917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Fluent (unstructured)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1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533400"/>
          </a:xfrm>
        </p:spPr>
        <p:txBody>
          <a:bodyPr/>
          <a:lstStyle/>
          <a:p>
            <a:r>
              <a:rPr lang="ru-RU" dirty="0" smtClean="0"/>
              <a:t>Результаты расчетов</a:t>
            </a:r>
            <a:endParaRPr lang="ru-RU" dirty="0"/>
          </a:p>
        </p:txBody>
      </p:sp>
      <p:pic>
        <p:nvPicPr>
          <p:cNvPr id="94212" name="Picture 4" descr="f:\docs\aspirantura\Cuda\cylinders\6_schlier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4800600" cy="442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1" name="Picture 3" descr="f:\docs\aspirantura\Cuda\cylinders\6_schlieren_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924620"/>
            <a:ext cx="4752512" cy="459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990600"/>
            <a:ext cx="9144000" cy="430887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/>
              <a:t>2</a:t>
            </a:r>
            <a:r>
              <a:rPr lang="en-US" sz="2200" b="1" dirty="0" smtClean="0"/>
              <a:t>D</a:t>
            </a:r>
            <a:r>
              <a:rPr lang="en-US" sz="2200" dirty="0" smtClean="0"/>
              <a:t>, </a:t>
            </a:r>
            <a:r>
              <a:rPr lang="ru-RU" sz="2200" dirty="0" smtClean="0"/>
              <a:t>Обтекание группы цилиндр</a:t>
            </a:r>
            <a:r>
              <a:rPr lang="ru-RU" sz="2200" dirty="0" smtClean="0"/>
              <a:t>ов</a:t>
            </a:r>
            <a:r>
              <a:rPr lang="ru-RU" sz="2200" dirty="0" smtClean="0"/>
              <a:t>, </a:t>
            </a:r>
            <a:r>
              <a:rPr lang="en-US" sz="2200" dirty="0" smtClean="0"/>
              <a:t>M=3, Re=5•10^4, 1024x1024</a:t>
            </a:r>
            <a:r>
              <a:rPr lang="ru-RU" sz="2200" dirty="0" smtClean="0"/>
              <a:t>, </a:t>
            </a:r>
            <a:r>
              <a:rPr lang="en-US" sz="2200" dirty="0" smtClean="0"/>
              <a:t>t=0.</a:t>
            </a:r>
            <a:r>
              <a:rPr lang="ru-RU" sz="2200" dirty="0" smtClean="0"/>
              <a:t>5</a:t>
            </a:r>
            <a:r>
              <a:rPr lang="en-US" sz="2200" dirty="0" smtClean="0"/>
              <a:t> </a:t>
            </a:r>
            <a:endParaRPr lang="ru-RU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2681384" y="1600200"/>
            <a:ext cx="38395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Numerical Schlieren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9975" y="6396335"/>
            <a:ext cx="4800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Free Boundary Method (32 GPU)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6404256"/>
            <a:ext cx="38395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Penalisation Method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571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990600"/>
            <a:ext cx="8763000" cy="685800"/>
          </a:xfrm>
        </p:spPr>
        <p:txBody>
          <a:bodyPr/>
          <a:lstStyle/>
          <a:p>
            <a:r>
              <a:rPr lang="en-US" sz="3600" dirty="0" smtClean="0">
                <a:latin typeface="Trebuchet MS" pitchFamily="34" charset="0"/>
              </a:rPr>
              <a:t>DLR F6</a:t>
            </a:r>
            <a:r>
              <a:rPr lang="ru-RU" sz="3600" dirty="0" smtClean="0">
                <a:latin typeface="Trebuchet MS" pitchFamily="34" charset="0"/>
              </a:rPr>
              <a:t>, компоновка:</a:t>
            </a:r>
            <a:r>
              <a:rPr lang="en-US" sz="3600" dirty="0" smtClean="0">
                <a:latin typeface="Trebuchet MS" pitchFamily="34" charset="0"/>
              </a:rPr>
              <a:t> </a:t>
            </a:r>
            <a:endParaRPr lang="ru-RU" sz="3600" dirty="0">
              <a:latin typeface="Trebuchet MS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06" y="1752600"/>
            <a:ext cx="7108393" cy="365760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81000" y="381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mtClean="0"/>
              <a:t>Результаты расчетов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52400" y="2667000"/>
            <a:ext cx="2590800" cy="1905000"/>
          </a:xfrm>
        </p:spPr>
        <p:txBody>
          <a:bodyPr/>
          <a:lstStyle/>
          <a:p>
            <a:pPr algn="just"/>
            <a:r>
              <a:rPr lang="ru-RU" sz="2400" dirty="0" smtClean="0"/>
              <a:t>Фюзеляж</a:t>
            </a:r>
          </a:p>
          <a:p>
            <a:pPr algn="just"/>
            <a:r>
              <a:rPr lang="ru-RU" sz="2400" dirty="0" smtClean="0"/>
              <a:t>Крыло</a:t>
            </a:r>
          </a:p>
          <a:p>
            <a:pPr algn="just"/>
            <a:r>
              <a:rPr lang="ru-RU" sz="2400" dirty="0" smtClean="0"/>
              <a:t>Пилон</a:t>
            </a:r>
          </a:p>
          <a:p>
            <a:pPr algn="just"/>
            <a:r>
              <a:rPr lang="ru-RU" sz="2400" dirty="0" smtClean="0"/>
              <a:t>Гондола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143000" y="5562600"/>
            <a:ext cx="71247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dirty="0" smtClean="0">
                <a:latin typeface="Trebuchet MS" pitchFamily="34" charset="0"/>
              </a:rPr>
              <a:t>Ручное построение геометрии – до 1.5 месяцев</a:t>
            </a:r>
            <a:endParaRPr lang="ru-RU" sz="2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4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533400"/>
          </a:xfrm>
        </p:spPr>
        <p:txBody>
          <a:bodyPr/>
          <a:lstStyle/>
          <a:p>
            <a:r>
              <a:rPr lang="ru-RU" dirty="0" smtClean="0">
                <a:latin typeface="Trebuchet MS" pitchFamily="34" charset="0"/>
              </a:rPr>
              <a:t>Результаты расчетов</a:t>
            </a:r>
            <a:endParaRPr lang="ru-RU" dirty="0">
              <a:latin typeface="Trebuchet MS" pitchFamily="34" charset="0"/>
            </a:endParaRPr>
          </a:p>
        </p:txBody>
      </p:sp>
      <p:pic>
        <p:nvPicPr>
          <p:cNvPr id="96261" name="Picture 5" descr="o:\aspirantura\DLR_F6\grid_332x270x914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5638060" cy="276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14300" y="762000"/>
            <a:ext cx="8763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latin typeface="Trebuchet MS" pitchFamily="34" charset="0"/>
              </a:rPr>
              <a:t>DLR F6</a:t>
            </a:r>
            <a:r>
              <a:rPr lang="ru-RU" sz="2400" dirty="0" smtClean="0">
                <a:latin typeface="Trebuchet MS" pitchFamily="34" charset="0"/>
              </a:rPr>
              <a:t>, расчетная сетка - </a:t>
            </a:r>
            <a:r>
              <a:rPr lang="en-US" sz="2400" dirty="0" smtClean="0"/>
              <a:t>332x270x914 (80 </a:t>
            </a:r>
            <a:r>
              <a:rPr lang="ru-RU" sz="2400" dirty="0" smtClean="0"/>
              <a:t>млн ячеек</a:t>
            </a:r>
            <a:r>
              <a:rPr lang="en-US" sz="2400" dirty="0" smtClean="0"/>
              <a:t>)</a:t>
            </a:r>
            <a:r>
              <a:rPr lang="en-US" sz="3600" dirty="0" smtClean="0">
                <a:latin typeface="Trebuchet MS" pitchFamily="34" charset="0"/>
              </a:rPr>
              <a:t> </a:t>
            </a:r>
            <a:endParaRPr lang="ru-RU" sz="3600" dirty="0">
              <a:latin typeface="Trebuchet MS" pitchFamily="34" charset="0"/>
            </a:endParaRPr>
          </a:p>
        </p:txBody>
      </p:sp>
      <p:pic>
        <p:nvPicPr>
          <p:cNvPr id="96259" name="Picture 3" descr="o:\aspirantura\DLR_F6\grid_332x270x914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514600"/>
            <a:ext cx="5181600" cy="281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0" name="Picture 4" descr="o:\aspirantura\DLR_F6\grid_332x270x914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95800"/>
            <a:ext cx="5562600" cy="228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138" y="1600200"/>
            <a:ext cx="3801862" cy="400110"/>
          </a:xfrm>
          <a:prstGeom prst="rect">
            <a:avLst/>
          </a:prstGeom>
          <a:solidFill>
            <a:srgbClr val="FF0000"/>
          </a:solidFill>
          <a:ln>
            <a:solidFill>
              <a:srgbClr val="29292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Автоматическое построение</a:t>
            </a:r>
            <a:endParaRPr lang="ru-RU" sz="2000" b="1" dirty="0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06406" y="5871915"/>
            <a:ext cx="3124200" cy="618631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dirty="0">
                <a:solidFill>
                  <a:srgbClr val="FF0000"/>
                </a:solidFill>
                <a:cs typeface="Arial" charset="0"/>
              </a:rPr>
              <a:t>■</a:t>
            </a:r>
            <a:r>
              <a:rPr lang="ru-RU" dirty="0"/>
              <a:t> - </a:t>
            </a:r>
            <a:r>
              <a:rPr lang="ru-RU" dirty="0" smtClean="0">
                <a:latin typeface="Calibri" pitchFamily="34" charset="0"/>
              </a:rPr>
              <a:t>пересекаемая ячейка 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dirty="0" smtClean="0">
                <a:solidFill>
                  <a:srgbClr val="00FFFF"/>
                </a:solidFill>
                <a:latin typeface="Calibri" pitchFamily="34" charset="0"/>
              </a:rPr>
              <a:t>■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/>
              <a:t>-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внутренняя ячейка</a:t>
            </a: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533400"/>
          </a:xfrm>
        </p:spPr>
        <p:txBody>
          <a:bodyPr/>
          <a:lstStyle/>
          <a:p>
            <a:r>
              <a:rPr lang="ru-RU" dirty="0" smtClean="0">
                <a:latin typeface="Trebuchet MS" pitchFamily="34" charset="0"/>
              </a:rPr>
              <a:t>Результаты расчетов</a:t>
            </a:r>
            <a:endParaRPr lang="ru-RU" dirty="0">
              <a:latin typeface="Trebuchet MS" pitchFamily="34" charset="0"/>
            </a:endParaRPr>
          </a:p>
        </p:txBody>
      </p:sp>
      <p:pic>
        <p:nvPicPr>
          <p:cNvPr id="95237" name="Picture 5" descr="f:\docs\aspirantura\Cuda\DLR_F6\pressure_streamlines_332x270x914_T_30000_hig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5850" y="6858000"/>
            <a:ext cx="8722661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4724400" y="1421487"/>
            <a:ext cx="4267200" cy="2683715"/>
            <a:chOff x="4724400" y="1421487"/>
            <a:chExt cx="4267200" cy="2683715"/>
          </a:xfrm>
        </p:grpSpPr>
        <p:pic>
          <p:nvPicPr>
            <p:cNvPr id="95235" name="Picture 3" descr="f:\docs\aspirantura\Cuda\DLR_F6\Cl_332x270x91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421487"/>
              <a:ext cx="4267200" cy="2683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Прямая соединительная линия 3"/>
            <p:cNvCxnSpPr/>
            <p:nvPr/>
          </p:nvCxnSpPr>
          <p:spPr>
            <a:xfrm>
              <a:off x="5029200" y="1905000"/>
              <a:ext cx="3810000" cy="0"/>
            </a:xfrm>
            <a:prstGeom prst="line">
              <a:avLst/>
            </a:prstGeom>
            <a:ln w="254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76200" y="1562100"/>
            <a:ext cx="41148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2000" dirty="0" smtClean="0">
                <a:latin typeface="Trebuchet MS" pitchFamily="34" charset="0"/>
              </a:rPr>
              <a:t>Коэффициент подъемной силы, </a:t>
            </a:r>
            <a:r>
              <a:rPr lang="ru-RU" sz="2000" dirty="0" err="1" smtClean="0">
                <a:latin typeface="Trebuchet MS" pitchFamily="34" charset="0"/>
              </a:rPr>
              <a:t>эксп</a:t>
            </a:r>
            <a:r>
              <a:rPr lang="ru-RU" sz="2000" dirty="0" smtClean="0">
                <a:latin typeface="Trebuchet MS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rebuchet MS" pitchFamily="34" charset="0"/>
              </a:rPr>
              <a:t>CL=0.6</a:t>
            </a:r>
            <a:endParaRPr lang="ru-RU" sz="20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191000" y="1962150"/>
            <a:ext cx="533400" cy="1714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200" y="990600"/>
            <a:ext cx="8305800" cy="430887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3</a:t>
            </a:r>
            <a:r>
              <a:rPr lang="en-US" sz="2200" b="1" dirty="0" smtClean="0"/>
              <a:t>D</a:t>
            </a:r>
            <a:r>
              <a:rPr lang="en-US" sz="2200" dirty="0" smtClean="0"/>
              <a:t>, </a:t>
            </a:r>
            <a:r>
              <a:rPr lang="ru-RU" sz="2200" dirty="0" smtClean="0"/>
              <a:t>Обтекание </a:t>
            </a:r>
            <a:r>
              <a:rPr lang="en-US" sz="2200" dirty="0" smtClean="0"/>
              <a:t>DLR F6</a:t>
            </a:r>
            <a:r>
              <a:rPr lang="ru-RU" sz="2200" dirty="0" smtClean="0"/>
              <a:t>, </a:t>
            </a:r>
            <a:r>
              <a:rPr lang="en-US" sz="2200" dirty="0" smtClean="0"/>
              <a:t>M=</a:t>
            </a:r>
            <a:r>
              <a:rPr lang="ru-RU" sz="2200" dirty="0" smtClean="0"/>
              <a:t>0.75</a:t>
            </a:r>
            <a:r>
              <a:rPr lang="en-US" sz="2200" dirty="0" smtClean="0"/>
              <a:t>,</a:t>
            </a:r>
            <a:r>
              <a:rPr lang="el-GR" sz="2200" dirty="0" smtClean="0"/>
              <a:t>α</a:t>
            </a:r>
            <a:r>
              <a:rPr lang="ru-RU" sz="2200" dirty="0" smtClean="0"/>
              <a:t>=0.03</a:t>
            </a:r>
            <a:r>
              <a:rPr lang="en-US" sz="2200" dirty="0" smtClean="0"/>
              <a:t>, 80 </a:t>
            </a:r>
            <a:r>
              <a:rPr lang="ru-RU" sz="2200" dirty="0" smtClean="0"/>
              <a:t>млн ячеек, </a:t>
            </a:r>
            <a:r>
              <a:rPr lang="en-US" sz="2200" dirty="0" smtClean="0"/>
              <a:t>t=</a:t>
            </a:r>
            <a:r>
              <a:rPr lang="ru-RU" sz="2200" dirty="0" smtClean="0"/>
              <a:t>30000</a:t>
            </a:r>
            <a:r>
              <a:rPr lang="en-US" sz="2200" dirty="0" smtClean="0"/>
              <a:t> </a:t>
            </a:r>
            <a:endParaRPr lang="ru-RU" sz="2200" dirty="0"/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7545" y="4740326"/>
            <a:ext cx="2826945" cy="440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000" dirty="0" smtClean="0">
                <a:latin typeface="Trebuchet MS" pitchFamily="34" charset="0"/>
              </a:rPr>
              <a:t>Pressure &amp; streamlines</a:t>
            </a:r>
            <a:endParaRPr lang="ru-RU" sz="20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17" name="Picture 5" descr="f:\docs\aspirantura\Cuda\DLR_F6\pressure_streamlines_332x270x914_T_30000_hig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" y="2654728"/>
            <a:ext cx="5638800" cy="208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Заголовок 1"/>
          <p:cNvSpPr txBox="1">
            <a:spLocks/>
          </p:cNvSpPr>
          <p:nvPr/>
        </p:nvSpPr>
        <p:spPr bwMode="auto">
          <a:xfrm>
            <a:off x="3096419" y="6412169"/>
            <a:ext cx="1047939" cy="440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000" dirty="0" smtClean="0">
                <a:latin typeface="Trebuchet MS" pitchFamily="34" charset="0"/>
              </a:rPr>
              <a:t>Density</a:t>
            </a:r>
            <a:endParaRPr lang="ru-RU" sz="20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7545" y="5486400"/>
            <a:ext cx="3650055" cy="73586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 smtClean="0">
                <a:latin typeface="Trebuchet MS" pitchFamily="34" charset="0"/>
              </a:rPr>
              <a:t>117 GPU, 30 </a:t>
            </a:r>
            <a:r>
              <a:rPr lang="ru-RU" sz="3200" dirty="0" smtClean="0">
                <a:latin typeface="Trebuchet MS" pitchFamily="34" charset="0"/>
              </a:rPr>
              <a:t>часов</a:t>
            </a:r>
            <a:endParaRPr lang="ru-RU" sz="32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95238" name="Picture 6" descr="f:\docs\aspirantura\Cuda\DLR_F6\density_332x270x914_T_30000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358" y="4800600"/>
            <a:ext cx="501020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975675"/>
              </p:ext>
            </p:extLst>
          </p:nvPr>
        </p:nvGraphicFramePr>
        <p:xfrm>
          <a:off x="414867" y="533400"/>
          <a:ext cx="7289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705600" cy="533400"/>
          </a:xfrm>
        </p:spPr>
        <p:txBody>
          <a:bodyPr/>
          <a:lstStyle/>
          <a:p>
            <a:r>
              <a:rPr lang="ru-RU" sz="3600" dirty="0">
                <a:latin typeface="Calibri" pitchFamily="34" charset="0"/>
              </a:rPr>
              <a:t>Масштабируемость</a:t>
            </a:r>
            <a:r>
              <a:rPr lang="en-US" sz="3600" dirty="0">
                <a:latin typeface="Calibri" pitchFamily="34" charset="0"/>
              </a:rPr>
              <a:t>, 2D</a:t>
            </a:r>
            <a:r>
              <a:rPr lang="ru-RU" sz="4000" dirty="0">
                <a:latin typeface="Calibri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5638800"/>
            <a:ext cx="594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Суперкомпьютер К100, ИПМ им М.В. Келдыша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019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Эффективность – </a:t>
            </a:r>
            <a:r>
              <a:rPr lang="ru-RU" sz="3200" b="1" dirty="0" smtClean="0">
                <a:solidFill>
                  <a:srgbClr val="FF0000"/>
                </a:solidFill>
              </a:rPr>
              <a:t>80% </a:t>
            </a:r>
            <a:r>
              <a:rPr lang="ru-RU" sz="3200" dirty="0" smtClean="0"/>
              <a:t>на 64 </a:t>
            </a:r>
            <a:r>
              <a:rPr lang="en-US" sz="3200" dirty="0" smtClean="0"/>
              <a:t>GPU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705600" cy="533400"/>
          </a:xfrm>
        </p:spPr>
        <p:txBody>
          <a:bodyPr/>
          <a:lstStyle/>
          <a:p>
            <a:r>
              <a:rPr lang="ru-RU" sz="3600" dirty="0">
                <a:latin typeface="Calibri" pitchFamily="34" charset="0"/>
              </a:rPr>
              <a:t>Масштабируемость</a:t>
            </a:r>
            <a:r>
              <a:rPr lang="en-US" sz="3600" dirty="0">
                <a:latin typeface="Calibri" pitchFamily="34" charset="0"/>
              </a:rPr>
              <a:t>, </a:t>
            </a:r>
            <a:r>
              <a:rPr lang="ru-RU" sz="3600" dirty="0" smtClean="0">
                <a:latin typeface="Calibri" pitchFamily="34" charset="0"/>
              </a:rPr>
              <a:t>3</a:t>
            </a:r>
            <a:r>
              <a:rPr lang="en-US" sz="3600" dirty="0" smtClean="0">
                <a:latin typeface="Calibri" pitchFamily="34" charset="0"/>
              </a:rPr>
              <a:t>D</a:t>
            </a:r>
            <a:r>
              <a:rPr lang="ru-RU" sz="4000" dirty="0" smtClean="0">
                <a:latin typeface="Calibri" pitchFamily="34" charset="0"/>
              </a:rPr>
              <a:t> </a:t>
            </a:r>
            <a:endParaRPr lang="ru-RU" sz="4000" dirty="0">
              <a:latin typeface="Calibri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805198"/>
              </p:ext>
            </p:extLst>
          </p:nvPr>
        </p:nvGraphicFramePr>
        <p:xfrm>
          <a:off x="1199788" y="1551122"/>
          <a:ext cx="6684500" cy="4240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32138" y="762000"/>
            <a:ext cx="6019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Cyr" pitchFamily="34" charset="0"/>
                <a:cs typeface="Arial Cyr" pitchFamily="34" charset="0"/>
              </a:rPr>
              <a:t>150 млн ячеек, 1 шаг по </a:t>
            </a:r>
            <a:r>
              <a:rPr lang="ru-RU" sz="2800" b="1" dirty="0" smtClean="0">
                <a:latin typeface="Arial Cyr" pitchFamily="34" charset="0"/>
                <a:cs typeface="Arial Cyr" pitchFamily="34" charset="0"/>
              </a:rPr>
              <a:t>времени</a:t>
            </a:r>
            <a:r>
              <a:rPr lang="en-US" sz="2800" b="1" dirty="0" smtClean="0">
                <a:latin typeface="Arial Cyr" pitchFamily="34" charset="0"/>
                <a:cs typeface="Arial Cyr" pitchFamily="34" charset="0"/>
              </a:rPr>
              <a:t> </a:t>
            </a:r>
            <a:r>
              <a:rPr lang="en-US" b="1" dirty="0" smtClean="0">
                <a:latin typeface="Arial Cyr" pitchFamily="34" charset="0"/>
                <a:cs typeface="Arial Cyr" pitchFamily="34" charset="0"/>
              </a:rPr>
              <a:t>(</a:t>
            </a:r>
            <a:r>
              <a:rPr lang="ru-RU" b="1" dirty="0" smtClean="0">
                <a:latin typeface="Arial Cyr" pitchFamily="34" charset="0"/>
                <a:cs typeface="Arial Cyr" pitchFamily="34" charset="0"/>
              </a:rPr>
              <a:t>взаимодействие ударной волны и </a:t>
            </a:r>
            <a:r>
              <a:rPr lang="ru-RU" b="1" dirty="0" err="1" smtClean="0">
                <a:latin typeface="Arial Cyr" pitchFamily="34" charset="0"/>
                <a:cs typeface="Arial Cyr" pitchFamily="34" charset="0"/>
              </a:rPr>
              <a:t>погран</a:t>
            </a:r>
            <a:r>
              <a:rPr lang="ru-RU" b="1" dirty="0" smtClean="0">
                <a:latin typeface="Arial Cyr" pitchFamily="34" charset="0"/>
                <a:cs typeface="Arial Cyr" pitchFamily="34" charset="0"/>
              </a:rPr>
              <a:t> слоя</a:t>
            </a:r>
            <a:r>
              <a:rPr lang="en-US" b="1" dirty="0" smtClean="0">
                <a:latin typeface="Arial Cyr" pitchFamily="34" charset="0"/>
                <a:cs typeface="Arial Cyr" pitchFamily="34" charset="0"/>
              </a:rPr>
              <a:t>)</a:t>
            </a:r>
            <a:endParaRPr lang="ru-RU" b="1" dirty="0"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562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Суперкомпьютер «Ломоносов», МГУ им М.В. Ломоносова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019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Эффективность – </a:t>
            </a:r>
            <a:r>
              <a:rPr lang="ru-RU" sz="3200" b="1" dirty="0" smtClean="0">
                <a:solidFill>
                  <a:srgbClr val="FF0000"/>
                </a:solidFill>
              </a:rPr>
              <a:t>75%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на </a:t>
            </a:r>
            <a:r>
              <a:rPr lang="ru-RU" sz="3200" b="1" dirty="0" smtClean="0"/>
              <a:t>768 </a:t>
            </a:r>
            <a:r>
              <a:rPr lang="en-US" sz="3200" b="1" dirty="0" smtClean="0"/>
              <a:t>GPU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425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9520" y="304800"/>
            <a:ext cx="2668480" cy="533400"/>
          </a:xfrm>
        </p:spPr>
        <p:txBody>
          <a:bodyPr/>
          <a:lstStyle/>
          <a:p>
            <a:r>
              <a:rPr lang="en-US" sz="3600" dirty="0" smtClean="0">
                <a:latin typeface="Calibri" pitchFamily="34" charset="0"/>
              </a:rPr>
              <a:t>CUDA + MPI</a:t>
            </a:r>
            <a:endParaRPr lang="ru-RU" sz="2400" dirty="0">
              <a:latin typeface="Calibri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04800" y="727800"/>
            <a:ext cx="8609120" cy="1221346"/>
            <a:chOff x="304800" y="727800"/>
            <a:chExt cx="8609120" cy="1221346"/>
          </a:xfrm>
        </p:grpSpPr>
        <p:pic>
          <p:nvPicPr>
            <p:cNvPr id="97282" name="Picture 2" descr="mpi-re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20" y="1066800"/>
              <a:ext cx="8534400" cy="71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4870923" y="1023904"/>
              <a:ext cx="1905000" cy="838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flipH="1">
              <a:off x="6858000" y="1097132"/>
              <a:ext cx="533400" cy="1982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239000" y="748631"/>
              <a:ext cx="142108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Trebuchet MS" pitchFamily="34" charset="0"/>
                </a:rPr>
                <a:t>STALL</a:t>
              </a:r>
              <a:endParaRPr lang="ru-RU" sz="3200" b="1" dirty="0">
                <a:solidFill>
                  <a:srgbClr val="FF0000"/>
                </a:solidFill>
                <a:latin typeface="Trebuchet MS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4598" y="727800"/>
              <a:ext cx="34612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 pitchFamily="34" charset="0"/>
                </a:rPr>
                <a:t>MPI Send/Recv - </a:t>
              </a:r>
              <a:r>
                <a:rPr lang="ru-RU" b="1" dirty="0" smtClean="0">
                  <a:latin typeface="Trebuchet MS" pitchFamily="34" charset="0"/>
                </a:rPr>
                <a:t>R</a:t>
              </a:r>
              <a:r>
                <a:rPr lang="en-US" b="1" dirty="0" smtClean="0">
                  <a:latin typeface="Trebuchet MS" pitchFamily="34" charset="0"/>
                </a:rPr>
                <a:t>ENDEZVOUS</a:t>
              </a:r>
              <a:endParaRPr lang="ru-RU" b="1" dirty="0">
                <a:latin typeface="Trebuchet MS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79464" y="1425926"/>
              <a:ext cx="128791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rebuchet MS" pitchFamily="34" charset="0"/>
                </a:rPr>
                <a:t>MPI</a:t>
              </a:r>
              <a:endParaRPr lang="ru-RU" sz="2800" dirty="0">
                <a:latin typeface="Trebuchet MS" pitchFamily="34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flipV="1">
              <a:off x="5823423" y="1196266"/>
              <a:ext cx="0" cy="3277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/>
            <p:cNvSpPr/>
            <p:nvPr/>
          </p:nvSpPr>
          <p:spPr>
            <a:xfrm>
              <a:off x="304800" y="748631"/>
              <a:ext cx="8609120" cy="120051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10000" y="2666039"/>
            <a:ext cx="8673440" cy="1200515"/>
            <a:chOff x="304800" y="2133599"/>
            <a:chExt cx="8673440" cy="1200515"/>
          </a:xfrm>
        </p:grpSpPr>
        <p:pic>
          <p:nvPicPr>
            <p:cNvPr id="97283" name="Picture 3" descr="mpi-eager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20" y="2438400"/>
              <a:ext cx="8166261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667000" y="2133600"/>
              <a:ext cx="33088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 pitchFamily="34" charset="0"/>
                </a:rPr>
                <a:t>MPI Send/Recv - </a:t>
              </a:r>
              <a:r>
                <a:rPr lang="en-US" b="1" dirty="0" smtClean="0">
                  <a:latin typeface="Trebuchet MS" pitchFamily="34" charset="0"/>
                </a:rPr>
                <a:t>EAGER</a:t>
              </a:r>
              <a:endParaRPr lang="ru-RU" b="1" dirty="0">
                <a:latin typeface="Trebuchet MS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20840" y="2339256"/>
              <a:ext cx="20574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rgbClr val="00B050"/>
                  </a:solidFill>
                  <a:latin typeface="Trebuchet MS" pitchFamily="34" charset="0"/>
                </a:rPr>
                <a:t>NO STALL</a:t>
              </a:r>
              <a:endParaRPr lang="ru-RU" sz="3000" b="1" dirty="0">
                <a:solidFill>
                  <a:srgbClr val="00B050"/>
                </a:solidFill>
                <a:latin typeface="Trebuchet MS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31864" y="2662421"/>
              <a:ext cx="128791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rebuchet MS" pitchFamily="34" charset="0"/>
                </a:rPr>
                <a:t>MPI</a:t>
              </a:r>
              <a:endParaRPr lang="ru-RU" sz="2800" dirty="0">
                <a:latin typeface="Trebuchet MS" pitchFamily="34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flipH="1" flipV="1">
              <a:off x="4646720" y="2502932"/>
              <a:ext cx="992080" cy="2783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V="1">
              <a:off x="6280952" y="2502933"/>
              <a:ext cx="729448" cy="2632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Прямоугольник 33"/>
            <p:cNvSpPr/>
            <p:nvPr/>
          </p:nvSpPr>
          <p:spPr>
            <a:xfrm>
              <a:off x="304800" y="2133599"/>
              <a:ext cx="8609120" cy="120051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66860" y="2015584"/>
            <a:ext cx="8305800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Rendezvouz -&gt; Eager: </a:t>
            </a:r>
            <a:r>
              <a:rPr lang="en-US" sz="3200" b="1" dirty="0" smtClean="0">
                <a:solidFill>
                  <a:srgbClr val="FF0000"/>
                </a:solidFill>
              </a:rPr>
              <a:t>+30%</a:t>
            </a:r>
            <a:r>
              <a:rPr lang="en-US" sz="3200" b="1" dirty="0" smtClean="0"/>
              <a:t> performance!</a:t>
            </a:r>
            <a:endParaRPr lang="ru-RU" sz="3200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774820" y="4075194"/>
            <a:ext cx="7689880" cy="1379655"/>
            <a:chOff x="1219200" y="3987355"/>
            <a:chExt cx="7689880" cy="1379655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1331924" y="3987355"/>
              <a:ext cx="7577156" cy="1379655"/>
              <a:chOff x="979025" y="3987355"/>
              <a:chExt cx="7577156" cy="1379655"/>
            </a:xfrm>
          </p:grpSpPr>
          <p:pic>
            <p:nvPicPr>
              <p:cNvPr id="97284" name="Picture 4" descr="lmem_ba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9025" y="4267200"/>
                <a:ext cx="6532369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Прямоугольник 36"/>
              <p:cNvSpPr/>
              <p:nvPr/>
            </p:nvSpPr>
            <p:spPr>
              <a:xfrm>
                <a:off x="2895600" y="4779528"/>
                <a:ext cx="2590800" cy="32587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048000" y="4290874"/>
                <a:ext cx="22860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  <a:latin typeface="Trebuchet MS" pitchFamily="34" charset="0"/>
                  </a:rPr>
                  <a:t>serailizing</a:t>
                </a:r>
                <a:endParaRPr lang="ru-RU" sz="2800" dirty="0">
                  <a:solidFill>
                    <a:srgbClr val="FF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6400799" y="4219954"/>
                <a:ext cx="255277" cy="88544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0" name="Прямая со стрелкой 39"/>
              <p:cNvCxnSpPr/>
              <p:nvPr/>
            </p:nvCxnSpPr>
            <p:spPr>
              <a:xfrm flipH="1">
                <a:off x="6705600" y="4464409"/>
                <a:ext cx="533400" cy="19826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7135100" y="4172021"/>
                <a:ext cx="142108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FF0000"/>
                    </a:solidFill>
                    <a:latin typeface="Trebuchet MS" pitchFamily="34" charset="0"/>
                  </a:rPr>
                  <a:t>STALL</a:t>
                </a:r>
                <a:endParaRPr lang="ru-RU" sz="3200" b="1" dirty="0">
                  <a:solidFill>
                    <a:srgbClr val="FF0000"/>
                  </a:solidFill>
                  <a:latin typeface="Trebuchet MS" pitchFamily="34" charset="0"/>
                </a:endParaRPr>
              </a:p>
            </p:txBody>
          </p:sp>
          <p:cxnSp>
            <p:nvCxnSpPr>
              <p:cNvPr id="42" name="Прямая со стрелкой 41"/>
              <p:cNvCxnSpPr/>
              <p:nvPr/>
            </p:nvCxnSpPr>
            <p:spPr>
              <a:xfrm flipV="1">
                <a:off x="6528437" y="4440620"/>
                <a:ext cx="0" cy="44411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5884478" y="4843790"/>
                <a:ext cx="128791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rebuchet MS" pitchFamily="34" charset="0"/>
                  </a:rPr>
                  <a:t>MPI</a:t>
                </a:r>
                <a:endParaRPr lang="ru-RU" sz="2800" dirty="0">
                  <a:latin typeface="Trebuchet MS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514599" y="3987355"/>
                <a:ext cx="395278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Trebuchet MS" pitchFamily="34" charset="0"/>
                  </a:rPr>
                  <a:t>cudaDeviceLmemResizeToMax </a:t>
                </a:r>
                <a:r>
                  <a:rPr lang="en-US" b="1" dirty="0" smtClean="0">
                    <a:solidFill>
                      <a:srgbClr val="FF0000"/>
                    </a:solidFill>
                    <a:latin typeface="Trebuchet MS" pitchFamily="34" charset="0"/>
                  </a:rPr>
                  <a:t>OFF</a:t>
                </a:r>
                <a:endParaRPr lang="ru-RU" b="1" dirty="0">
                  <a:solidFill>
                    <a:srgbClr val="FF0000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52" name="Прямоугольник 51"/>
            <p:cNvSpPr/>
            <p:nvPr/>
          </p:nvSpPr>
          <p:spPr>
            <a:xfrm>
              <a:off x="1219200" y="4038600"/>
              <a:ext cx="7620000" cy="121920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74954" y="5311558"/>
            <a:ext cx="7743532" cy="1524000"/>
            <a:chOff x="1219200" y="5257800"/>
            <a:chExt cx="7743532" cy="1524000"/>
          </a:xfrm>
        </p:grpSpPr>
        <p:pic>
          <p:nvPicPr>
            <p:cNvPr id="97285" name="Picture 5" descr="lmem_goo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5562600"/>
              <a:ext cx="6447797" cy="1108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Прямоугольник 46"/>
            <p:cNvSpPr/>
            <p:nvPr/>
          </p:nvSpPr>
          <p:spPr>
            <a:xfrm>
              <a:off x="3573136" y="6172200"/>
              <a:ext cx="1760864" cy="55566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97490" y="5715000"/>
              <a:ext cx="216511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B050"/>
                  </a:solidFill>
                  <a:latin typeface="Trebuchet MS" pitchFamily="34" charset="0"/>
                </a:rPr>
                <a:t>concurent</a:t>
              </a:r>
              <a:endParaRPr lang="ru-RU" sz="2800" dirty="0">
                <a:solidFill>
                  <a:srgbClr val="00B050"/>
                </a:solidFill>
                <a:latin typeface="Trebuchet MS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905332" y="5699611"/>
              <a:ext cx="20574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rgbClr val="00B050"/>
                  </a:solidFill>
                  <a:latin typeface="Trebuchet MS" pitchFamily="34" charset="0"/>
                </a:rPr>
                <a:t>NO STALL</a:t>
              </a:r>
              <a:endParaRPr lang="ru-RU" sz="3000" b="1" dirty="0">
                <a:solidFill>
                  <a:srgbClr val="00B050"/>
                </a:solidFill>
                <a:latin typeface="Trebuchet MS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42906" y="5257800"/>
              <a:ext cx="39527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rebuchet MS" pitchFamily="34" charset="0"/>
                </a:rPr>
                <a:t>cudaDeviceLmemResizeToMax </a:t>
              </a:r>
              <a:r>
                <a:rPr lang="en-US" b="1" dirty="0" smtClean="0">
                  <a:solidFill>
                    <a:srgbClr val="00B050"/>
                  </a:solidFill>
                  <a:latin typeface="Trebuchet MS" pitchFamily="34" charset="0"/>
                </a:rPr>
                <a:t>ON</a:t>
              </a:r>
              <a:endParaRPr lang="ru-RU" b="1" dirty="0">
                <a:solidFill>
                  <a:srgbClr val="00B050"/>
                </a:solidFill>
                <a:latin typeface="Trebuchet MS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219200" y="5329042"/>
              <a:ext cx="7620000" cy="145275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6" name="Rectangle 2"/>
          <p:cNvSpPr txBox="1">
            <a:spLocks noChangeArrowheads="1"/>
          </p:cNvSpPr>
          <p:nvPr/>
        </p:nvSpPr>
        <p:spPr bwMode="auto">
          <a:xfrm>
            <a:off x="2804118" y="304800"/>
            <a:ext cx="36328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latin typeface="Calibri" pitchFamily="34" charset="0"/>
              </a:rPr>
              <a:t>(CUDA 5.0, Intel MPI 4.1.3)</a:t>
            </a:r>
            <a:endParaRPr lang="ru-RU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ru-RU" dirty="0" smtClean="0">
                <a:latin typeface="Trebuchet MS" pitchFamily="34" charset="0"/>
                <a:cs typeface="Calibri" pitchFamily="34" charset="0"/>
              </a:rPr>
              <a:t>Выводы</a:t>
            </a:r>
            <a:endParaRPr lang="ru-RU" dirty="0"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800600"/>
          </a:xfrm>
        </p:spPr>
        <p:txBody>
          <a:bodyPr/>
          <a:lstStyle/>
          <a:p>
            <a:pPr algn="just"/>
            <a:r>
              <a:rPr lang="ru-RU" sz="2400" dirty="0" smtClean="0">
                <a:latin typeface="Trebuchet MS" pitchFamily="34" charset="0"/>
                <a:cs typeface="Calibri" pitchFamily="34" charset="0"/>
              </a:rPr>
              <a:t>Построен параллельный алгоритм для метода </a:t>
            </a:r>
            <a:r>
              <a:rPr lang="en-US" sz="2400" dirty="0" smtClean="0">
                <a:latin typeface="Trebuchet MS" pitchFamily="34" charset="0"/>
                <a:cs typeface="Calibri" pitchFamily="34" charset="0"/>
              </a:rPr>
              <a:t>LU-SGS, </a:t>
            </a:r>
            <a:r>
              <a:rPr lang="ru-RU" sz="2400" dirty="0" smtClean="0">
                <a:latin typeface="Trebuchet MS" pitchFamily="34" charset="0"/>
                <a:cs typeface="Calibri" pitchFamily="34" charset="0"/>
              </a:rPr>
              <a:t>доказана его корректность и эквивалентность последовательной версии;</a:t>
            </a:r>
          </a:p>
          <a:p>
            <a:pPr algn="just"/>
            <a:r>
              <a:rPr lang="ru-RU" sz="2400" dirty="0" smtClean="0">
                <a:latin typeface="Trebuchet MS" pitchFamily="34" charset="0"/>
                <a:cs typeface="Calibri" pitchFamily="34" charset="0"/>
              </a:rPr>
              <a:t>Реализован эффективный программный комплекс на основе параллельной версии </a:t>
            </a:r>
            <a:r>
              <a:rPr lang="en-US" sz="2400" dirty="0" smtClean="0">
                <a:latin typeface="Trebuchet MS" pitchFamily="34" charset="0"/>
                <a:cs typeface="Calibri" pitchFamily="34" charset="0"/>
              </a:rPr>
              <a:t>LU-SGS c </a:t>
            </a:r>
            <a:r>
              <a:rPr lang="ru-RU" sz="2400" dirty="0" smtClean="0">
                <a:latin typeface="Trebuchet MS" pitchFamily="34" charset="0"/>
                <a:cs typeface="Calibri" pitchFamily="34" charset="0"/>
              </a:rPr>
              <a:t>использованием метода свободной границы и декартовых сеток для расчета задач газовой динамики на </a:t>
            </a:r>
            <a:r>
              <a:rPr lang="en-US" sz="2400" dirty="0" smtClean="0">
                <a:latin typeface="Trebuchet MS" pitchFamily="34" charset="0"/>
                <a:cs typeface="Calibri" pitchFamily="34" charset="0"/>
              </a:rPr>
              <a:t>multi-GPU </a:t>
            </a:r>
            <a:r>
              <a:rPr lang="ru-RU" sz="2400" dirty="0" smtClean="0">
                <a:latin typeface="Trebuchet MS" pitchFamily="34" charset="0"/>
                <a:cs typeface="Calibri" pitchFamily="34" charset="0"/>
              </a:rPr>
              <a:t>системах;</a:t>
            </a:r>
          </a:p>
          <a:p>
            <a:pPr algn="just"/>
            <a:r>
              <a:rPr lang="ru-RU" sz="2400" dirty="0" smtClean="0">
                <a:latin typeface="Trebuchet MS" pitchFamily="34" charset="0"/>
                <a:cs typeface="Calibri" pitchFamily="34" charset="0"/>
              </a:rPr>
              <a:t>Предварительные результаты показали корректность работы программного комплекса и его хорошую масштабируемость на системах </a:t>
            </a:r>
            <a:r>
              <a:rPr lang="ru-RU" sz="2400" dirty="0" err="1" smtClean="0">
                <a:latin typeface="Trebuchet MS" pitchFamily="34" charset="0"/>
                <a:cs typeface="Calibri" pitchFamily="34" charset="0"/>
              </a:rPr>
              <a:t>петафлопного</a:t>
            </a:r>
            <a:r>
              <a:rPr lang="ru-RU" sz="2400" dirty="0" smtClean="0">
                <a:latin typeface="Trebuchet MS" pitchFamily="34" charset="0"/>
                <a:cs typeface="Calibri" pitchFamily="34" charset="0"/>
              </a:rPr>
              <a:t> уровня;</a:t>
            </a:r>
          </a:p>
          <a:p>
            <a:pPr algn="just"/>
            <a:r>
              <a:rPr lang="ru-RU" sz="2400" dirty="0" smtClean="0">
                <a:latin typeface="Trebuchet MS" pitchFamily="34" charset="0"/>
                <a:cs typeface="Calibri" pitchFamily="34" charset="0"/>
              </a:rPr>
              <a:t>Проведено численное моделирование ряда задач аэродинамики;</a:t>
            </a:r>
            <a:endParaRPr lang="ru-RU" sz="2400" dirty="0">
              <a:latin typeface="Trebuchet MS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ru-RU" dirty="0" smtClean="0"/>
              <a:t>Предлагаемые подходы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Рассмотрим с алгоритмической точки зрения простые методы, но без жесткого ограничения шага по времени;</a:t>
            </a:r>
          </a:p>
          <a:p>
            <a:r>
              <a:rPr lang="ru-RU" sz="2400" dirty="0" smtClean="0"/>
              <a:t>Вместо структурированных и многоблочных сеток для </a:t>
            </a:r>
            <a:r>
              <a:rPr lang="en-US" sz="2400" dirty="0" smtClean="0"/>
              <a:t>GPU </a:t>
            </a:r>
            <a:r>
              <a:rPr lang="ru-RU" sz="2400" dirty="0" smtClean="0"/>
              <a:t>предпочтительнее использовать декартовы сетки;</a:t>
            </a:r>
          </a:p>
          <a:p>
            <a:r>
              <a:rPr lang="ru-RU" sz="2400" dirty="0" smtClean="0"/>
              <a:t>Численный метод должен позволять решать задачи со сложной геометрией, представляемой на декартовой несвязной сетке;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4386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ru-RU" dirty="0" smtClean="0">
                <a:latin typeface="Trebuchet MS" pitchFamily="34" charset="0"/>
                <a:cs typeface="Calibri" pitchFamily="34" charset="0"/>
              </a:rPr>
              <a:t>Планы</a:t>
            </a:r>
            <a:endParaRPr lang="ru-RU" dirty="0"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3124200"/>
          </a:xfrm>
        </p:spPr>
        <p:txBody>
          <a:bodyPr/>
          <a:lstStyle/>
          <a:p>
            <a:pPr algn="just"/>
            <a:r>
              <a:rPr lang="ru-RU" sz="2400" dirty="0" smtClean="0">
                <a:latin typeface="Trebuchet MS" pitchFamily="34" charset="0"/>
                <a:cs typeface="Calibri" pitchFamily="34" charset="0"/>
              </a:rPr>
              <a:t>Учет вязких диссипативных эффектов</a:t>
            </a:r>
            <a:r>
              <a:rPr lang="ru-RU" sz="2400" dirty="0" smtClean="0">
                <a:latin typeface="Trebuchet MS" pitchFamily="34" charset="0"/>
                <a:cs typeface="Calibri" pitchFamily="34" charset="0"/>
              </a:rPr>
              <a:t>;</a:t>
            </a:r>
            <a:endParaRPr lang="ru-RU" sz="2400" dirty="0" smtClean="0">
              <a:latin typeface="Trebuchet MS" pitchFamily="34" charset="0"/>
              <a:cs typeface="Calibri" pitchFamily="34" charset="0"/>
            </a:endParaRPr>
          </a:p>
          <a:p>
            <a:pPr algn="just"/>
            <a:r>
              <a:rPr lang="ru-RU" sz="2400" dirty="0" smtClean="0">
                <a:latin typeface="Trebuchet MS" pitchFamily="34" charset="0"/>
                <a:cs typeface="Calibri" pitchFamily="34" charset="0"/>
              </a:rPr>
              <a:t>Решение сопряженных задач газовой динамики и механики твердого тела;</a:t>
            </a:r>
            <a:endParaRPr lang="ru-RU" sz="2400" dirty="0" smtClean="0">
              <a:latin typeface="Trebuchet MS" pitchFamily="34" charset="0"/>
              <a:cs typeface="Calibri" pitchFamily="34" charset="0"/>
            </a:endParaRPr>
          </a:p>
          <a:p>
            <a:pPr algn="just"/>
            <a:r>
              <a:rPr lang="ru-RU" sz="2400" dirty="0" smtClean="0">
                <a:latin typeface="Trebuchet MS" pitchFamily="34" charset="0"/>
                <a:cs typeface="Calibri" pitchFamily="34" charset="0"/>
              </a:rPr>
              <a:t>Оптимизация решателя под современные и будущие архитектуры </a:t>
            </a:r>
            <a:r>
              <a:rPr lang="en-US" sz="2400" dirty="0" smtClean="0">
                <a:latin typeface="Trebuchet MS" pitchFamily="34" charset="0"/>
                <a:cs typeface="Calibri" pitchFamily="34" charset="0"/>
              </a:rPr>
              <a:t>GPU</a:t>
            </a:r>
            <a:r>
              <a:rPr lang="ru-RU" sz="2400" dirty="0" smtClean="0">
                <a:latin typeface="Trebuchet MS" pitchFamily="34" charset="0"/>
                <a:cs typeface="Calibri" pitchFamily="34" charset="0"/>
              </a:rPr>
              <a:t>;</a:t>
            </a:r>
            <a:endParaRPr lang="ru-RU" sz="2400" dirty="0" smtClean="0">
              <a:latin typeface="Trebuchet MS" pitchFamily="34" charset="0"/>
              <a:cs typeface="Calibri" pitchFamily="34" charset="0"/>
            </a:endParaRPr>
          </a:p>
          <a:p>
            <a:pPr algn="just"/>
            <a:r>
              <a:rPr lang="ru-RU" sz="2400" dirty="0" smtClean="0">
                <a:latin typeface="Trebuchet MS" pitchFamily="34" charset="0"/>
                <a:cs typeface="Calibri" pitchFamily="34" charset="0"/>
              </a:rPr>
              <a:t>Оптимизация удаленной обработки данных (</a:t>
            </a:r>
            <a:r>
              <a:rPr lang="en-US" sz="2400" dirty="0" smtClean="0">
                <a:latin typeface="Trebuchet MS" pitchFamily="34" charset="0"/>
                <a:cs typeface="Calibri" pitchFamily="34" charset="0"/>
              </a:rPr>
              <a:t>remote client - cluster</a:t>
            </a:r>
            <a:r>
              <a:rPr lang="ru-RU" sz="2400" dirty="0" smtClean="0">
                <a:latin typeface="Trebuchet MS" pitchFamily="34" charset="0"/>
                <a:cs typeface="Calibri" pitchFamily="34" charset="0"/>
              </a:rPr>
              <a:t>)</a:t>
            </a:r>
            <a:r>
              <a:rPr lang="en-US" sz="2400" dirty="0" smtClean="0">
                <a:latin typeface="Trebuchet MS" pitchFamily="34" charset="0"/>
                <a:cs typeface="Calibri" pitchFamily="34" charset="0"/>
              </a:rPr>
              <a:t>, </a:t>
            </a:r>
            <a:r>
              <a:rPr lang="en-US" sz="2400" dirty="0" smtClean="0">
                <a:latin typeface="Trebuchet MS" pitchFamily="34" charset="0"/>
                <a:cs typeface="Calibri" pitchFamily="34" charset="0"/>
              </a:rPr>
              <a:t>real-time</a:t>
            </a:r>
            <a:r>
              <a:rPr lang="en-US" sz="2400" dirty="0" smtClean="0">
                <a:latin typeface="Trebuchet MS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Trebuchet MS" pitchFamily="34" charset="0"/>
                <a:cs typeface="Calibri" pitchFamily="34" charset="0"/>
              </a:rPr>
              <a:t>визуализация</a:t>
            </a:r>
            <a:r>
              <a:rPr lang="en-US" sz="2400" dirty="0" smtClean="0">
                <a:latin typeface="Trebuchet MS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Trebuchet MS" pitchFamily="34" charset="0"/>
                <a:cs typeface="Calibri" pitchFamily="34" charset="0"/>
              </a:rPr>
              <a:t>расчетов;</a:t>
            </a:r>
            <a:endParaRPr lang="ru-RU" sz="2400" dirty="0">
              <a:latin typeface="Trebuchet MS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1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371600"/>
          </a:xfrm>
        </p:spPr>
        <p:txBody>
          <a:bodyPr/>
          <a:lstStyle/>
          <a:p>
            <a:pPr algn="ctr"/>
            <a:r>
              <a:rPr lang="ru-RU" sz="5400" dirty="0" smtClean="0">
                <a:latin typeface="Trebuchet MS" pitchFamily="34" charset="0"/>
              </a:rPr>
              <a:t>Спасибо за внимание!</a:t>
            </a:r>
            <a:endParaRPr lang="ru-RU" sz="5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5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ru-RU" dirty="0" smtClean="0">
                <a:latin typeface="Trebuchet MS" pitchFamily="34" charset="0"/>
              </a:rPr>
              <a:t>Цель работы - </a:t>
            </a:r>
            <a:endParaRPr lang="ru-RU" dirty="0">
              <a:latin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683" y="4191000"/>
            <a:ext cx="8686800" cy="1947208"/>
          </a:xfrm>
        </p:spPr>
        <p:txBody>
          <a:bodyPr/>
          <a:lstStyle/>
          <a:p>
            <a:r>
              <a:rPr lang="ru-RU" sz="2400" dirty="0" smtClean="0">
                <a:latin typeface="Trebuchet MS" pitchFamily="34" charset="0"/>
              </a:rPr>
              <a:t>Декартовы сетки для геометрий любой сложности;</a:t>
            </a:r>
          </a:p>
          <a:p>
            <a:r>
              <a:rPr lang="ru-RU" sz="2400" dirty="0" smtClean="0">
                <a:latin typeface="Trebuchet MS" pitchFamily="34" charset="0"/>
              </a:rPr>
              <a:t>Неявная схема интегрирования по времени;</a:t>
            </a:r>
          </a:p>
          <a:p>
            <a:r>
              <a:rPr lang="ru-RU" sz="2400" dirty="0" smtClean="0">
                <a:latin typeface="Trebuchet MS" pitchFamily="34" charset="0"/>
              </a:rPr>
              <a:t>Целевая архитектура – </a:t>
            </a:r>
            <a:r>
              <a:rPr lang="en-US" sz="2400" dirty="0" smtClean="0">
                <a:latin typeface="Trebuchet MS" pitchFamily="34" charset="0"/>
              </a:rPr>
              <a:t>GPU (</a:t>
            </a:r>
            <a:r>
              <a:rPr lang="ru-RU" sz="2400" dirty="0" smtClean="0">
                <a:latin typeface="Trebuchet MS" pitchFamily="34" charset="0"/>
              </a:rPr>
              <a:t>и многоядерные процессоры</a:t>
            </a:r>
            <a:r>
              <a:rPr lang="en-US" sz="2400" dirty="0" smtClean="0">
                <a:latin typeface="Trebuchet MS" pitchFamily="34" charset="0"/>
              </a:rPr>
              <a:t>)</a:t>
            </a:r>
            <a:endParaRPr lang="ru-RU" sz="2400" dirty="0">
              <a:latin typeface="Trebuchet M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rebuchet MS" pitchFamily="34" charset="0"/>
              </a:rPr>
              <a:t>Разработка масштабируемого алгоритма и высокоэффективного программного комплекса на его основе для решения задач газовой динамики на простых сетках без жесткого ограничения на выбор шага по времени со следующими свойствами:</a:t>
            </a:r>
            <a:endParaRPr lang="ru-RU" sz="2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5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ru-RU" dirty="0" smtClean="0"/>
              <a:t>Математическая модель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935102"/>
              </p:ext>
            </p:extLst>
          </p:nvPr>
        </p:nvGraphicFramePr>
        <p:xfrm>
          <a:off x="261256" y="1661773"/>
          <a:ext cx="13446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0" name="Equation" r:id="rId3" imgW="914400" imgH="495300" progId="Equation.DSMT4">
                  <p:embed/>
                </p:oleObj>
              </mc:Choice>
              <mc:Fallback>
                <p:oleObj name="Equation" r:id="rId3" imgW="914400" imgH="495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256" y="1661773"/>
                        <a:ext cx="1344612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048897"/>
              </p:ext>
            </p:extLst>
          </p:nvPr>
        </p:nvGraphicFramePr>
        <p:xfrm>
          <a:off x="1755412" y="1822015"/>
          <a:ext cx="17367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1" name="Equation" r:id="rId5" imgW="1091726" imgH="241195" progId="Equation.DSMT4">
                  <p:embed/>
                </p:oleObj>
              </mc:Choice>
              <mc:Fallback>
                <p:oleObj name="Equation" r:id="rId5" imgW="1091726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412" y="1822015"/>
                        <a:ext cx="173672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fig1_20_03_0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4955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29539"/>
              </p:ext>
            </p:extLst>
          </p:nvPr>
        </p:nvGraphicFramePr>
        <p:xfrm>
          <a:off x="1447800" y="2936694"/>
          <a:ext cx="2514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2" name="Equation" r:id="rId8" imgW="1104421" imgH="495085" progId="Equation.DSMT4">
                  <p:embed/>
                </p:oleObj>
              </mc:Choice>
              <mc:Fallback>
                <p:oleObj name="Equation" r:id="rId8" imgW="1104421" imgH="49508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936694"/>
                        <a:ext cx="2514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1292441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Стандартная постановка (</a:t>
            </a:r>
            <a:r>
              <a:rPr lang="ru-RU" dirty="0" err="1" smtClean="0"/>
              <a:t>Эйлерова</a:t>
            </a:r>
            <a:r>
              <a:rPr lang="ru-RU" dirty="0" smtClean="0"/>
              <a:t> жидкость)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9486" y="2317444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Альтернативная постановка с специальной правой частью – компенсационным потоком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140351"/>
              </p:ext>
            </p:extLst>
          </p:nvPr>
        </p:nvGraphicFramePr>
        <p:xfrm>
          <a:off x="3101340" y="3657600"/>
          <a:ext cx="500062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3" name="Equation" r:id="rId10" imgW="2882900" imgH="711200" progId="Equation.DSMT4">
                  <p:embed/>
                </p:oleObj>
              </mc:Choice>
              <mc:Fallback>
                <p:oleObj name="Equation" r:id="rId10" imgW="2882900" imgH="71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340" y="3657600"/>
                        <a:ext cx="5000625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7382" y="4848888"/>
            <a:ext cx="794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Pw – </a:t>
            </a:r>
            <a:r>
              <a:rPr lang="ru-RU" dirty="0" smtClean="0"/>
              <a:t>мгновенная реакция со стороны жесткой стенки</a:t>
            </a:r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58329"/>
              </p:ext>
            </p:extLst>
          </p:nvPr>
        </p:nvGraphicFramePr>
        <p:xfrm>
          <a:off x="287382" y="5410200"/>
          <a:ext cx="19367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4" name="Equation" r:id="rId12" imgW="1346200" imgH="241300" progId="Equation.DSMT4">
                  <p:embed/>
                </p:oleObj>
              </mc:Choice>
              <mc:Fallback>
                <p:oleObj name="Equation" r:id="rId12" imgW="13462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82" y="5410200"/>
                        <a:ext cx="193675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755362"/>
              </p:ext>
            </p:extLst>
          </p:nvPr>
        </p:nvGraphicFramePr>
        <p:xfrm>
          <a:off x="2590800" y="5213866"/>
          <a:ext cx="4284662" cy="758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5" name="Equation" r:id="rId14" imgW="3632200" imgH="622300" progId="Equation.DSMT4">
                  <p:embed/>
                </p:oleObj>
              </mc:Choice>
              <mc:Fallback>
                <p:oleObj name="Equation" r:id="rId14" imgW="3632200" imgH="622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213866"/>
                        <a:ext cx="4284662" cy="7585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322197"/>
              </p:ext>
            </p:extLst>
          </p:nvPr>
        </p:nvGraphicFramePr>
        <p:xfrm>
          <a:off x="287382" y="6019800"/>
          <a:ext cx="195103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6" name="Equation" r:id="rId16" imgW="1358310" imgH="241195" progId="Equation.DSMT4">
                  <p:embed/>
                </p:oleObj>
              </mc:Choice>
              <mc:Fallback>
                <p:oleObj name="Equation" r:id="rId16" imgW="1358310" imgH="24119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82" y="6019800"/>
                        <a:ext cx="1951037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478578"/>
              </p:ext>
            </p:extLst>
          </p:nvPr>
        </p:nvGraphicFramePr>
        <p:xfrm>
          <a:off x="2590800" y="5791200"/>
          <a:ext cx="22145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7" name="Equation" r:id="rId18" imgW="1651000" imgH="596900" progId="Equation.DSMT4">
                  <p:embed/>
                </p:oleObj>
              </mc:Choice>
              <mc:Fallback>
                <p:oleObj name="Equation" r:id="rId18" imgW="1651000" imgH="5969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91200"/>
                        <a:ext cx="22145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505441" y="1601671"/>
                <a:ext cx="2668936" cy="715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/>
                        </a:rPr>
                        <m:t>𝑝</m:t>
                      </m:r>
                      <m:r>
                        <a:rPr lang="ru-RU" sz="2000" i="1">
                          <a:latin typeface="Cambria Math"/>
                        </a:rPr>
                        <m:t>=(</m:t>
                      </m:r>
                      <m:r>
                        <a:rPr lang="ru-RU" sz="2000" i="1">
                          <a:latin typeface="Cambria Math"/>
                        </a:rPr>
                        <m:t>𝛾</m:t>
                      </m:r>
                      <m:r>
                        <a:rPr lang="ru-RU" sz="2000" i="1">
                          <a:latin typeface="Cambria Math"/>
                        </a:rPr>
                        <m:t>−1)</m:t>
                      </m:r>
                      <m:r>
                        <a:rPr lang="ru-RU" sz="2000" i="1">
                          <a:latin typeface="Cambria Math"/>
                        </a:rPr>
                        <m:t>𝜌</m:t>
                      </m:r>
                      <m:r>
                        <a:rPr lang="ru-RU" sz="2000" i="1">
                          <a:latin typeface="Cambria Math"/>
                        </a:rPr>
                        <m:t>(</m:t>
                      </m:r>
                      <m:r>
                        <a:rPr lang="ru-RU" sz="2000" i="1">
                          <a:latin typeface="Cambria Math"/>
                        </a:rPr>
                        <m:t>𝐸</m:t>
                      </m:r>
                      <m:r>
                        <a:rPr lang="ru-RU" sz="2000" i="1">
                          <a:latin typeface="Cambria Math"/>
                        </a:rPr>
                        <m:t>− </m:t>
                      </m:r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441" y="1601671"/>
                <a:ext cx="2668936" cy="715773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751" y="304800"/>
            <a:ext cx="8831016" cy="762000"/>
          </a:xfrm>
        </p:spPr>
        <p:txBody>
          <a:bodyPr/>
          <a:lstStyle/>
          <a:p>
            <a:r>
              <a:rPr lang="ru-RU" dirty="0" smtClean="0"/>
              <a:t>Метод свободной </a:t>
            </a:r>
            <a:r>
              <a:rPr lang="ru-RU" dirty="0" smtClean="0"/>
              <a:t>границы</a:t>
            </a:r>
            <a:r>
              <a:rPr lang="en-US" dirty="0" smtClean="0"/>
              <a:t> (FBM)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405157" y="1077070"/>
            <a:ext cx="3644610" cy="2027237"/>
            <a:chOff x="1939925" y="2428875"/>
            <a:chExt cx="5046801" cy="2770187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939925" y="2428875"/>
              <a:ext cx="1588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2298700" y="2428875"/>
              <a:ext cx="1588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2659063" y="2428875"/>
              <a:ext cx="1587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3019425" y="2428875"/>
              <a:ext cx="1588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3379788" y="2428875"/>
              <a:ext cx="1587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3740150" y="2428875"/>
              <a:ext cx="1588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4098925" y="2428875"/>
              <a:ext cx="1588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4459288" y="2428875"/>
              <a:ext cx="1587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4819650" y="2428875"/>
              <a:ext cx="1588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5180013" y="2428875"/>
              <a:ext cx="1587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5538788" y="2428875"/>
              <a:ext cx="1587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5899150" y="2428875"/>
              <a:ext cx="1588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6259513" y="2428875"/>
              <a:ext cx="1587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6619875" y="2428875"/>
              <a:ext cx="1588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6978650" y="2428875"/>
              <a:ext cx="1588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V="1">
              <a:off x="1941513" y="2840854"/>
              <a:ext cx="5045213" cy="71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1941513" y="3279775"/>
              <a:ext cx="50452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1941513" y="3497263"/>
              <a:ext cx="50371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1941513" y="3711575"/>
              <a:ext cx="50371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>
              <a:off x="1939925" y="3929063"/>
              <a:ext cx="504680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 flipV="1">
              <a:off x="1941513" y="4143375"/>
              <a:ext cx="5045213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2119313" y="2428875"/>
              <a:ext cx="1587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36"/>
            <p:cNvSpPr>
              <a:spLocks noChangeShapeType="1"/>
            </p:cNvSpPr>
            <p:nvPr/>
          </p:nvSpPr>
          <p:spPr bwMode="auto">
            <a:xfrm>
              <a:off x="2482481" y="2439987"/>
              <a:ext cx="1588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37"/>
            <p:cNvSpPr>
              <a:spLocks noChangeShapeType="1"/>
            </p:cNvSpPr>
            <p:nvPr/>
          </p:nvSpPr>
          <p:spPr bwMode="auto">
            <a:xfrm>
              <a:off x="2840038" y="2428875"/>
              <a:ext cx="1587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38"/>
            <p:cNvSpPr>
              <a:spLocks noChangeShapeType="1"/>
            </p:cNvSpPr>
            <p:nvPr/>
          </p:nvSpPr>
          <p:spPr bwMode="auto">
            <a:xfrm>
              <a:off x="3198813" y="2428875"/>
              <a:ext cx="1587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39"/>
            <p:cNvSpPr>
              <a:spLocks noChangeShapeType="1"/>
            </p:cNvSpPr>
            <p:nvPr/>
          </p:nvSpPr>
          <p:spPr bwMode="auto">
            <a:xfrm>
              <a:off x="3559175" y="2428875"/>
              <a:ext cx="1588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>
              <a:off x="3919538" y="2428875"/>
              <a:ext cx="1587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41"/>
            <p:cNvSpPr>
              <a:spLocks noChangeShapeType="1"/>
            </p:cNvSpPr>
            <p:nvPr/>
          </p:nvSpPr>
          <p:spPr bwMode="auto">
            <a:xfrm>
              <a:off x="4279900" y="2428875"/>
              <a:ext cx="1588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auto">
            <a:xfrm>
              <a:off x="4638675" y="2428875"/>
              <a:ext cx="1588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43"/>
            <p:cNvSpPr>
              <a:spLocks noChangeShapeType="1"/>
            </p:cNvSpPr>
            <p:nvPr/>
          </p:nvSpPr>
          <p:spPr bwMode="auto">
            <a:xfrm>
              <a:off x="4999038" y="2428875"/>
              <a:ext cx="1587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44"/>
            <p:cNvSpPr>
              <a:spLocks noChangeShapeType="1"/>
            </p:cNvSpPr>
            <p:nvPr/>
          </p:nvSpPr>
          <p:spPr bwMode="auto">
            <a:xfrm>
              <a:off x="5359400" y="2428875"/>
              <a:ext cx="1588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45"/>
            <p:cNvSpPr>
              <a:spLocks noChangeShapeType="1"/>
            </p:cNvSpPr>
            <p:nvPr/>
          </p:nvSpPr>
          <p:spPr bwMode="auto">
            <a:xfrm>
              <a:off x="5719763" y="2428875"/>
              <a:ext cx="1587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46"/>
            <p:cNvSpPr>
              <a:spLocks noChangeShapeType="1"/>
            </p:cNvSpPr>
            <p:nvPr/>
          </p:nvSpPr>
          <p:spPr bwMode="auto">
            <a:xfrm>
              <a:off x="6080125" y="2428875"/>
              <a:ext cx="1588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47"/>
            <p:cNvSpPr>
              <a:spLocks noChangeShapeType="1"/>
            </p:cNvSpPr>
            <p:nvPr/>
          </p:nvSpPr>
          <p:spPr bwMode="auto">
            <a:xfrm>
              <a:off x="6438900" y="2428875"/>
              <a:ext cx="1588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48"/>
            <p:cNvSpPr>
              <a:spLocks noChangeShapeType="1"/>
            </p:cNvSpPr>
            <p:nvPr/>
          </p:nvSpPr>
          <p:spPr bwMode="auto">
            <a:xfrm>
              <a:off x="6799263" y="2428875"/>
              <a:ext cx="1587" cy="275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54"/>
            <p:cNvSpPr>
              <a:spLocks noChangeShapeType="1"/>
            </p:cNvSpPr>
            <p:nvPr/>
          </p:nvSpPr>
          <p:spPr bwMode="auto">
            <a:xfrm>
              <a:off x="1941513" y="2633663"/>
              <a:ext cx="50387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55"/>
            <p:cNvSpPr>
              <a:spLocks noChangeShapeType="1"/>
            </p:cNvSpPr>
            <p:nvPr/>
          </p:nvSpPr>
          <p:spPr bwMode="auto">
            <a:xfrm>
              <a:off x="1941513" y="3063875"/>
              <a:ext cx="50371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56"/>
            <p:cNvSpPr>
              <a:spLocks noChangeShapeType="1"/>
            </p:cNvSpPr>
            <p:nvPr/>
          </p:nvSpPr>
          <p:spPr bwMode="auto">
            <a:xfrm>
              <a:off x="1941513" y="4359276"/>
              <a:ext cx="50452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57"/>
            <p:cNvSpPr>
              <a:spLocks noChangeShapeType="1"/>
            </p:cNvSpPr>
            <p:nvPr/>
          </p:nvSpPr>
          <p:spPr bwMode="auto">
            <a:xfrm>
              <a:off x="1939925" y="4576763"/>
              <a:ext cx="503872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Line 58"/>
            <p:cNvSpPr>
              <a:spLocks noChangeShapeType="1"/>
            </p:cNvSpPr>
            <p:nvPr/>
          </p:nvSpPr>
          <p:spPr bwMode="auto">
            <a:xfrm>
              <a:off x="1941513" y="4794250"/>
              <a:ext cx="50452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Line 59"/>
            <p:cNvSpPr>
              <a:spLocks noChangeShapeType="1"/>
            </p:cNvSpPr>
            <p:nvPr/>
          </p:nvSpPr>
          <p:spPr bwMode="auto">
            <a:xfrm>
              <a:off x="1941513" y="5008564"/>
              <a:ext cx="50452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Rectangle 60"/>
            <p:cNvSpPr>
              <a:spLocks noChangeArrowheads="1"/>
            </p:cNvSpPr>
            <p:nvPr/>
          </p:nvSpPr>
          <p:spPr bwMode="auto">
            <a:xfrm>
              <a:off x="2298700" y="3279775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Rectangle 61"/>
            <p:cNvSpPr>
              <a:spLocks noChangeArrowheads="1"/>
            </p:cNvSpPr>
            <p:nvPr/>
          </p:nvSpPr>
          <p:spPr bwMode="auto">
            <a:xfrm>
              <a:off x="2119313" y="3495675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Rectangle 62"/>
            <p:cNvSpPr>
              <a:spLocks noChangeArrowheads="1"/>
            </p:cNvSpPr>
            <p:nvPr/>
          </p:nvSpPr>
          <p:spPr bwMode="auto">
            <a:xfrm>
              <a:off x="2119313" y="3711575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Rectangle 63"/>
            <p:cNvSpPr>
              <a:spLocks noChangeArrowheads="1"/>
            </p:cNvSpPr>
            <p:nvPr/>
          </p:nvSpPr>
          <p:spPr bwMode="auto">
            <a:xfrm>
              <a:off x="2119313" y="3927475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Rectangle 64"/>
            <p:cNvSpPr>
              <a:spLocks noChangeArrowheads="1"/>
            </p:cNvSpPr>
            <p:nvPr/>
          </p:nvSpPr>
          <p:spPr bwMode="auto">
            <a:xfrm>
              <a:off x="2298700" y="4143375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Rectangle 65"/>
            <p:cNvSpPr>
              <a:spLocks noChangeArrowheads="1"/>
            </p:cNvSpPr>
            <p:nvPr/>
          </p:nvSpPr>
          <p:spPr bwMode="auto">
            <a:xfrm>
              <a:off x="2479675" y="3063875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Rectangle 66"/>
            <p:cNvSpPr>
              <a:spLocks noChangeArrowheads="1"/>
            </p:cNvSpPr>
            <p:nvPr/>
          </p:nvSpPr>
          <p:spPr bwMode="auto">
            <a:xfrm>
              <a:off x="2298700" y="3063875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Rectangle 67"/>
            <p:cNvSpPr>
              <a:spLocks noChangeArrowheads="1"/>
            </p:cNvSpPr>
            <p:nvPr/>
          </p:nvSpPr>
          <p:spPr bwMode="auto">
            <a:xfrm>
              <a:off x="2119313" y="3279775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Rectangle 68"/>
            <p:cNvSpPr>
              <a:spLocks noChangeArrowheads="1"/>
            </p:cNvSpPr>
            <p:nvPr/>
          </p:nvSpPr>
          <p:spPr bwMode="auto">
            <a:xfrm>
              <a:off x="2298700" y="4360863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Rectangle 69"/>
            <p:cNvSpPr>
              <a:spLocks noChangeArrowheads="1"/>
            </p:cNvSpPr>
            <p:nvPr/>
          </p:nvSpPr>
          <p:spPr bwMode="auto">
            <a:xfrm>
              <a:off x="2479675" y="4360863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Rectangle 70"/>
            <p:cNvSpPr>
              <a:spLocks noChangeArrowheads="1"/>
            </p:cNvSpPr>
            <p:nvPr/>
          </p:nvSpPr>
          <p:spPr bwMode="auto">
            <a:xfrm>
              <a:off x="2659063" y="4360863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Rectangle 71"/>
            <p:cNvSpPr>
              <a:spLocks noChangeArrowheads="1"/>
            </p:cNvSpPr>
            <p:nvPr/>
          </p:nvSpPr>
          <p:spPr bwMode="auto">
            <a:xfrm>
              <a:off x="2659063" y="4576763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Rectangle 72"/>
            <p:cNvSpPr>
              <a:spLocks noChangeArrowheads="1"/>
            </p:cNvSpPr>
            <p:nvPr/>
          </p:nvSpPr>
          <p:spPr bwMode="auto">
            <a:xfrm>
              <a:off x="2840038" y="4576763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Rectangle 73"/>
            <p:cNvSpPr>
              <a:spLocks noChangeArrowheads="1"/>
            </p:cNvSpPr>
            <p:nvPr/>
          </p:nvSpPr>
          <p:spPr bwMode="auto">
            <a:xfrm>
              <a:off x="2840038" y="2847975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Rectangle 74"/>
            <p:cNvSpPr>
              <a:spLocks noChangeArrowheads="1"/>
            </p:cNvSpPr>
            <p:nvPr/>
          </p:nvSpPr>
          <p:spPr bwMode="auto">
            <a:xfrm>
              <a:off x="2659063" y="2847975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Rectangle 75"/>
            <p:cNvSpPr>
              <a:spLocks noChangeArrowheads="1"/>
            </p:cNvSpPr>
            <p:nvPr/>
          </p:nvSpPr>
          <p:spPr bwMode="auto">
            <a:xfrm>
              <a:off x="3019425" y="2847975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Rectangle 76"/>
            <p:cNvSpPr>
              <a:spLocks noChangeArrowheads="1"/>
            </p:cNvSpPr>
            <p:nvPr/>
          </p:nvSpPr>
          <p:spPr bwMode="auto">
            <a:xfrm>
              <a:off x="3198813" y="2847975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Rectangle 77"/>
            <p:cNvSpPr>
              <a:spLocks noChangeArrowheads="1"/>
            </p:cNvSpPr>
            <p:nvPr/>
          </p:nvSpPr>
          <p:spPr bwMode="auto">
            <a:xfrm>
              <a:off x="1939925" y="3711575"/>
              <a:ext cx="179388" cy="215900"/>
            </a:xfrm>
            <a:prstGeom prst="rect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Rectangle 78"/>
            <p:cNvSpPr>
              <a:spLocks noChangeArrowheads="1"/>
            </p:cNvSpPr>
            <p:nvPr/>
          </p:nvSpPr>
          <p:spPr bwMode="auto">
            <a:xfrm>
              <a:off x="3379788" y="2632075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Rectangle 79"/>
            <p:cNvSpPr>
              <a:spLocks noChangeArrowheads="1"/>
            </p:cNvSpPr>
            <p:nvPr/>
          </p:nvSpPr>
          <p:spPr bwMode="auto">
            <a:xfrm>
              <a:off x="3559175" y="2632075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Rectangle 80"/>
            <p:cNvSpPr>
              <a:spLocks noChangeArrowheads="1"/>
            </p:cNvSpPr>
            <p:nvPr/>
          </p:nvSpPr>
          <p:spPr bwMode="auto">
            <a:xfrm>
              <a:off x="3740150" y="2632075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Rectangle 81"/>
            <p:cNvSpPr>
              <a:spLocks noChangeArrowheads="1"/>
            </p:cNvSpPr>
            <p:nvPr/>
          </p:nvSpPr>
          <p:spPr bwMode="auto">
            <a:xfrm>
              <a:off x="3919538" y="2632075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Rectangle 82"/>
            <p:cNvSpPr>
              <a:spLocks noChangeArrowheads="1"/>
            </p:cNvSpPr>
            <p:nvPr/>
          </p:nvSpPr>
          <p:spPr bwMode="auto">
            <a:xfrm>
              <a:off x="4098925" y="2632075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Rectangle 83"/>
            <p:cNvSpPr>
              <a:spLocks noChangeArrowheads="1"/>
            </p:cNvSpPr>
            <p:nvPr/>
          </p:nvSpPr>
          <p:spPr bwMode="auto">
            <a:xfrm>
              <a:off x="1939925" y="3495675"/>
              <a:ext cx="179388" cy="215900"/>
            </a:xfrm>
            <a:prstGeom prst="rect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Rectangle 84"/>
            <p:cNvSpPr>
              <a:spLocks noChangeArrowheads="1"/>
            </p:cNvSpPr>
            <p:nvPr/>
          </p:nvSpPr>
          <p:spPr bwMode="auto">
            <a:xfrm>
              <a:off x="4279900" y="2632075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Rectangle 85"/>
            <p:cNvSpPr>
              <a:spLocks noChangeArrowheads="1"/>
            </p:cNvSpPr>
            <p:nvPr/>
          </p:nvSpPr>
          <p:spPr bwMode="auto">
            <a:xfrm>
              <a:off x="4459288" y="2632075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Rectangle 86"/>
            <p:cNvSpPr>
              <a:spLocks noChangeArrowheads="1"/>
            </p:cNvSpPr>
            <p:nvPr/>
          </p:nvSpPr>
          <p:spPr bwMode="auto">
            <a:xfrm>
              <a:off x="4638675" y="2632075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Rectangle 87"/>
            <p:cNvSpPr>
              <a:spLocks noChangeArrowheads="1"/>
            </p:cNvSpPr>
            <p:nvPr/>
          </p:nvSpPr>
          <p:spPr bwMode="auto">
            <a:xfrm>
              <a:off x="4819650" y="2632075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Rectangle 88"/>
            <p:cNvSpPr>
              <a:spLocks noChangeArrowheads="1"/>
            </p:cNvSpPr>
            <p:nvPr/>
          </p:nvSpPr>
          <p:spPr bwMode="auto">
            <a:xfrm>
              <a:off x="4999038" y="2632075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Rectangle 89"/>
            <p:cNvSpPr>
              <a:spLocks noChangeArrowheads="1"/>
            </p:cNvSpPr>
            <p:nvPr/>
          </p:nvSpPr>
          <p:spPr bwMode="auto">
            <a:xfrm>
              <a:off x="5180013" y="2632075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Rectangle 90"/>
            <p:cNvSpPr>
              <a:spLocks noChangeArrowheads="1"/>
            </p:cNvSpPr>
            <p:nvPr/>
          </p:nvSpPr>
          <p:spPr bwMode="auto">
            <a:xfrm>
              <a:off x="5359400" y="2632075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" name="Rectangle 91"/>
            <p:cNvSpPr>
              <a:spLocks noChangeArrowheads="1"/>
            </p:cNvSpPr>
            <p:nvPr/>
          </p:nvSpPr>
          <p:spPr bwMode="auto">
            <a:xfrm>
              <a:off x="5359400" y="2847975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Rectangle 92"/>
            <p:cNvSpPr>
              <a:spLocks noChangeArrowheads="1"/>
            </p:cNvSpPr>
            <p:nvPr/>
          </p:nvSpPr>
          <p:spPr bwMode="auto">
            <a:xfrm>
              <a:off x="5538788" y="2847975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" name="Rectangle 93"/>
            <p:cNvSpPr>
              <a:spLocks noChangeArrowheads="1"/>
            </p:cNvSpPr>
            <p:nvPr/>
          </p:nvSpPr>
          <p:spPr bwMode="auto">
            <a:xfrm>
              <a:off x="5719763" y="2847975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94"/>
            <p:cNvSpPr>
              <a:spLocks noChangeArrowheads="1"/>
            </p:cNvSpPr>
            <p:nvPr/>
          </p:nvSpPr>
          <p:spPr bwMode="auto">
            <a:xfrm>
              <a:off x="5899150" y="2847975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" name="Rectangle 95"/>
            <p:cNvSpPr>
              <a:spLocks noChangeArrowheads="1"/>
            </p:cNvSpPr>
            <p:nvPr/>
          </p:nvSpPr>
          <p:spPr bwMode="auto">
            <a:xfrm>
              <a:off x="6080125" y="3063875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Rectangle 96"/>
            <p:cNvSpPr>
              <a:spLocks noChangeArrowheads="1"/>
            </p:cNvSpPr>
            <p:nvPr/>
          </p:nvSpPr>
          <p:spPr bwMode="auto">
            <a:xfrm>
              <a:off x="6080125" y="2847975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Rectangle 97"/>
            <p:cNvSpPr>
              <a:spLocks noChangeArrowheads="1"/>
            </p:cNvSpPr>
            <p:nvPr/>
          </p:nvSpPr>
          <p:spPr bwMode="auto">
            <a:xfrm>
              <a:off x="6259513" y="3063875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Rectangle 98"/>
            <p:cNvSpPr>
              <a:spLocks noChangeArrowheads="1"/>
            </p:cNvSpPr>
            <p:nvPr/>
          </p:nvSpPr>
          <p:spPr bwMode="auto">
            <a:xfrm>
              <a:off x="6438900" y="3063875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9"/>
            <p:cNvSpPr>
              <a:spLocks noChangeArrowheads="1"/>
            </p:cNvSpPr>
            <p:nvPr/>
          </p:nvSpPr>
          <p:spPr bwMode="auto">
            <a:xfrm>
              <a:off x="6619875" y="3495675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" name="Rectangle 100"/>
            <p:cNvSpPr>
              <a:spLocks noChangeArrowheads="1"/>
            </p:cNvSpPr>
            <p:nvPr/>
          </p:nvSpPr>
          <p:spPr bwMode="auto">
            <a:xfrm>
              <a:off x="6619875" y="3711575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Rectangle 101"/>
            <p:cNvSpPr>
              <a:spLocks noChangeArrowheads="1"/>
            </p:cNvSpPr>
            <p:nvPr/>
          </p:nvSpPr>
          <p:spPr bwMode="auto">
            <a:xfrm>
              <a:off x="6619875" y="3927475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Rectangle 102"/>
            <p:cNvSpPr>
              <a:spLocks noChangeArrowheads="1"/>
            </p:cNvSpPr>
            <p:nvPr/>
          </p:nvSpPr>
          <p:spPr bwMode="auto">
            <a:xfrm>
              <a:off x="6438900" y="4143375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" name="Rectangle 103"/>
            <p:cNvSpPr>
              <a:spLocks noChangeArrowheads="1"/>
            </p:cNvSpPr>
            <p:nvPr/>
          </p:nvSpPr>
          <p:spPr bwMode="auto">
            <a:xfrm>
              <a:off x="6259513" y="4360863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04"/>
            <p:cNvSpPr>
              <a:spLocks noChangeArrowheads="1"/>
            </p:cNvSpPr>
            <p:nvPr/>
          </p:nvSpPr>
          <p:spPr bwMode="auto">
            <a:xfrm>
              <a:off x="6080125" y="4360863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" name="Rectangle 105"/>
            <p:cNvSpPr>
              <a:spLocks noChangeArrowheads="1"/>
            </p:cNvSpPr>
            <p:nvPr/>
          </p:nvSpPr>
          <p:spPr bwMode="auto">
            <a:xfrm>
              <a:off x="6080125" y="4576763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" name="Rectangle 106"/>
            <p:cNvSpPr>
              <a:spLocks noChangeArrowheads="1"/>
            </p:cNvSpPr>
            <p:nvPr/>
          </p:nvSpPr>
          <p:spPr bwMode="auto">
            <a:xfrm>
              <a:off x="5899150" y="4576763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Rectangle 107"/>
            <p:cNvSpPr>
              <a:spLocks noChangeArrowheads="1"/>
            </p:cNvSpPr>
            <p:nvPr/>
          </p:nvSpPr>
          <p:spPr bwMode="auto">
            <a:xfrm>
              <a:off x="5719763" y="4576763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Rectangle 108"/>
            <p:cNvSpPr>
              <a:spLocks noChangeArrowheads="1"/>
            </p:cNvSpPr>
            <p:nvPr/>
          </p:nvSpPr>
          <p:spPr bwMode="auto">
            <a:xfrm>
              <a:off x="5538788" y="4576763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09"/>
            <p:cNvSpPr>
              <a:spLocks noChangeArrowheads="1"/>
            </p:cNvSpPr>
            <p:nvPr/>
          </p:nvSpPr>
          <p:spPr bwMode="auto">
            <a:xfrm>
              <a:off x="5359400" y="4576763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Rectangle 110"/>
            <p:cNvSpPr>
              <a:spLocks noChangeArrowheads="1"/>
            </p:cNvSpPr>
            <p:nvPr/>
          </p:nvSpPr>
          <p:spPr bwMode="auto">
            <a:xfrm>
              <a:off x="5359400" y="4792663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" name="Rectangle 111"/>
            <p:cNvSpPr>
              <a:spLocks noChangeArrowheads="1"/>
            </p:cNvSpPr>
            <p:nvPr/>
          </p:nvSpPr>
          <p:spPr bwMode="auto">
            <a:xfrm>
              <a:off x="5180013" y="4792663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Rectangle 112"/>
            <p:cNvSpPr>
              <a:spLocks noChangeArrowheads="1"/>
            </p:cNvSpPr>
            <p:nvPr/>
          </p:nvSpPr>
          <p:spPr bwMode="auto">
            <a:xfrm>
              <a:off x="4999038" y="4792663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Rectangle 113"/>
            <p:cNvSpPr>
              <a:spLocks noChangeArrowheads="1"/>
            </p:cNvSpPr>
            <p:nvPr/>
          </p:nvSpPr>
          <p:spPr bwMode="auto">
            <a:xfrm>
              <a:off x="4819650" y="4792663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114"/>
            <p:cNvSpPr>
              <a:spLocks noChangeArrowheads="1"/>
            </p:cNvSpPr>
            <p:nvPr/>
          </p:nvSpPr>
          <p:spPr bwMode="auto">
            <a:xfrm>
              <a:off x="4638675" y="4792663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Rectangle 115"/>
            <p:cNvSpPr>
              <a:spLocks noChangeArrowheads="1"/>
            </p:cNvSpPr>
            <p:nvPr/>
          </p:nvSpPr>
          <p:spPr bwMode="auto">
            <a:xfrm>
              <a:off x="4459288" y="4792663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Rectangle 116"/>
            <p:cNvSpPr>
              <a:spLocks noChangeArrowheads="1"/>
            </p:cNvSpPr>
            <p:nvPr/>
          </p:nvSpPr>
          <p:spPr bwMode="auto">
            <a:xfrm>
              <a:off x="4279900" y="4792663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" name="Rectangle 117"/>
            <p:cNvSpPr>
              <a:spLocks noChangeArrowheads="1"/>
            </p:cNvSpPr>
            <p:nvPr/>
          </p:nvSpPr>
          <p:spPr bwMode="auto">
            <a:xfrm>
              <a:off x="4098925" y="4792663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Rectangle 118"/>
            <p:cNvSpPr>
              <a:spLocks noChangeArrowheads="1"/>
            </p:cNvSpPr>
            <p:nvPr/>
          </p:nvSpPr>
          <p:spPr bwMode="auto">
            <a:xfrm>
              <a:off x="3919538" y="4792663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Rectangle 119"/>
            <p:cNvSpPr>
              <a:spLocks noChangeArrowheads="1"/>
            </p:cNvSpPr>
            <p:nvPr/>
          </p:nvSpPr>
          <p:spPr bwMode="auto">
            <a:xfrm>
              <a:off x="3740150" y="4792663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" name="Rectangle 120"/>
            <p:cNvSpPr>
              <a:spLocks noChangeArrowheads="1"/>
            </p:cNvSpPr>
            <p:nvPr/>
          </p:nvSpPr>
          <p:spPr bwMode="auto">
            <a:xfrm>
              <a:off x="3559175" y="4792663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Rectangle 121"/>
            <p:cNvSpPr>
              <a:spLocks noChangeArrowheads="1"/>
            </p:cNvSpPr>
            <p:nvPr/>
          </p:nvSpPr>
          <p:spPr bwMode="auto">
            <a:xfrm>
              <a:off x="3379788" y="4792663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" name="Rectangle 122"/>
            <p:cNvSpPr>
              <a:spLocks noChangeArrowheads="1"/>
            </p:cNvSpPr>
            <p:nvPr/>
          </p:nvSpPr>
          <p:spPr bwMode="auto">
            <a:xfrm>
              <a:off x="3198813" y="4576763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" name="Rectangle 123"/>
            <p:cNvSpPr>
              <a:spLocks noChangeArrowheads="1"/>
            </p:cNvSpPr>
            <p:nvPr/>
          </p:nvSpPr>
          <p:spPr bwMode="auto">
            <a:xfrm>
              <a:off x="3379788" y="4576763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" name="Rectangle 124"/>
            <p:cNvSpPr>
              <a:spLocks noChangeArrowheads="1"/>
            </p:cNvSpPr>
            <p:nvPr/>
          </p:nvSpPr>
          <p:spPr bwMode="auto">
            <a:xfrm>
              <a:off x="3019425" y="4576763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125"/>
            <p:cNvSpPr>
              <a:spLocks noChangeArrowheads="1"/>
            </p:cNvSpPr>
            <p:nvPr/>
          </p:nvSpPr>
          <p:spPr bwMode="auto">
            <a:xfrm>
              <a:off x="6438900" y="4360863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126"/>
            <p:cNvSpPr>
              <a:spLocks noChangeArrowheads="1"/>
            </p:cNvSpPr>
            <p:nvPr/>
          </p:nvSpPr>
          <p:spPr bwMode="auto">
            <a:xfrm>
              <a:off x="6799263" y="3711575"/>
              <a:ext cx="179387" cy="215900"/>
            </a:xfrm>
            <a:prstGeom prst="rect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Rectangle 127"/>
            <p:cNvSpPr>
              <a:spLocks noChangeArrowheads="1"/>
            </p:cNvSpPr>
            <p:nvPr/>
          </p:nvSpPr>
          <p:spPr bwMode="auto">
            <a:xfrm>
              <a:off x="6799263" y="3495675"/>
              <a:ext cx="179387" cy="215900"/>
            </a:xfrm>
            <a:prstGeom prst="rect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" name="Rectangle 128"/>
            <p:cNvSpPr>
              <a:spLocks noChangeArrowheads="1"/>
            </p:cNvSpPr>
            <p:nvPr/>
          </p:nvSpPr>
          <p:spPr bwMode="auto">
            <a:xfrm>
              <a:off x="3379788" y="2847975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5" name="Rectangle 129"/>
            <p:cNvSpPr>
              <a:spLocks noChangeArrowheads="1"/>
            </p:cNvSpPr>
            <p:nvPr/>
          </p:nvSpPr>
          <p:spPr bwMode="auto">
            <a:xfrm>
              <a:off x="6438900" y="3279775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Rectangle 130"/>
            <p:cNvSpPr>
              <a:spLocks noChangeArrowheads="1"/>
            </p:cNvSpPr>
            <p:nvPr/>
          </p:nvSpPr>
          <p:spPr bwMode="auto">
            <a:xfrm>
              <a:off x="6619875" y="3279775"/>
              <a:ext cx="179388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" name="Rectangle 131"/>
            <p:cNvSpPr>
              <a:spLocks noChangeArrowheads="1"/>
            </p:cNvSpPr>
            <p:nvPr/>
          </p:nvSpPr>
          <p:spPr bwMode="auto">
            <a:xfrm>
              <a:off x="2659063" y="3063875"/>
              <a:ext cx="179387" cy="2159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" name="Oval 132"/>
            <p:cNvSpPr>
              <a:spLocks noChangeArrowheads="1"/>
            </p:cNvSpPr>
            <p:nvPr/>
          </p:nvSpPr>
          <p:spPr bwMode="auto">
            <a:xfrm>
              <a:off x="2200275" y="2740025"/>
              <a:ext cx="4525963" cy="2160588"/>
            </a:xfrm>
            <a:prstGeom prst="ellips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-48882" y="1080102"/>
            <a:ext cx="5522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Trebuchet MS" pitchFamily="34" charset="0"/>
              </a:rPr>
              <a:t>Ω</a:t>
            </a:r>
            <a:r>
              <a:rPr lang="en-US" sz="2400" dirty="0" smtClean="0">
                <a:latin typeface="Trebuchet MS" pitchFamily="34" charset="0"/>
              </a:rPr>
              <a:t> – </a:t>
            </a:r>
            <a:r>
              <a:rPr lang="ru-RU" sz="2400" dirty="0" smtClean="0">
                <a:latin typeface="Trebuchet MS" pitchFamily="34" charset="0"/>
              </a:rPr>
              <a:t>объемлющее сеточное разбиение</a:t>
            </a:r>
          </a:p>
          <a:p>
            <a:r>
              <a:rPr lang="en-US" sz="2400" b="1" dirty="0" smtClean="0">
                <a:latin typeface="Trebuchet MS" pitchFamily="34" charset="0"/>
              </a:rPr>
              <a:t>D</a:t>
            </a:r>
            <a:r>
              <a:rPr lang="en-US" sz="2400" dirty="0" smtClean="0">
                <a:latin typeface="Trebuchet MS" pitchFamily="34" charset="0"/>
              </a:rPr>
              <a:t> </a:t>
            </a:r>
            <a:r>
              <a:rPr lang="ru-RU" sz="2400" dirty="0" smtClean="0">
                <a:latin typeface="Trebuchet MS" pitchFamily="34" charset="0"/>
              </a:rPr>
              <a:t>- твердое включение с </a:t>
            </a:r>
            <a:r>
              <a:rPr lang="ru-RU" sz="2400" i="1" dirty="0" smtClean="0">
                <a:latin typeface="Trebuchet MS" pitchFamily="34" charset="0"/>
              </a:rPr>
              <a:t>Г</a:t>
            </a:r>
            <a:r>
              <a:rPr lang="ru-RU" sz="2400" dirty="0" smtClean="0">
                <a:latin typeface="Trebuchet MS" pitchFamily="34" charset="0"/>
              </a:rPr>
              <a:t> = ∂</a:t>
            </a:r>
            <a:r>
              <a:rPr lang="en-US" sz="2400" b="1" dirty="0" smtClean="0">
                <a:latin typeface="Trebuchet MS" pitchFamily="34" charset="0"/>
              </a:rPr>
              <a:t>D</a:t>
            </a:r>
            <a:endParaRPr lang="ru-RU" sz="2400" b="1" dirty="0">
              <a:latin typeface="Trebuchet MS" pitchFamily="34" charset="0"/>
            </a:endParaRPr>
          </a:p>
        </p:txBody>
      </p:sp>
      <p:pic>
        <p:nvPicPr>
          <p:cNvPr id="1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875" y="3786946"/>
            <a:ext cx="1742406" cy="173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37" y="3786947"/>
            <a:ext cx="1656111" cy="16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Стрелка вправо 121"/>
          <p:cNvSpPr/>
          <p:nvPr/>
        </p:nvSpPr>
        <p:spPr>
          <a:xfrm>
            <a:off x="6351879" y="4419600"/>
            <a:ext cx="59148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39189" y="2173753"/>
                <a:ext cx="478971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rebuchet MS" pitchFamily="34" charset="0"/>
                  </a:rPr>
                  <a:t>3 </a:t>
                </a:r>
                <a:r>
                  <a:rPr lang="ru-RU" sz="2400" dirty="0" smtClean="0">
                    <a:latin typeface="Trebuchet MS" pitchFamily="34" charset="0"/>
                  </a:rPr>
                  <a:t>типа ячеек:</a:t>
                </a:r>
              </a:p>
              <a:p>
                <a:pPr marL="400050" indent="-400050">
                  <a:buFont typeface="+mj-lt"/>
                  <a:buAutoNum type="romanUcPeriod"/>
                </a:pPr>
                <a:r>
                  <a:rPr lang="ru-RU" sz="2400" dirty="0" smtClean="0">
                    <a:latin typeface="Trebuchet MS" pitchFamily="34" charset="0"/>
                  </a:rPr>
                  <a:t>Внутри </a:t>
                </a:r>
                <a:r>
                  <a:rPr lang="ru-RU" sz="2400" dirty="0" err="1" smtClean="0">
                    <a:latin typeface="Trebuchet MS" pitchFamily="34" charset="0"/>
                  </a:rPr>
                  <a:t>тв</a:t>
                </a:r>
                <a:r>
                  <a:rPr lang="ru-RU" sz="2400" dirty="0" smtClean="0">
                    <a:latin typeface="Trebuchet MS" pitchFamily="34" charset="0"/>
                  </a:rPr>
                  <a:t> включения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endParaRPr lang="en-US" sz="2400" b="0" dirty="0" smtClean="0">
                  <a:latin typeface="Trebuchet MS" pitchFamily="34" charset="0"/>
                  <a:ea typeface="Cambria Math"/>
                </a:endParaRPr>
              </a:p>
              <a:p>
                <a:pPr marL="400050" indent="-400050">
                  <a:buFont typeface="+mj-lt"/>
                  <a:buAutoNum type="romanUcPeriod"/>
                </a:pPr>
                <a:r>
                  <a:rPr lang="ru-RU" sz="2400" dirty="0" smtClean="0">
                    <a:latin typeface="Trebuchet MS" pitchFamily="34" charset="0"/>
                    <a:ea typeface="Cambria Math"/>
                  </a:rPr>
                  <a:t>Вне </a:t>
                </a:r>
                <a:r>
                  <a:rPr lang="ru-RU" sz="2400" dirty="0" err="1" smtClean="0">
                    <a:latin typeface="Trebuchet MS" pitchFamily="34" charset="0"/>
                    <a:ea typeface="Cambria Math"/>
                  </a:rPr>
                  <a:t>тв</a:t>
                </a:r>
                <a:r>
                  <a:rPr lang="ru-RU" sz="2400" dirty="0" smtClean="0">
                    <a:latin typeface="Trebuchet MS" pitchFamily="34" charset="0"/>
                    <a:ea typeface="Cambria Math"/>
                  </a:rPr>
                  <a:t> включения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⊂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/>
                        <a:ea typeface="Cambria Math"/>
                      </a:rPr>
                      <m:t>Ω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∖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endParaRPr lang="en-US" sz="2400" b="0" dirty="0" smtClean="0">
                  <a:latin typeface="Trebuchet MS" pitchFamily="34" charset="0"/>
                  <a:ea typeface="Cambria Math"/>
                </a:endParaRPr>
              </a:p>
              <a:p>
                <a:pPr marL="400050" indent="-400050">
                  <a:buFont typeface="+mj-lt"/>
                  <a:buAutoNum type="romanUcPeriod"/>
                </a:pPr>
                <a:r>
                  <a:rPr lang="ru-RU" sz="2400" dirty="0" smtClean="0">
                    <a:latin typeface="Trebuchet MS" pitchFamily="34" charset="0"/>
                    <a:ea typeface="Cambria Math"/>
                  </a:rPr>
                  <a:t>Пересекающие </a:t>
                </a:r>
                <a:r>
                  <a:rPr lang="ru-RU" sz="2400" i="1" dirty="0" smtClean="0">
                    <a:latin typeface="Trebuchet MS" pitchFamily="34" charset="0"/>
                    <a:ea typeface="Cambria Math"/>
                  </a:rPr>
                  <a:t>Г</a:t>
                </a:r>
                <a:r>
                  <a:rPr lang="ru-RU" sz="2400" dirty="0" smtClean="0">
                    <a:latin typeface="Trebuchet MS" pitchFamily="34" charset="0"/>
                    <a:ea typeface="Cambria Math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el-GR" sz="2400" i="1" smtClean="0">
                        <a:latin typeface="Cambria Math"/>
                        <a:ea typeface="Cambria Math"/>
                      </a:rPr>
                      <m:t>𝛤</m:t>
                    </m:r>
                    <m:r>
                      <a:rPr lang="el-GR" sz="2400" i="1" smtClean="0"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r>
                  <a:rPr lang="ru-RU" sz="2400" b="0" dirty="0" smtClean="0">
                    <a:latin typeface="Trebuchet MS" pitchFamily="34" charset="0"/>
                    <a:ea typeface="Cambria Math"/>
                  </a:rPr>
                  <a:t> </a:t>
                </a:r>
                <a:endParaRPr lang="en-US" sz="2400" b="0" dirty="0" smtClean="0">
                  <a:latin typeface="Trebuchet MS" pitchFamily="34" charset="0"/>
                  <a:ea typeface="Cambria Math"/>
                </a:endParaRPr>
              </a:p>
              <a:p>
                <a:pPr marL="400050" indent="-400050">
                  <a:buFont typeface="+mj-lt"/>
                  <a:buAutoNum type="romanUcPeriod"/>
                </a:pPr>
                <a:endParaRPr lang="ru-RU" sz="2400" baseline="-25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9" y="2173753"/>
                <a:ext cx="4789714" cy="1815882"/>
              </a:xfrm>
              <a:prstGeom prst="rect">
                <a:avLst/>
              </a:prstGeom>
              <a:blipFill rotWithShape="1">
                <a:blip r:embed="rId5"/>
                <a:stretch>
                  <a:fillRect l="-1908" t="-26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TextBox 123"/>
          <p:cNvSpPr txBox="1"/>
          <p:nvPr/>
        </p:nvSpPr>
        <p:spPr>
          <a:xfrm>
            <a:off x="280850" y="4056358"/>
            <a:ext cx="3910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rebuchet MS" pitchFamily="34" charset="0"/>
              </a:rPr>
              <a:t>В ячейках типа </a:t>
            </a:r>
            <a:r>
              <a:rPr lang="en-US" sz="2400" dirty="0" smtClean="0">
                <a:latin typeface="Trebuchet MS" pitchFamily="34" charset="0"/>
              </a:rPr>
              <a:t>III </a:t>
            </a:r>
            <a:r>
              <a:rPr lang="ru-RU" sz="2400" dirty="0" smtClean="0">
                <a:latin typeface="Trebuchet MS" pitchFamily="34" charset="0"/>
              </a:rPr>
              <a:t>выполняется линейное приближение </a:t>
            </a:r>
            <a:r>
              <a:rPr lang="ru-RU" sz="2400" i="1" dirty="0">
                <a:latin typeface="Trebuchet MS" pitchFamily="34" charset="0"/>
              </a:rPr>
              <a:t>Г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18750" y="5526101"/>
            <a:ext cx="8757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rebuchet MS" pitchFamily="34" charset="0"/>
              </a:rPr>
              <a:t>По всем ячейкам из </a:t>
            </a:r>
            <a:r>
              <a:rPr lang="el-GR" sz="2400" b="1" dirty="0">
                <a:latin typeface="Trebuchet MS" pitchFamily="34" charset="0"/>
              </a:rPr>
              <a:t>Ω</a:t>
            </a:r>
            <a:r>
              <a:rPr lang="en-US" sz="2400" dirty="0" smtClean="0">
                <a:latin typeface="Trebuchet MS" pitchFamily="34" charset="0"/>
              </a:rPr>
              <a:t> </a:t>
            </a:r>
            <a:r>
              <a:rPr lang="ru-RU" sz="2400" dirty="0" smtClean="0">
                <a:latin typeface="Trebuchet MS" pitchFamily="34" charset="0"/>
              </a:rPr>
              <a:t>выполняется сквозной единообразный расчет с последующей коррекцией значений в ячейках типа </a:t>
            </a:r>
            <a:r>
              <a:rPr lang="en-US" sz="2400" dirty="0" smtClean="0">
                <a:latin typeface="Trebuchet MS" pitchFamily="34" charset="0"/>
              </a:rPr>
              <a:t>III</a:t>
            </a:r>
            <a:r>
              <a:rPr lang="ru-RU" sz="2400" dirty="0">
                <a:latin typeface="Trebuchet MS" pitchFamily="34" charset="0"/>
              </a:rPr>
              <a:t>.</a:t>
            </a:r>
          </a:p>
        </p:txBody>
      </p:sp>
      <p:sp>
        <p:nvSpPr>
          <p:cNvPr id="126" name="Овал 125"/>
          <p:cNvSpPr/>
          <p:nvPr/>
        </p:nvSpPr>
        <p:spPr>
          <a:xfrm>
            <a:off x="7067937" y="1858922"/>
            <a:ext cx="492724" cy="472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</a:t>
            </a:r>
            <a:endParaRPr lang="ru-RU" sz="2400" b="1" dirty="0"/>
          </a:p>
        </p:txBody>
      </p:sp>
      <p:sp>
        <p:nvSpPr>
          <p:cNvPr id="127" name="Овал 126"/>
          <p:cNvSpPr/>
          <p:nvPr/>
        </p:nvSpPr>
        <p:spPr>
          <a:xfrm>
            <a:off x="8589373" y="1022039"/>
            <a:ext cx="516105" cy="472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II</a:t>
            </a:r>
            <a:endParaRPr lang="ru-RU" sz="2400" b="1" dirty="0"/>
          </a:p>
        </p:txBody>
      </p:sp>
      <p:sp>
        <p:nvSpPr>
          <p:cNvPr id="128" name="Овал 127"/>
          <p:cNvSpPr/>
          <p:nvPr/>
        </p:nvSpPr>
        <p:spPr>
          <a:xfrm>
            <a:off x="8033078" y="2331750"/>
            <a:ext cx="665627" cy="555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III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522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060" y="224859"/>
            <a:ext cx="8229600" cy="914400"/>
          </a:xfrm>
        </p:spPr>
        <p:txBody>
          <a:bodyPr/>
          <a:lstStyle/>
          <a:p>
            <a:r>
              <a:rPr lang="ru-RU" dirty="0" smtClean="0">
                <a:latin typeface="Trebuchet MS" pitchFamily="34" charset="0"/>
              </a:rPr>
              <a:t>Численный метод:</a:t>
            </a:r>
            <a:endParaRPr lang="ru-RU" dirty="0">
              <a:latin typeface="Trebuchet MS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-26126" y="3638495"/>
                <a:ext cx="4217126" cy="988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400" b="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>
                              <a:latin typeface="Cambria Math"/>
                            </a:rPr>
                            <m:t>+1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400" b="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>
                              <a:latin typeface="Cambria Math"/>
                            </a:rPr>
                            <m:t>𝑛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∆</m:t>
                          </m:r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𝒒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126" y="3638495"/>
                <a:ext cx="4217126" cy="98828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45676" y="3947971"/>
            <a:ext cx="298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Явная схема, устойчива с 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0" y="4561778"/>
                <a:ext cx="4659352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∆</m:t>
                          </m:r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𝒒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61778"/>
                <a:ext cx="4659352" cy="9885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0" y="5918190"/>
                <a:ext cx="3697551" cy="4456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𝜔</m:t>
                          </m:r>
                        </m:sup>
                      </m:sSubSup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</m:sSubSup>
                      <m:r>
                        <a:rPr lang="en-US" sz="2000" i="1">
                          <a:latin typeface="Cambria Math"/>
                        </a:rPr>
                        <m:t>+(1−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)(</m:t>
                      </m:r>
                      <m:sSubSup>
                        <m:sSubSupPr>
                          <m:ctrlPr>
                            <a:rPr lang="ru-RU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latin typeface="Cambria Math"/>
                            </a:rPr>
                            <m:t>+1</m:t>
                          </m:r>
                        </m:sup>
                      </m:sSubSup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ru-RU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</m:sSubSup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18190"/>
                <a:ext cx="3697551" cy="445635"/>
              </a:xfrm>
              <a:prstGeom prst="rect">
                <a:avLst/>
              </a:prstGeom>
              <a:blipFill rotWithShape="1">
                <a:blip r:embed="rId4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461335" y="4796141"/>
            <a:ext cx="363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Гибридная явно-неявная схема</a:t>
            </a:r>
            <a:endParaRPr lang="ru-RU" dirty="0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42560" y="2023529"/>
            <a:ext cx="8610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55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000" dirty="0">
                <a:latin typeface="Calibri" pitchFamily="34" charset="0"/>
              </a:rPr>
              <a:t>дискретизация по пространству методом конечного объема</a:t>
            </a:r>
            <a:r>
              <a:rPr lang="en-US" sz="2000" dirty="0">
                <a:latin typeface="Calibri" pitchFamily="34" charset="0"/>
              </a:rPr>
              <a:t>;</a:t>
            </a:r>
          </a:p>
          <a:p>
            <a:pPr marL="342900" indent="-342900">
              <a:lnSpc>
                <a:spcPct val="80000"/>
              </a:lnSpc>
              <a:spcBef>
                <a:spcPct val="55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000" dirty="0">
                <a:latin typeface="Calibri" pitchFamily="34" charset="0"/>
              </a:rPr>
              <a:t>метод С. К. Годунова вычисления потоков на гранях ячеек</a:t>
            </a:r>
            <a:r>
              <a:rPr lang="en-US" sz="2000" dirty="0">
                <a:latin typeface="Calibri" pitchFamily="34" charset="0"/>
              </a:rPr>
              <a:t>;</a:t>
            </a:r>
          </a:p>
          <a:p>
            <a:pPr marL="342900" indent="-342900">
              <a:lnSpc>
                <a:spcPct val="80000"/>
              </a:lnSpc>
              <a:spcBef>
                <a:spcPct val="55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000" dirty="0">
                <a:latin typeface="Calibri" pitchFamily="34" charset="0"/>
              </a:rPr>
              <a:t>второй порядок точности по времени и пространству</a:t>
            </a:r>
            <a:r>
              <a:rPr lang="en-US" sz="2000" dirty="0" smtClean="0">
                <a:latin typeface="Calibri" pitchFamily="34" charset="0"/>
              </a:rPr>
              <a:t>;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019" y="954593"/>
            <a:ext cx="577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 расщепления по физическим процессам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990600" y="1276035"/>
                <a:ext cx="2004010" cy="877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𝜕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𝒒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276035"/>
                <a:ext cx="2004010" cy="877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224298" y="1317649"/>
                <a:ext cx="1642757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𝜕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𝒒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𝒘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298" y="1317649"/>
                <a:ext cx="1642757" cy="7945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157607" y="3073498"/>
                <a:ext cx="2980881" cy="998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ru-RU" sz="24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607" y="3073498"/>
                <a:ext cx="2980881" cy="99886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934200" y="3882921"/>
                <a:ext cx="1718099" cy="499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∆</m:t>
                      </m:r>
                      <m:r>
                        <a:rPr lang="en-US" sz="2400" i="1">
                          <a:latin typeface="Cambria Math"/>
                        </a:rPr>
                        <m:t>𝑡</m:t>
                      </m:r>
                      <m:r>
                        <a:rPr lang="en-US" sz="2400" i="1">
                          <a:latin typeface="Cambria Math"/>
                        </a:rPr>
                        <m:t>≤</m:t>
                      </m:r>
                      <m:r>
                        <a:rPr lang="en-US" sz="2400" i="1">
                          <a:latin typeface="Cambria Math"/>
                        </a:rPr>
                        <m:t>𝜆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sSubSup>
                        <m:sSub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882921"/>
                <a:ext cx="1718099" cy="499432"/>
              </a:xfrm>
              <a:prstGeom prst="rect">
                <a:avLst/>
              </a:prstGeom>
              <a:blipFill rotWithShape="1">
                <a:blip r:embed="rId8"/>
                <a:stretch>
                  <a:fillRect r="-356" b="-9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0" y="5535347"/>
                <a:ext cx="2858539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𝜔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𝜔</m:t>
                      </m:r>
                      <m:sSup>
                        <m:sSupPr>
                          <m:ctrlPr>
                            <a:rPr lang="ru-RU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+(1−</m:t>
                      </m:r>
                      <m:r>
                        <a:rPr lang="en-US" sz="2000" i="1">
                          <a:latin typeface="Cambria Math"/>
                        </a:rPr>
                        <m:t>𝜔</m:t>
                      </m:r>
                      <m:r>
                        <a:rPr lang="en-US" sz="2000" i="1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ru-RU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latin typeface="Cambria Math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35347"/>
                <a:ext cx="2858539" cy="407099"/>
              </a:xfrm>
              <a:prstGeom prst="rect">
                <a:avLst/>
              </a:prstGeom>
              <a:blipFill rotWithShape="1">
                <a:blip r:embed="rId9"/>
                <a:stretch>
                  <a:fillRect b="-164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1888" y="6367638"/>
            <a:ext cx="372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Схема абсолютно устойчива при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697551" y="6126790"/>
                <a:ext cx="232300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ru-RU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1, 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𝜆</m:t>
                                  </m:r>
                                  <m:d>
                                    <m:d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sup>
                                      </m:sSubSup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551" y="6126790"/>
                <a:ext cx="2323008" cy="7146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4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149" y="228600"/>
            <a:ext cx="8229600" cy="914400"/>
          </a:xfrm>
        </p:spPr>
        <p:txBody>
          <a:bodyPr/>
          <a:lstStyle/>
          <a:p>
            <a:r>
              <a:rPr lang="ru-RU" dirty="0" smtClean="0"/>
              <a:t>Численный метод: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2526" y="1021394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Линеаризация: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61406" y="1390725"/>
                <a:ext cx="6172200" cy="1907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/>
                        </a:rPr>
                        <m:t>𝛿</m:t>
                      </m:r>
                      <m:sSubSup>
                        <m:sSub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=−</m:t>
                      </m:r>
                      <m:sSubSup>
                        <m:sSub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∆</m:t>
                          </m:r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𝛿</m:t>
                          </m:r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ru-RU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/>
                        </a:rPr>
                        <m:t>(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∆</m:t>
                      </m:r>
                      <m:sSubSup>
                        <m:sSub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06" y="1390725"/>
                <a:ext cx="6172200" cy="19075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638800" y="263601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Итерационная невязка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76646" y="3298299"/>
                <a:ext cx="4209796" cy="940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𝛿</m:t>
                      </m:r>
                      <m:sSubSup>
                        <m:sSub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+1,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+1,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ru-RU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∆</m:t>
                          </m:r>
                          <m:r>
                            <a:rPr lang="en-US" sz="24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+1,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46" y="3298299"/>
                <a:ext cx="4209796" cy="940001"/>
              </a:xfrm>
              <a:prstGeom prst="rect">
                <a:avLst/>
              </a:prstGeom>
              <a:blipFill rotWithShape="1">
                <a:blip r:embed="rId4"/>
                <a:stretch>
                  <a:fillRect l="-435" b="-25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879526" y="4066638"/>
                <a:ext cx="2286000" cy="5847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ru-RU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𝛿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𝑠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𝑞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526" y="4066638"/>
                <a:ext cx="228600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Объект 1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33456170"/>
              </p:ext>
            </p:extLst>
          </p:nvPr>
        </p:nvGraphicFramePr>
        <p:xfrm>
          <a:off x="2522112" y="5051957"/>
          <a:ext cx="62642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6" name="Equation" r:id="rId6" imgW="2438400" imgH="228600" progId="Equation.DSMT4">
                  <p:embed/>
                </p:oleObj>
              </mc:Choice>
              <mc:Fallback>
                <p:oleObj name="Equation" r:id="rId6" imgW="243840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112" y="5051957"/>
                        <a:ext cx="62642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0" y="4670675"/>
            <a:ext cx="2493010" cy="42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 smtClean="0">
                <a:latin typeface="Calibri" pitchFamily="34" charset="0"/>
              </a:rPr>
              <a:t>Метод </a:t>
            </a:r>
            <a:r>
              <a:rPr lang="en-US" sz="2800" b="1" dirty="0" smtClean="0">
                <a:latin typeface="Calibri" pitchFamily="34" charset="0"/>
              </a:rPr>
              <a:t>LU-SGS</a:t>
            </a:r>
            <a:r>
              <a:rPr lang="en-US" sz="2800" dirty="0" smtClean="0">
                <a:latin typeface="Calibri" pitchFamily="34" charset="0"/>
              </a:rPr>
              <a:t>: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82550" y="5099185"/>
            <a:ext cx="3384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Calibri" pitchFamily="34" charset="0"/>
              </a:rPr>
              <a:t>Факторизация: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096917" y="5806237"/>
            <a:ext cx="20574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Forward: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Backward:</a:t>
            </a:r>
            <a:endParaRPr lang="ru-RU" sz="3200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Прямоугольник 21"/>
              <p:cNvSpPr/>
              <p:nvPr/>
            </p:nvSpPr>
            <p:spPr>
              <a:xfrm>
                <a:off x="2575560" y="5622405"/>
                <a:ext cx="4572000" cy="11356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𝐿</m:t>
                          </m:r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r>
                            <a:rPr lang="en-US" sz="3200" i="1">
                              <a:latin typeface="Cambria Math"/>
                            </a:rPr>
                            <m:t>𝐷</m:t>
                          </m:r>
                        </m:e>
                      </m:d>
                      <m:acc>
                        <m:accPr>
                          <m:chr m:val="̃"/>
                          <m:ctrlPr>
                            <a:rPr lang="ru-RU" sz="3200" i="1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</a:rPr>
                            <m:t>𝑞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ru-RU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r>
                            <a:rPr lang="en-US" sz="3200" i="1">
                              <a:latin typeface="Cambria Math"/>
                            </a:rPr>
                            <m:t>𝐷</m:t>
                          </m:r>
                        </m:e>
                      </m:d>
                      <m:sSup>
                        <m:sSupPr>
                          <m:ctrlPr>
                            <a:rPr lang="ru-RU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𝛿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𝑠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𝑞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𝐷</m:t>
                      </m:r>
                      <m:acc>
                        <m:accPr>
                          <m:chr m:val="̃"/>
                          <m:ctrlPr>
                            <a:rPr lang="ru-RU" sz="3200" i="1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560" y="5622405"/>
                <a:ext cx="4572000" cy="11356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172057" y="4052780"/>
            <a:ext cx="3867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СЛАУ для определения итерационного инкремента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2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6096000" y="1371600"/>
            <a:ext cx="2667000" cy="2447925"/>
            <a:chOff x="431" y="1207"/>
            <a:chExt cx="2177" cy="1998"/>
          </a:xfrm>
        </p:grpSpPr>
        <p:grpSp>
          <p:nvGrpSpPr>
            <p:cNvPr id="74755" name="Group 64"/>
            <p:cNvGrpSpPr>
              <a:grpSpLocks/>
            </p:cNvGrpSpPr>
            <p:nvPr/>
          </p:nvGrpSpPr>
          <p:grpSpPr bwMode="auto">
            <a:xfrm>
              <a:off x="1519" y="1207"/>
              <a:ext cx="1089" cy="1000"/>
              <a:chOff x="1066" y="1162"/>
              <a:chExt cx="1089" cy="1000"/>
            </a:xfrm>
          </p:grpSpPr>
          <p:sp>
            <p:nvSpPr>
              <p:cNvPr id="74756" name="Rectangle 65"/>
              <p:cNvSpPr>
                <a:spLocks noChangeArrowheads="1"/>
              </p:cNvSpPr>
              <p:nvPr/>
            </p:nvSpPr>
            <p:spPr bwMode="auto">
              <a:xfrm>
                <a:off x="1937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b="1"/>
              </a:p>
            </p:txBody>
          </p:sp>
          <p:sp>
            <p:nvSpPr>
              <p:cNvPr id="74757" name="Rectangle 66"/>
              <p:cNvSpPr>
                <a:spLocks noChangeArrowheads="1"/>
              </p:cNvSpPr>
              <p:nvPr/>
            </p:nvSpPr>
            <p:spPr bwMode="auto">
              <a:xfrm>
                <a:off x="1719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58" name="Rectangle 67"/>
              <p:cNvSpPr>
                <a:spLocks noChangeArrowheads="1"/>
              </p:cNvSpPr>
              <p:nvPr/>
            </p:nvSpPr>
            <p:spPr bwMode="auto">
              <a:xfrm>
                <a:off x="1502" y="1162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59" name="Rectangle 68"/>
              <p:cNvSpPr>
                <a:spLocks noChangeArrowheads="1"/>
              </p:cNvSpPr>
              <p:nvPr/>
            </p:nvSpPr>
            <p:spPr bwMode="auto">
              <a:xfrm>
                <a:off x="1284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60" name="Rectangle 69"/>
              <p:cNvSpPr>
                <a:spLocks noChangeArrowheads="1"/>
              </p:cNvSpPr>
              <p:nvPr/>
            </p:nvSpPr>
            <p:spPr bwMode="auto">
              <a:xfrm>
                <a:off x="1066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61" name="Rectangle 70"/>
              <p:cNvSpPr>
                <a:spLocks noChangeArrowheads="1"/>
              </p:cNvSpPr>
              <p:nvPr/>
            </p:nvSpPr>
            <p:spPr bwMode="auto">
              <a:xfrm>
                <a:off x="1937" y="1990"/>
                <a:ext cx="21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62" name="Rectangle 71"/>
              <p:cNvSpPr>
                <a:spLocks noChangeArrowheads="1"/>
              </p:cNvSpPr>
              <p:nvPr/>
            </p:nvSpPr>
            <p:spPr bwMode="auto">
              <a:xfrm>
                <a:off x="1719" y="1990"/>
                <a:ext cx="21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63" name="Rectangle 72"/>
              <p:cNvSpPr>
                <a:spLocks noChangeArrowheads="1"/>
              </p:cNvSpPr>
              <p:nvPr/>
            </p:nvSpPr>
            <p:spPr bwMode="auto">
              <a:xfrm>
                <a:off x="1502" y="1990"/>
                <a:ext cx="217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64" name="Rectangle 73"/>
              <p:cNvSpPr>
                <a:spLocks noChangeArrowheads="1"/>
              </p:cNvSpPr>
              <p:nvPr/>
            </p:nvSpPr>
            <p:spPr bwMode="auto">
              <a:xfrm>
                <a:off x="1284" y="1990"/>
                <a:ext cx="21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65" name="Rectangle 74"/>
              <p:cNvSpPr>
                <a:spLocks noChangeArrowheads="1"/>
              </p:cNvSpPr>
              <p:nvPr/>
            </p:nvSpPr>
            <p:spPr bwMode="auto">
              <a:xfrm>
                <a:off x="1066" y="1990"/>
                <a:ext cx="218" cy="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66" name="Rectangle 75"/>
              <p:cNvSpPr>
                <a:spLocks noChangeArrowheads="1"/>
              </p:cNvSpPr>
              <p:nvPr/>
            </p:nvSpPr>
            <p:spPr bwMode="auto">
              <a:xfrm>
                <a:off x="1937" y="1783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67" name="Rectangle 76"/>
              <p:cNvSpPr>
                <a:spLocks noChangeArrowheads="1"/>
              </p:cNvSpPr>
              <p:nvPr/>
            </p:nvSpPr>
            <p:spPr bwMode="auto">
              <a:xfrm>
                <a:off x="1719" y="1783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68" name="Rectangle 77"/>
              <p:cNvSpPr>
                <a:spLocks noChangeArrowheads="1"/>
              </p:cNvSpPr>
              <p:nvPr/>
            </p:nvSpPr>
            <p:spPr bwMode="auto">
              <a:xfrm>
                <a:off x="1502" y="1783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69" name="Rectangle 78"/>
              <p:cNvSpPr>
                <a:spLocks noChangeArrowheads="1"/>
              </p:cNvSpPr>
              <p:nvPr/>
            </p:nvSpPr>
            <p:spPr bwMode="auto">
              <a:xfrm>
                <a:off x="1284" y="1783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70" name="Rectangle 79"/>
              <p:cNvSpPr>
                <a:spLocks noChangeArrowheads="1"/>
              </p:cNvSpPr>
              <p:nvPr/>
            </p:nvSpPr>
            <p:spPr bwMode="auto">
              <a:xfrm>
                <a:off x="1066" y="1783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71" name="Rectangle 80"/>
              <p:cNvSpPr>
                <a:spLocks noChangeArrowheads="1"/>
              </p:cNvSpPr>
              <p:nvPr/>
            </p:nvSpPr>
            <p:spPr bwMode="auto">
              <a:xfrm>
                <a:off x="1937" y="1576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72" name="Rectangle 81"/>
              <p:cNvSpPr>
                <a:spLocks noChangeArrowheads="1"/>
              </p:cNvSpPr>
              <p:nvPr/>
            </p:nvSpPr>
            <p:spPr bwMode="auto">
              <a:xfrm>
                <a:off x="1719" y="1576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73" name="Rectangle 82"/>
              <p:cNvSpPr>
                <a:spLocks noChangeArrowheads="1"/>
              </p:cNvSpPr>
              <p:nvPr/>
            </p:nvSpPr>
            <p:spPr bwMode="auto">
              <a:xfrm>
                <a:off x="1502" y="1576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74" name="Rectangle 83"/>
              <p:cNvSpPr>
                <a:spLocks noChangeArrowheads="1"/>
              </p:cNvSpPr>
              <p:nvPr/>
            </p:nvSpPr>
            <p:spPr bwMode="auto">
              <a:xfrm>
                <a:off x="1284" y="1576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75" name="Rectangle 84"/>
              <p:cNvSpPr>
                <a:spLocks noChangeArrowheads="1"/>
              </p:cNvSpPr>
              <p:nvPr/>
            </p:nvSpPr>
            <p:spPr bwMode="auto">
              <a:xfrm>
                <a:off x="1066" y="1576"/>
                <a:ext cx="218" cy="20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76" name="Rectangle 85"/>
              <p:cNvSpPr>
                <a:spLocks noChangeArrowheads="1"/>
              </p:cNvSpPr>
              <p:nvPr/>
            </p:nvSpPr>
            <p:spPr bwMode="auto">
              <a:xfrm>
                <a:off x="1937" y="1369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77" name="Rectangle 86"/>
              <p:cNvSpPr>
                <a:spLocks noChangeArrowheads="1"/>
              </p:cNvSpPr>
              <p:nvPr/>
            </p:nvSpPr>
            <p:spPr bwMode="auto">
              <a:xfrm>
                <a:off x="1719" y="1369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78" name="Rectangle 87"/>
              <p:cNvSpPr>
                <a:spLocks noChangeArrowheads="1"/>
              </p:cNvSpPr>
              <p:nvPr/>
            </p:nvSpPr>
            <p:spPr bwMode="auto">
              <a:xfrm>
                <a:off x="1502" y="1369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79" name="Rectangle 88"/>
              <p:cNvSpPr>
                <a:spLocks noChangeArrowheads="1"/>
              </p:cNvSpPr>
              <p:nvPr/>
            </p:nvSpPr>
            <p:spPr bwMode="auto">
              <a:xfrm>
                <a:off x="1284" y="1369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80" name="Rectangle 89"/>
              <p:cNvSpPr>
                <a:spLocks noChangeArrowheads="1"/>
              </p:cNvSpPr>
              <p:nvPr/>
            </p:nvSpPr>
            <p:spPr bwMode="auto">
              <a:xfrm>
                <a:off x="1066" y="1369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81" name="Line 90"/>
              <p:cNvSpPr>
                <a:spLocks noChangeShapeType="1"/>
              </p:cNvSpPr>
              <p:nvPr/>
            </p:nvSpPr>
            <p:spPr bwMode="auto">
              <a:xfrm>
                <a:off x="1066" y="1162"/>
                <a:ext cx="10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82" name="Line 91"/>
              <p:cNvSpPr>
                <a:spLocks noChangeShapeType="1"/>
              </p:cNvSpPr>
              <p:nvPr/>
            </p:nvSpPr>
            <p:spPr bwMode="auto">
              <a:xfrm>
                <a:off x="1066" y="1576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83" name="Line 92"/>
              <p:cNvSpPr>
                <a:spLocks noChangeShapeType="1"/>
              </p:cNvSpPr>
              <p:nvPr/>
            </p:nvSpPr>
            <p:spPr bwMode="auto">
              <a:xfrm>
                <a:off x="1066" y="1783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84" name="Line 93"/>
              <p:cNvSpPr>
                <a:spLocks noChangeShapeType="1"/>
              </p:cNvSpPr>
              <p:nvPr/>
            </p:nvSpPr>
            <p:spPr bwMode="auto">
              <a:xfrm>
                <a:off x="1066" y="1990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85" name="Line 94"/>
              <p:cNvSpPr>
                <a:spLocks noChangeShapeType="1"/>
              </p:cNvSpPr>
              <p:nvPr/>
            </p:nvSpPr>
            <p:spPr bwMode="auto">
              <a:xfrm>
                <a:off x="1066" y="2162"/>
                <a:ext cx="108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86" name="Line 95"/>
              <p:cNvSpPr>
                <a:spLocks noChangeShapeType="1"/>
              </p:cNvSpPr>
              <p:nvPr/>
            </p:nvSpPr>
            <p:spPr bwMode="auto">
              <a:xfrm>
                <a:off x="1066" y="1162"/>
                <a:ext cx="0" cy="10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87" name="Line 96"/>
              <p:cNvSpPr>
                <a:spLocks noChangeShapeType="1"/>
              </p:cNvSpPr>
              <p:nvPr/>
            </p:nvSpPr>
            <p:spPr bwMode="auto">
              <a:xfrm>
                <a:off x="1284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88" name="Line 97"/>
              <p:cNvSpPr>
                <a:spLocks noChangeShapeType="1"/>
              </p:cNvSpPr>
              <p:nvPr/>
            </p:nvSpPr>
            <p:spPr bwMode="auto">
              <a:xfrm>
                <a:off x="1502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89" name="Line 98"/>
              <p:cNvSpPr>
                <a:spLocks noChangeShapeType="1"/>
              </p:cNvSpPr>
              <p:nvPr/>
            </p:nvSpPr>
            <p:spPr bwMode="auto">
              <a:xfrm>
                <a:off x="1719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90" name="Line 99"/>
              <p:cNvSpPr>
                <a:spLocks noChangeShapeType="1"/>
              </p:cNvSpPr>
              <p:nvPr/>
            </p:nvSpPr>
            <p:spPr bwMode="auto">
              <a:xfrm>
                <a:off x="1937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91" name="Line 100"/>
              <p:cNvSpPr>
                <a:spLocks noChangeShapeType="1"/>
              </p:cNvSpPr>
              <p:nvPr/>
            </p:nvSpPr>
            <p:spPr bwMode="auto">
              <a:xfrm>
                <a:off x="2155" y="1162"/>
                <a:ext cx="0" cy="100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92" name="Line 101"/>
              <p:cNvSpPr>
                <a:spLocks noChangeShapeType="1"/>
              </p:cNvSpPr>
              <p:nvPr/>
            </p:nvSpPr>
            <p:spPr bwMode="auto">
              <a:xfrm>
                <a:off x="1066" y="1369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4793" name="Group 108"/>
            <p:cNvGrpSpPr>
              <a:grpSpLocks/>
            </p:cNvGrpSpPr>
            <p:nvPr/>
          </p:nvGrpSpPr>
          <p:grpSpPr bwMode="auto">
            <a:xfrm>
              <a:off x="431" y="2205"/>
              <a:ext cx="1089" cy="1000"/>
              <a:chOff x="1066" y="1162"/>
              <a:chExt cx="1089" cy="1000"/>
            </a:xfrm>
          </p:grpSpPr>
          <p:sp>
            <p:nvSpPr>
              <p:cNvPr id="74794" name="Rectangle 109"/>
              <p:cNvSpPr>
                <a:spLocks noChangeArrowheads="1"/>
              </p:cNvSpPr>
              <p:nvPr/>
            </p:nvSpPr>
            <p:spPr bwMode="auto">
              <a:xfrm>
                <a:off x="1937" y="1162"/>
                <a:ext cx="218" cy="20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95" name="Rectangle 110"/>
              <p:cNvSpPr>
                <a:spLocks noChangeArrowheads="1"/>
              </p:cNvSpPr>
              <p:nvPr/>
            </p:nvSpPr>
            <p:spPr bwMode="auto">
              <a:xfrm>
                <a:off x="1719" y="1162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 w="5715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96" name="Rectangle 111"/>
              <p:cNvSpPr>
                <a:spLocks noChangeArrowheads="1"/>
              </p:cNvSpPr>
              <p:nvPr/>
            </p:nvSpPr>
            <p:spPr bwMode="auto">
              <a:xfrm>
                <a:off x="1502" y="1162"/>
                <a:ext cx="217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97" name="Rectangle 112"/>
              <p:cNvSpPr>
                <a:spLocks noChangeArrowheads="1"/>
              </p:cNvSpPr>
              <p:nvPr/>
            </p:nvSpPr>
            <p:spPr bwMode="auto">
              <a:xfrm>
                <a:off x="1284" y="1162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98" name="Rectangle 113"/>
              <p:cNvSpPr>
                <a:spLocks noChangeArrowheads="1"/>
              </p:cNvSpPr>
              <p:nvPr/>
            </p:nvSpPr>
            <p:spPr bwMode="auto">
              <a:xfrm>
                <a:off x="1066" y="1162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799" name="Rectangle 114"/>
              <p:cNvSpPr>
                <a:spLocks noChangeArrowheads="1"/>
              </p:cNvSpPr>
              <p:nvPr/>
            </p:nvSpPr>
            <p:spPr bwMode="auto">
              <a:xfrm>
                <a:off x="1937" y="1990"/>
                <a:ext cx="218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00" name="Rectangle 115"/>
              <p:cNvSpPr>
                <a:spLocks noChangeArrowheads="1"/>
              </p:cNvSpPr>
              <p:nvPr/>
            </p:nvSpPr>
            <p:spPr bwMode="auto">
              <a:xfrm>
                <a:off x="1719" y="1990"/>
                <a:ext cx="218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01" name="Rectangle 116"/>
              <p:cNvSpPr>
                <a:spLocks noChangeArrowheads="1"/>
              </p:cNvSpPr>
              <p:nvPr/>
            </p:nvSpPr>
            <p:spPr bwMode="auto">
              <a:xfrm>
                <a:off x="1502" y="1990"/>
                <a:ext cx="217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02" name="Rectangle 117"/>
              <p:cNvSpPr>
                <a:spLocks noChangeArrowheads="1"/>
              </p:cNvSpPr>
              <p:nvPr/>
            </p:nvSpPr>
            <p:spPr bwMode="auto">
              <a:xfrm>
                <a:off x="1284" y="1990"/>
                <a:ext cx="218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03" name="Rectangle 118"/>
              <p:cNvSpPr>
                <a:spLocks noChangeArrowheads="1"/>
              </p:cNvSpPr>
              <p:nvPr/>
            </p:nvSpPr>
            <p:spPr bwMode="auto">
              <a:xfrm>
                <a:off x="1066" y="1990"/>
                <a:ext cx="218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ru-RU" sz="1600" b="1"/>
              </a:p>
            </p:txBody>
          </p:sp>
          <p:sp>
            <p:nvSpPr>
              <p:cNvPr id="74804" name="Rectangle 119"/>
              <p:cNvSpPr>
                <a:spLocks noChangeArrowheads="1"/>
              </p:cNvSpPr>
              <p:nvPr/>
            </p:nvSpPr>
            <p:spPr bwMode="auto">
              <a:xfrm>
                <a:off x="1937" y="1783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05" name="Rectangle 120"/>
              <p:cNvSpPr>
                <a:spLocks noChangeArrowheads="1"/>
              </p:cNvSpPr>
              <p:nvPr/>
            </p:nvSpPr>
            <p:spPr bwMode="auto">
              <a:xfrm>
                <a:off x="1719" y="1783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06" name="Rectangle 121"/>
              <p:cNvSpPr>
                <a:spLocks noChangeArrowheads="1"/>
              </p:cNvSpPr>
              <p:nvPr/>
            </p:nvSpPr>
            <p:spPr bwMode="auto">
              <a:xfrm>
                <a:off x="1502" y="1783"/>
                <a:ext cx="217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07" name="Rectangle 122"/>
              <p:cNvSpPr>
                <a:spLocks noChangeArrowheads="1"/>
              </p:cNvSpPr>
              <p:nvPr/>
            </p:nvSpPr>
            <p:spPr bwMode="auto">
              <a:xfrm>
                <a:off x="1284" y="1783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08" name="Rectangle 123"/>
              <p:cNvSpPr>
                <a:spLocks noChangeArrowheads="1"/>
              </p:cNvSpPr>
              <p:nvPr/>
            </p:nvSpPr>
            <p:spPr bwMode="auto">
              <a:xfrm>
                <a:off x="1066" y="1783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09" name="Rectangle 124"/>
              <p:cNvSpPr>
                <a:spLocks noChangeArrowheads="1"/>
              </p:cNvSpPr>
              <p:nvPr/>
            </p:nvSpPr>
            <p:spPr bwMode="auto">
              <a:xfrm>
                <a:off x="1937" y="1576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10" name="Rectangle 125"/>
              <p:cNvSpPr>
                <a:spLocks noChangeArrowheads="1"/>
              </p:cNvSpPr>
              <p:nvPr/>
            </p:nvSpPr>
            <p:spPr bwMode="auto">
              <a:xfrm>
                <a:off x="1719" y="1576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11" name="Rectangle 126"/>
              <p:cNvSpPr>
                <a:spLocks noChangeArrowheads="1"/>
              </p:cNvSpPr>
              <p:nvPr/>
            </p:nvSpPr>
            <p:spPr bwMode="auto">
              <a:xfrm>
                <a:off x="1502" y="1576"/>
                <a:ext cx="217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12" name="Rectangle 127"/>
              <p:cNvSpPr>
                <a:spLocks noChangeArrowheads="1"/>
              </p:cNvSpPr>
              <p:nvPr/>
            </p:nvSpPr>
            <p:spPr bwMode="auto">
              <a:xfrm>
                <a:off x="1284" y="1576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13" name="Rectangle 128"/>
              <p:cNvSpPr>
                <a:spLocks noChangeArrowheads="1"/>
              </p:cNvSpPr>
              <p:nvPr/>
            </p:nvSpPr>
            <p:spPr bwMode="auto">
              <a:xfrm>
                <a:off x="1066" y="1576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14" name="Rectangle 129"/>
              <p:cNvSpPr>
                <a:spLocks noChangeArrowheads="1"/>
              </p:cNvSpPr>
              <p:nvPr/>
            </p:nvSpPr>
            <p:spPr bwMode="auto">
              <a:xfrm>
                <a:off x="1937" y="1369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 w="5715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15" name="Rectangle 130"/>
              <p:cNvSpPr>
                <a:spLocks noChangeArrowheads="1"/>
              </p:cNvSpPr>
              <p:nvPr/>
            </p:nvSpPr>
            <p:spPr bwMode="auto">
              <a:xfrm>
                <a:off x="1719" y="1369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16" name="Rectangle 131"/>
              <p:cNvSpPr>
                <a:spLocks noChangeArrowheads="1"/>
              </p:cNvSpPr>
              <p:nvPr/>
            </p:nvSpPr>
            <p:spPr bwMode="auto">
              <a:xfrm>
                <a:off x="1502" y="1369"/>
                <a:ext cx="217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17" name="Rectangle 132"/>
              <p:cNvSpPr>
                <a:spLocks noChangeArrowheads="1"/>
              </p:cNvSpPr>
              <p:nvPr/>
            </p:nvSpPr>
            <p:spPr bwMode="auto">
              <a:xfrm>
                <a:off x="1284" y="1369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18" name="Rectangle 133"/>
              <p:cNvSpPr>
                <a:spLocks noChangeArrowheads="1"/>
              </p:cNvSpPr>
              <p:nvPr/>
            </p:nvSpPr>
            <p:spPr bwMode="auto">
              <a:xfrm>
                <a:off x="1066" y="1369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19" name="Line 134"/>
              <p:cNvSpPr>
                <a:spLocks noChangeShapeType="1"/>
              </p:cNvSpPr>
              <p:nvPr/>
            </p:nvSpPr>
            <p:spPr bwMode="auto">
              <a:xfrm>
                <a:off x="1066" y="1162"/>
                <a:ext cx="108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20" name="Line 135"/>
              <p:cNvSpPr>
                <a:spLocks noChangeShapeType="1"/>
              </p:cNvSpPr>
              <p:nvPr/>
            </p:nvSpPr>
            <p:spPr bwMode="auto">
              <a:xfrm>
                <a:off x="1066" y="1576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21" name="Line 136"/>
              <p:cNvSpPr>
                <a:spLocks noChangeShapeType="1"/>
              </p:cNvSpPr>
              <p:nvPr/>
            </p:nvSpPr>
            <p:spPr bwMode="auto">
              <a:xfrm>
                <a:off x="1066" y="1783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22" name="Line 137"/>
              <p:cNvSpPr>
                <a:spLocks noChangeShapeType="1"/>
              </p:cNvSpPr>
              <p:nvPr/>
            </p:nvSpPr>
            <p:spPr bwMode="auto">
              <a:xfrm>
                <a:off x="1066" y="1990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23" name="Line 138"/>
              <p:cNvSpPr>
                <a:spLocks noChangeShapeType="1"/>
              </p:cNvSpPr>
              <p:nvPr/>
            </p:nvSpPr>
            <p:spPr bwMode="auto">
              <a:xfrm>
                <a:off x="1066" y="2162"/>
                <a:ext cx="10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24" name="Line 139"/>
              <p:cNvSpPr>
                <a:spLocks noChangeShapeType="1"/>
              </p:cNvSpPr>
              <p:nvPr/>
            </p:nvSpPr>
            <p:spPr bwMode="auto">
              <a:xfrm>
                <a:off x="1066" y="1162"/>
                <a:ext cx="0" cy="100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25" name="Line 140"/>
              <p:cNvSpPr>
                <a:spLocks noChangeShapeType="1"/>
              </p:cNvSpPr>
              <p:nvPr/>
            </p:nvSpPr>
            <p:spPr bwMode="auto">
              <a:xfrm>
                <a:off x="1284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26" name="Line 141"/>
              <p:cNvSpPr>
                <a:spLocks noChangeShapeType="1"/>
              </p:cNvSpPr>
              <p:nvPr/>
            </p:nvSpPr>
            <p:spPr bwMode="auto">
              <a:xfrm>
                <a:off x="1502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27" name="Line 142"/>
              <p:cNvSpPr>
                <a:spLocks noChangeShapeType="1"/>
              </p:cNvSpPr>
              <p:nvPr/>
            </p:nvSpPr>
            <p:spPr bwMode="auto">
              <a:xfrm>
                <a:off x="1719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28" name="Line 143"/>
              <p:cNvSpPr>
                <a:spLocks noChangeShapeType="1"/>
              </p:cNvSpPr>
              <p:nvPr/>
            </p:nvSpPr>
            <p:spPr bwMode="auto">
              <a:xfrm>
                <a:off x="1937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29" name="Line 144"/>
              <p:cNvSpPr>
                <a:spLocks noChangeShapeType="1"/>
              </p:cNvSpPr>
              <p:nvPr/>
            </p:nvSpPr>
            <p:spPr bwMode="auto">
              <a:xfrm>
                <a:off x="2155" y="1162"/>
                <a:ext cx="0" cy="10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30" name="Line 145"/>
              <p:cNvSpPr>
                <a:spLocks noChangeShapeType="1"/>
              </p:cNvSpPr>
              <p:nvPr/>
            </p:nvSpPr>
            <p:spPr bwMode="auto">
              <a:xfrm>
                <a:off x="1066" y="1369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4831" name="Group 146"/>
            <p:cNvGrpSpPr>
              <a:grpSpLocks/>
            </p:cNvGrpSpPr>
            <p:nvPr/>
          </p:nvGrpSpPr>
          <p:grpSpPr bwMode="auto">
            <a:xfrm>
              <a:off x="1519" y="2205"/>
              <a:ext cx="1089" cy="1000"/>
              <a:chOff x="1066" y="1162"/>
              <a:chExt cx="1089" cy="1000"/>
            </a:xfrm>
          </p:grpSpPr>
          <p:sp>
            <p:nvSpPr>
              <p:cNvPr id="74832" name="Rectangle 147"/>
              <p:cNvSpPr>
                <a:spLocks noChangeArrowheads="1"/>
              </p:cNvSpPr>
              <p:nvPr/>
            </p:nvSpPr>
            <p:spPr bwMode="auto">
              <a:xfrm>
                <a:off x="1937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33" name="Rectangle 148"/>
              <p:cNvSpPr>
                <a:spLocks noChangeArrowheads="1"/>
              </p:cNvSpPr>
              <p:nvPr/>
            </p:nvSpPr>
            <p:spPr bwMode="auto">
              <a:xfrm>
                <a:off x="1719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34" name="Rectangle 149"/>
              <p:cNvSpPr>
                <a:spLocks noChangeArrowheads="1"/>
              </p:cNvSpPr>
              <p:nvPr/>
            </p:nvSpPr>
            <p:spPr bwMode="auto">
              <a:xfrm>
                <a:off x="1502" y="1162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35" name="Rectangle 150"/>
              <p:cNvSpPr>
                <a:spLocks noChangeArrowheads="1"/>
              </p:cNvSpPr>
              <p:nvPr/>
            </p:nvSpPr>
            <p:spPr bwMode="auto">
              <a:xfrm>
                <a:off x="1284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36" name="Rectangle 151"/>
              <p:cNvSpPr>
                <a:spLocks noChangeArrowheads="1"/>
              </p:cNvSpPr>
              <p:nvPr/>
            </p:nvSpPr>
            <p:spPr bwMode="auto">
              <a:xfrm>
                <a:off x="1066" y="1162"/>
                <a:ext cx="218" cy="207"/>
              </a:xfrm>
              <a:prstGeom prst="rect">
                <a:avLst/>
              </a:prstGeom>
              <a:noFill/>
              <a:ln w="5715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37" name="Rectangle 152"/>
              <p:cNvSpPr>
                <a:spLocks noChangeArrowheads="1"/>
              </p:cNvSpPr>
              <p:nvPr/>
            </p:nvSpPr>
            <p:spPr bwMode="auto">
              <a:xfrm>
                <a:off x="1937" y="1990"/>
                <a:ext cx="218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38" name="Rectangle 153"/>
              <p:cNvSpPr>
                <a:spLocks noChangeArrowheads="1"/>
              </p:cNvSpPr>
              <p:nvPr/>
            </p:nvSpPr>
            <p:spPr bwMode="auto">
              <a:xfrm>
                <a:off x="1719" y="1990"/>
                <a:ext cx="218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39" name="Rectangle 154"/>
              <p:cNvSpPr>
                <a:spLocks noChangeArrowheads="1"/>
              </p:cNvSpPr>
              <p:nvPr/>
            </p:nvSpPr>
            <p:spPr bwMode="auto">
              <a:xfrm>
                <a:off x="1502" y="1990"/>
                <a:ext cx="217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40" name="Rectangle 155"/>
              <p:cNvSpPr>
                <a:spLocks noChangeArrowheads="1"/>
              </p:cNvSpPr>
              <p:nvPr/>
            </p:nvSpPr>
            <p:spPr bwMode="auto">
              <a:xfrm>
                <a:off x="1284" y="1990"/>
                <a:ext cx="218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41" name="Rectangle 156"/>
              <p:cNvSpPr>
                <a:spLocks noChangeArrowheads="1"/>
              </p:cNvSpPr>
              <p:nvPr/>
            </p:nvSpPr>
            <p:spPr bwMode="auto">
              <a:xfrm>
                <a:off x="1066" y="1990"/>
                <a:ext cx="218" cy="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42" name="Rectangle 157"/>
              <p:cNvSpPr>
                <a:spLocks noChangeArrowheads="1"/>
              </p:cNvSpPr>
              <p:nvPr/>
            </p:nvSpPr>
            <p:spPr bwMode="auto">
              <a:xfrm>
                <a:off x="1937" y="1783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43" name="Rectangle 158"/>
              <p:cNvSpPr>
                <a:spLocks noChangeArrowheads="1"/>
              </p:cNvSpPr>
              <p:nvPr/>
            </p:nvSpPr>
            <p:spPr bwMode="auto">
              <a:xfrm>
                <a:off x="1719" y="1783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44" name="Rectangle 159"/>
              <p:cNvSpPr>
                <a:spLocks noChangeArrowheads="1"/>
              </p:cNvSpPr>
              <p:nvPr/>
            </p:nvSpPr>
            <p:spPr bwMode="auto">
              <a:xfrm>
                <a:off x="1502" y="1783"/>
                <a:ext cx="217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45" name="Rectangle 160"/>
              <p:cNvSpPr>
                <a:spLocks noChangeArrowheads="1"/>
              </p:cNvSpPr>
              <p:nvPr/>
            </p:nvSpPr>
            <p:spPr bwMode="auto">
              <a:xfrm>
                <a:off x="1284" y="1783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46" name="Rectangle 161"/>
              <p:cNvSpPr>
                <a:spLocks noChangeArrowheads="1"/>
              </p:cNvSpPr>
              <p:nvPr/>
            </p:nvSpPr>
            <p:spPr bwMode="auto">
              <a:xfrm>
                <a:off x="1066" y="1783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47" name="Rectangle 162"/>
              <p:cNvSpPr>
                <a:spLocks noChangeArrowheads="1"/>
              </p:cNvSpPr>
              <p:nvPr/>
            </p:nvSpPr>
            <p:spPr bwMode="auto">
              <a:xfrm>
                <a:off x="1937" y="1576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48" name="Rectangle 163"/>
              <p:cNvSpPr>
                <a:spLocks noChangeArrowheads="1"/>
              </p:cNvSpPr>
              <p:nvPr/>
            </p:nvSpPr>
            <p:spPr bwMode="auto">
              <a:xfrm>
                <a:off x="1719" y="1576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49" name="Rectangle 164"/>
              <p:cNvSpPr>
                <a:spLocks noChangeArrowheads="1"/>
              </p:cNvSpPr>
              <p:nvPr/>
            </p:nvSpPr>
            <p:spPr bwMode="auto">
              <a:xfrm>
                <a:off x="1502" y="1576"/>
                <a:ext cx="217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50" name="Rectangle 165"/>
              <p:cNvSpPr>
                <a:spLocks noChangeArrowheads="1"/>
              </p:cNvSpPr>
              <p:nvPr/>
            </p:nvSpPr>
            <p:spPr bwMode="auto">
              <a:xfrm>
                <a:off x="1284" y="1576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51" name="Rectangle 166"/>
              <p:cNvSpPr>
                <a:spLocks noChangeArrowheads="1"/>
              </p:cNvSpPr>
              <p:nvPr/>
            </p:nvSpPr>
            <p:spPr bwMode="auto">
              <a:xfrm>
                <a:off x="1066" y="1576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52" name="Rectangle 167"/>
              <p:cNvSpPr>
                <a:spLocks noChangeArrowheads="1"/>
              </p:cNvSpPr>
              <p:nvPr/>
            </p:nvSpPr>
            <p:spPr bwMode="auto">
              <a:xfrm>
                <a:off x="1937" y="1369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53" name="Rectangle 168"/>
              <p:cNvSpPr>
                <a:spLocks noChangeArrowheads="1"/>
              </p:cNvSpPr>
              <p:nvPr/>
            </p:nvSpPr>
            <p:spPr bwMode="auto">
              <a:xfrm>
                <a:off x="1719" y="1369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54" name="Rectangle 169"/>
              <p:cNvSpPr>
                <a:spLocks noChangeArrowheads="1"/>
              </p:cNvSpPr>
              <p:nvPr/>
            </p:nvSpPr>
            <p:spPr bwMode="auto">
              <a:xfrm>
                <a:off x="1502" y="1369"/>
                <a:ext cx="217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55" name="Rectangle 170"/>
              <p:cNvSpPr>
                <a:spLocks noChangeArrowheads="1"/>
              </p:cNvSpPr>
              <p:nvPr/>
            </p:nvSpPr>
            <p:spPr bwMode="auto">
              <a:xfrm>
                <a:off x="1284" y="1369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56" name="Rectangle 171"/>
              <p:cNvSpPr>
                <a:spLocks noChangeArrowheads="1"/>
              </p:cNvSpPr>
              <p:nvPr/>
            </p:nvSpPr>
            <p:spPr bwMode="auto">
              <a:xfrm>
                <a:off x="1066" y="1369"/>
                <a:ext cx="218" cy="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57" name="Line 172"/>
              <p:cNvSpPr>
                <a:spLocks noChangeShapeType="1"/>
              </p:cNvSpPr>
              <p:nvPr/>
            </p:nvSpPr>
            <p:spPr bwMode="auto">
              <a:xfrm>
                <a:off x="1066" y="1162"/>
                <a:ext cx="108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58" name="Line 173"/>
              <p:cNvSpPr>
                <a:spLocks noChangeShapeType="1"/>
              </p:cNvSpPr>
              <p:nvPr/>
            </p:nvSpPr>
            <p:spPr bwMode="auto">
              <a:xfrm>
                <a:off x="1066" y="1576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59" name="Line 174"/>
              <p:cNvSpPr>
                <a:spLocks noChangeShapeType="1"/>
              </p:cNvSpPr>
              <p:nvPr/>
            </p:nvSpPr>
            <p:spPr bwMode="auto">
              <a:xfrm>
                <a:off x="1066" y="1783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60" name="Line 175"/>
              <p:cNvSpPr>
                <a:spLocks noChangeShapeType="1"/>
              </p:cNvSpPr>
              <p:nvPr/>
            </p:nvSpPr>
            <p:spPr bwMode="auto">
              <a:xfrm>
                <a:off x="1066" y="1990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61" name="Line 176"/>
              <p:cNvSpPr>
                <a:spLocks noChangeShapeType="1"/>
              </p:cNvSpPr>
              <p:nvPr/>
            </p:nvSpPr>
            <p:spPr bwMode="auto">
              <a:xfrm>
                <a:off x="1066" y="2162"/>
                <a:ext cx="10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62" name="Line 177"/>
              <p:cNvSpPr>
                <a:spLocks noChangeShapeType="1"/>
              </p:cNvSpPr>
              <p:nvPr/>
            </p:nvSpPr>
            <p:spPr bwMode="auto">
              <a:xfrm>
                <a:off x="1066" y="1162"/>
                <a:ext cx="0" cy="10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63" name="Line 178"/>
              <p:cNvSpPr>
                <a:spLocks noChangeShapeType="1"/>
              </p:cNvSpPr>
              <p:nvPr/>
            </p:nvSpPr>
            <p:spPr bwMode="auto">
              <a:xfrm>
                <a:off x="1284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64" name="Line 179"/>
              <p:cNvSpPr>
                <a:spLocks noChangeShapeType="1"/>
              </p:cNvSpPr>
              <p:nvPr/>
            </p:nvSpPr>
            <p:spPr bwMode="auto">
              <a:xfrm>
                <a:off x="1502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65" name="Line 180"/>
              <p:cNvSpPr>
                <a:spLocks noChangeShapeType="1"/>
              </p:cNvSpPr>
              <p:nvPr/>
            </p:nvSpPr>
            <p:spPr bwMode="auto">
              <a:xfrm>
                <a:off x="1719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66" name="Line 181"/>
              <p:cNvSpPr>
                <a:spLocks noChangeShapeType="1"/>
              </p:cNvSpPr>
              <p:nvPr/>
            </p:nvSpPr>
            <p:spPr bwMode="auto">
              <a:xfrm>
                <a:off x="1937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67" name="Line 182"/>
              <p:cNvSpPr>
                <a:spLocks noChangeShapeType="1"/>
              </p:cNvSpPr>
              <p:nvPr/>
            </p:nvSpPr>
            <p:spPr bwMode="auto">
              <a:xfrm>
                <a:off x="2155" y="1162"/>
                <a:ext cx="0" cy="100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68" name="Line 183"/>
              <p:cNvSpPr>
                <a:spLocks noChangeShapeType="1"/>
              </p:cNvSpPr>
              <p:nvPr/>
            </p:nvSpPr>
            <p:spPr bwMode="auto">
              <a:xfrm>
                <a:off x="1066" y="1369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4869" name="Group 26"/>
            <p:cNvGrpSpPr>
              <a:grpSpLocks/>
            </p:cNvGrpSpPr>
            <p:nvPr/>
          </p:nvGrpSpPr>
          <p:grpSpPr bwMode="auto">
            <a:xfrm>
              <a:off x="431" y="1207"/>
              <a:ext cx="1089" cy="1000"/>
              <a:chOff x="1066" y="1162"/>
              <a:chExt cx="1089" cy="1000"/>
            </a:xfrm>
          </p:grpSpPr>
          <p:sp>
            <p:nvSpPr>
              <p:cNvPr id="74870" name="Rectangle 27"/>
              <p:cNvSpPr>
                <a:spLocks noChangeArrowheads="1"/>
              </p:cNvSpPr>
              <p:nvPr/>
            </p:nvSpPr>
            <p:spPr bwMode="auto">
              <a:xfrm>
                <a:off x="1937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71" name="Rectangle 28"/>
              <p:cNvSpPr>
                <a:spLocks noChangeArrowheads="1"/>
              </p:cNvSpPr>
              <p:nvPr/>
            </p:nvSpPr>
            <p:spPr bwMode="auto">
              <a:xfrm>
                <a:off x="1719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72" name="Rectangle 29"/>
              <p:cNvSpPr>
                <a:spLocks noChangeArrowheads="1"/>
              </p:cNvSpPr>
              <p:nvPr/>
            </p:nvSpPr>
            <p:spPr bwMode="auto">
              <a:xfrm>
                <a:off x="1502" y="1162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73" name="Rectangle 30"/>
              <p:cNvSpPr>
                <a:spLocks noChangeArrowheads="1"/>
              </p:cNvSpPr>
              <p:nvPr/>
            </p:nvSpPr>
            <p:spPr bwMode="auto">
              <a:xfrm>
                <a:off x="1284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74" name="Rectangle 31"/>
              <p:cNvSpPr>
                <a:spLocks noChangeArrowheads="1"/>
              </p:cNvSpPr>
              <p:nvPr/>
            </p:nvSpPr>
            <p:spPr bwMode="auto">
              <a:xfrm>
                <a:off x="1066" y="1162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75" name="Rectangle 32"/>
              <p:cNvSpPr>
                <a:spLocks noChangeArrowheads="1"/>
              </p:cNvSpPr>
              <p:nvPr/>
            </p:nvSpPr>
            <p:spPr bwMode="auto">
              <a:xfrm>
                <a:off x="1937" y="1990"/>
                <a:ext cx="218" cy="172"/>
              </a:xfrm>
              <a:prstGeom prst="rect">
                <a:avLst/>
              </a:prstGeom>
              <a:noFill/>
              <a:ln w="5715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76" name="Rectangle 33"/>
              <p:cNvSpPr>
                <a:spLocks noChangeArrowheads="1"/>
              </p:cNvSpPr>
              <p:nvPr/>
            </p:nvSpPr>
            <p:spPr bwMode="auto">
              <a:xfrm>
                <a:off x="1719" y="1990"/>
                <a:ext cx="21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77" name="Rectangle 34"/>
              <p:cNvSpPr>
                <a:spLocks noChangeArrowheads="1"/>
              </p:cNvSpPr>
              <p:nvPr/>
            </p:nvSpPr>
            <p:spPr bwMode="auto">
              <a:xfrm>
                <a:off x="1502" y="1990"/>
                <a:ext cx="217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78" name="Rectangle 35"/>
              <p:cNvSpPr>
                <a:spLocks noChangeArrowheads="1"/>
              </p:cNvSpPr>
              <p:nvPr/>
            </p:nvSpPr>
            <p:spPr bwMode="auto">
              <a:xfrm>
                <a:off x="1284" y="1990"/>
                <a:ext cx="21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79" name="Rectangle 36"/>
              <p:cNvSpPr>
                <a:spLocks noChangeArrowheads="1"/>
              </p:cNvSpPr>
              <p:nvPr/>
            </p:nvSpPr>
            <p:spPr bwMode="auto">
              <a:xfrm>
                <a:off x="1066" y="1990"/>
                <a:ext cx="21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80" name="Rectangle 37"/>
              <p:cNvSpPr>
                <a:spLocks noChangeArrowheads="1"/>
              </p:cNvSpPr>
              <p:nvPr/>
            </p:nvSpPr>
            <p:spPr bwMode="auto">
              <a:xfrm>
                <a:off x="1937" y="1783"/>
                <a:ext cx="218" cy="207"/>
              </a:xfrm>
              <a:prstGeom prst="rect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81" name="Rectangle 38"/>
              <p:cNvSpPr>
                <a:spLocks noChangeArrowheads="1"/>
              </p:cNvSpPr>
              <p:nvPr/>
            </p:nvSpPr>
            <p:spPr bwMode="auto">
              <a:xfrm>
                <a:off x="1719" y="1783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82" name="Rectangle 39"/>
              <p:cNvSpPr>
                <a:spLocks noChangeArrowheads="1"/>
              </p:cNvSpPr>
              <p:nvPr/>
            </p:nvSpPr>
            <p:spPr bwMode="auto">
              <a:xfrm>
                <a:off x="1502" y="1783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83" name="Rectangle 40"/>
              <p:cNvSpPr>
                <a:spLocks noChangeArrowheads="1"/>
              </p:cNvSpPr>
              <p:nvPr/>
            </p:nvSpPr>
            <p:spPr bwMode="auto">
              <a:xfrm>
                <a:off x="1284" y="1783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84" name="Rectangle 41"/>
              <p:cNvSpPr>
                <a:spLocks noChangeArrowheads="1"/>
              </p:cNvSpPr>
              <p:nvPr/>
            </p:nvSpPr>
            <p:spPr bwMode="auto">
              <a:xfrm>
                <a:off x="1066" y="1783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85" name="Rectangle 42"/>
              <p:cNvSpPr>
                <a:spLocks noChangeArrowheads="1"/>
              </p:cNvSpPr>
              <p:nvPr/>
            </p:nvSpPr>
            <p:spPr bwMode="auto">
              <a:xfrm>
                <a:off x="1937" y="1576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86" name="Rectangle 43"/>
              <p:cNvSpPr>
                <a:spLocks noChangeArrowheads="1"/>
              </p:cNvSpPr>
              <p:nvPr/>
            </p:nvSpPr>
            <p:spPr bwMode="auto">
              <a:xfrm>
                <a:off x="1719" y="1576"/>
                <a:ext cx="218" cy="207"/>
              </a:xfrm>
              <a:prstGeom prst="rect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87" name="Rectangle 44"/>
              <p:cNvSpPr>
                <a:spLocks noChangeArrowheads="1"/>
              </p:cNvSpPr>
              <p:nvPr/>
            </p:nvSpPr>
            <p:spPr bwMode="auto">
              <a:xfrm>
                <a:off x="1502" y="1576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88" name="Rectangle 45"/>
              <p:cNvSpPr>
                <a:spLocks noChangeArrowheads="1"/>
              </p:cNvSpPr>
              <p:nvPr/>
            </p:nvSpPr>
            <p:spPr bwMode="auto">
              <a:xfrm>
                <a:off x="1284" y="1576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89" name="Rectangle 46"/>
              <p:cNvSpPr>
                <a:spLocks noChangeArrowheads="1"/>
              </p:cNvSpPr>
              <p:nvPr/>
            </p:nvSpPr>
            <p:spPr bwMode="auto">
              <a:xfrm>
                <a:off x="1066" y="1576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90" name="Rectangle 47"/>
              <p:cNvSpPr>
                <a:spLocks noChangeArrowheads="1"/>
              </p:cNvSpPr>
              <p:nvPr/>
            </p:nvSpPr>
            <p:spPr bwMode="auto">
              <a:xfrm>
                <a:off x="1937" y="1369"/>
                <a:ext cx="218" cy="207"/>
              </a:xfrm>
              <a:prstGeom prst="rect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91" name="Rectangle 48"/>
              <p:cNvSpPr>
                <a:spLocks noChangeArrowheads="1"/>
              </p:cNvSpPr>
              <p:nvPr/>
            </p:nvSpPr>
            <p:spPr bwMode="auto">
              <a:xfrm>
                <a:off x="1719" y="1369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92" name="Rectangle 49"/>
              <p:cNvSpPr>
                <a:spLocks noChangeArrowheads="1"/>
              </p:cNvSpPr>
              <p:nvPr/>
            </p:nvSpPr>
            <p:spPr bwMode="auto">
              <a:xfrm>
                <a:off x="1502" y="1369"/>
                <a:ext cx="21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93" name="Rectangle 50"/>
              <p:cNvSpPr>
                <a:spLocks noChangeArrowheads="1"/>
              </p:cNvSpPr>
              <p:nvPr/>
            </p:nvSpPr>
            <p:spPr bwMode="auto">
              <a:xfrm>
                <a:off x="1284" y="1369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94" name="Rectangle 51"/>
              <p:cNvSpPr>
                <a:spLocks noChangeArrowheads="1"/>
              </p:cNvSpPr>
              <p:nvPr/>
            </p:nvSpPr>
            <p:spPr bwMode="auto">
              <a:xfrm>
                <a:off x="1066" y="1369"/>
                <a:ext cx="21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1200"/>
              </a:p>
            </p:txBody>
          </p:sp>
          <p:sp>
            <p:nvSpPr>
              <p:cNvPr id="74895" name="Line 52"/>
              <p:cNvSpPr>
                <a:spLocks noChangeShapeType="1"/>
              </p:cNvSpPr>
              <p:nvPr/>
            </p:nvSpPr>
            <p:spPr bwMode="auto">
              <a:xfrm>
                <a:off x="1066" y="1162"/>
                <a:ext cx="10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96" name="Line 53"/>
              <p:cNvSpPr>
                <a:spLocks noChangeShapeType="1"/>
              </p:cNvSpPr>
              <p:nvPr/>
            </p:nvSpPr>
            <p:spPr bwMode="auto">
              <a:xfrm>
                <a:off x="1066" y="1576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97" name="Line 54"/>
              <p:cNvSpPr>
                <a:spLocks noChangeShapeType="1"/>
              </p:cNvSpPr>
              <p:nvPr/>
            </p:nvSpPr>
            <p:spPr bwMode="auto">
              <a:xfrm>
                <a:off x="1066" y="1783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98" name="Line 55"/>
              <p:cNvSpPr>
                <a:spLocks noChangeShapeType="1"/>
              </p:cNvSpPr>
              <p:nvPr/>
            </p:nvSpPr>
            <p:spPr bwMode="auto">
              <a:xfrm>
                <a:off x="1066" y="1990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99" name="Line 56"/>
              <p:cNvSpPr>
                <a:spLocks noChangeShapeType="1"/>
              </p:cNvSpPr>
              <p:nvPr/>
            </p:nvSpPr>
            <p:spPr bwMode="auto">
              <a:xfrm>
                <a:off x="1066" y="2162"/>
                <a:ext cx="108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00" name="Line 57"/>
              <p:cNvSpPr>
                <a:spLocks noChangeShapeType="1"/>
              </p:cNvSpPr>
              <p:nvPr/>
            </p:nvSpPr>
            <p:spPr bwMode="auto">
              <a:xfrm>
                <a:off x="1066" y="1162"/>
                <a:ext cx="0" cy="100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01" name="Line 58"/>
              <p:cNvSpPr>
                <a:spLocks noChangeShapeType="1"/>
              </p:cNvSpPr>
              <p:nvPr/>
            </p:nvSpPr>
            <p:spPr bwMode="auto">
              <a:xfrm>
                <a:off x="1284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02" name="Line 59"/>
              <p:cNvSpPr>
                <a:spLocks noChangeShapeType="1"/>
              </p:cNvSpPr>
              <p:nvPr/>
            </p:nvSpPr>
            <p:spPr bwMode="auto">
              <a:xfrm>
                <a:off x="1502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03" name="Line 60"/>
              <p:cNvSpPr>
                <a:spLocks noChangeShapeType="1"/>
              </p:cNvSpPr>
              <p:nvPr/>
            </p:nvSpPr>
            <p:spPr bwMode="auto">
              <a:xfrm>
                <a:off x="1719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04" name="Line 61"/>
              <p:cNvSpPr>
                <a:spLocks noChangeShapeType="1"/>
              </p:cNvSpPr>
              <p:nvPr/>
            </p:nvSpPr>
            <p:spPr bwMode="auto">
              <a:xfrm>
                <a:off x="1937" y="1162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05" name="Line 62"/>
              <p:cNvSpPr>
                <a:spLocks noChangeShapeType="1"/>
              </p:cNvSpPr>
              <p:nvPr/>
            </p:nvSpPr>
            <p:spPr bwMode="auto">
              <a:xfrm>
                <a:off x="2155" y="1162"/>
                <a:ext cx="0" cy="10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06" name="Line 63"/>
              <p:cNvSpPr>
                <a:spLocks noChangeShapeType="1"/>
              </p:cNvSpPr>
              <p:nvPr/>
            </p:nvSpPr>
            <p:spPr bwMode="auto">
              <a:xfrm>
                <a:off x="1066" y="1369"/>
                <a:ext cx="10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4907" name="Line 155"/>
            <p:cNvSpPr>
              <a:spLocks noChangeShapeType="1"/>
            </p:cNvSpPr>
            <p:nvPr/>
          </p:nvSpPr>
          <p:spPr bwMode="auto">
            <a:xfrm>
              <a:off x="748" y="3113"/>
              <a:ext cx="17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908" name="Line 156"/>
            <p:cNvSpPr>
              <a:spLocks noChangeShapeType="1"/>
            </p:cNvSpPr>
            <p:nvPr/>
          </p:nvSpPr>
          <p:spPr bwMode="auto">
            <a:xfrm>
              <a:off x="521" y="2296"/>
              <a:ext cx="9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4909" name="AutoShape 157"/>
          <p:cNvSpPr>
            <a:spLocks noChangeArrowheads="1"/>
          </p:cNvSpPr>
          <p:nvPr/>
        </p:nvSpPr>
        <p:spPr bwMode="auto">
          <a:xfrm>
            <a:off x="304800" y="1676400"/>
            <a:ext cx="4953000" cy="4191000"/>
          </a:xfrm>
          <a:prstGeom prst="wedgeRoundRectCallout">
            <a:avLst>
              <a:gd name="adj1" fmla="val 85130"/>
              <a:gd name="adj2" fmla="val -24241"/>
              <a:gd name="adj3" fmla="val 16667"/>
            </a:avLst>
          </a:prstGeom>
          <a:solidFill>
            <a:srgbClr val="DDDDDD">
              <a:alpha val="6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74910" name="Rectangle 158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739775"/>
          </a:xfrm>
        </p:spPr>
        <p:txBody>
          <a:bodyPr/>
          <a:lstStyle/>
          <a:p>
            <a:r>
              <a:rPr lang="ru-RU" sz="3200">
                <a:latin typeface="Calibri" pitchFamily="34" charset="0"/>
              </a:rPr>
              <a:t>Порядок обхода ячеек</a:t>
            </a:r>
            <a:r>
              <a:rPr lang="en-US" sz="3200">
                <a:latin typeface="Calibri" pitchFamily="34" charset="0"/>
              </a:rPr>
              <a:t> </a:t>
            </a:r>
            <a:r>
              <a:rPr lang="ru-RU" sz="3200">
                <a:latin typeface="Calibri" pitchFamily="34" charset="0"/>
              </a:rPr>
              <a:t>расчетной области, неявная схема:</a:t>
            </a:r>
          </a:p>
        </p:txBody>
      </p:sp>
      <p:sp>
        <p:nvSpPr>
          <p:cNvPr id="74911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5105400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if (I &gt; J) {</a:t>
            </a:r>
            <a:r>
              <a:rPr lang="en-US" sz="2000" b="1">
                <a:solidFill>
                  <a:srgbClr val="006600"/>
                </a:solidFill>
                <a:latin typeface="Courier New" pitchFamily="49" charset="0"/>
              </a:rPr>
              <a:t>//</a:t>
            </a:r>
            <a:r>
              <a:rPr lang="ru-RU" sz="2000" b="1">
                <a:solidFill>
                  <a:srgbClr val="006600"/>
                </a:solidFill>
                <a:latin typeface="Courier New" pitchFamily="49" charset="0"/>
              </a:rPr>
              <a:t>сосед обсчитан</a:t>
            </a:r>
            <a:endParaRPr lang="en-US" sz="2000" b="1">
              <a:solidFill>
                <a:srgbClr val="0066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  ...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  cell[I] = </a:t>
            </a:r>
            <a:r>
              <a:rPr lang="en-US" sz="2000" b="1">
                <a:solidFill>
                  <a:srgbClr val="FF0000"/>
                </a:solidFill>
                <a:latin typeface="Courier New" pitchFamily="49" charset="0"/>
              </a:rPr>
              <a:t>f1(cell[J])</a:t>
            </a:r>
            <a:r>
              <a:rPr lang="en-US" sz="2000" b="1"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  ...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}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endParaRPr lang="en-US" sz="2000" b="1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if (I &lt; J) {</a:t>
            </a:r>
            <a:r>
              <a:rPr lang="en-US" sz="2000" b="1">
                <a:solidFill>
                  <a:srgbClr val="006600"/>
                </a:solidFill>
                <a:latin typeface="Courier New" pitchFamily="49" charset="0"/>
              </a:rPr>
              <a:t>//</a:t>
            </a:r>
            <a:r>
              <a:rPr lang="ru-RU" sz="2000" b="1">
                <a:solidFill>
                  <a:srgbClr val="006600"/>
                </a:solidFill>
                <a:latin typeface="Courier New" pitchFamily="49" charset="0"/>
              </a:rPr>
              <a:t>сосед не обсчитан</a:t>
            </a:r>
            <a:endParaRPr lang="en-US" sz="2000" b="1">
              <a:solidFill>
                <a:srgbClr val="0066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  ...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  cell[I] = </a:t>
            </a:r>
            <a:r>
              <a:rPr lang="en-US" sz="2000" b="1">
                <a:solidFill>
                  <a:srgbClr val="FF0000"/>
                </a:solidFill>
                <a:latin typeface="Courier New" pitchFamily="49" charset="0"/>
              </a:rPr>
              <a:t>f2(cell[J])</a:t>
            </a:r>
            <a:r>
              <a:rPr lang="en-US" sz="2000" b="1"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  </a:t>
            </a:r>
            <a:r>
              <a:rPr lang="en-US" sz="2000" b="1">
                <a:solidFill>
                  <a:srgbClr val="FF0000"/>
                </a:solidFill>
                <a:latin typeface="Courier New" pitchFamily="49" charset="0"/>
              </a:rPr>
              <a:t>cell[J]+= </a:t>
            </a:r>
            <a:r>
              <a:rPr lang="en-US" sz="2000" b="1">
                <a:latin typeface="Courier New" pitchFamily="49" charset="0"/>
              </a:rPr>
              <a:t>... 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000" b="1">
                <a:latin typeface="Courier New" pitchFamily="49" charset="0"/>
              </a:rPr>
              <a:t>}</a:t>
            </a:r>
            <a:endParaRPr lang="ru-RU" sz="2000" b="1">
              <a:latin typeface="Courier New" pitchFamily="49" charset="0"/>
            </a:endParaRPr>
          </a:p>
        </p:txBody>
      </p:sp>
      <p:sp>
        <p:nvSpPr>
          <p:cNvPr id="74912" name="AutoShape 185"/>
          <p:cNvSpPr>
            <a:spLocks noChangeArrowheads="1"/>
          </p:cNvSpPr>
          <p:nvPr/>
        </p:nvSpPr>
        <p:spPr bwMode="auto">
          <a:xfrm rot="10800000">
            <a:off x="5562600" y="4419600"/>
            <a:ext cx="2438400" cy="2381250"/>
          </a:xfrm>
          <a:prstGeom prst="wedgeRoundRectCallout">
            <a:avLst>
              <a:gd name="adj1" fmla="val -21810"/>
              <a:gd name="adj2" fmla="val 113731"/>
              <a:gd name="adj3" fmla="val 16667"/>
            </a:avLst>
          </a:prstGeom>
          <a:gradFill rotWithShape="1">
            <a:gsLst>
              <a:gs pos="0">
                <a:srgbClr val="292929">
                  <a:alpha val="57001"/>
                </a:srgbClr>
              </a:gs>
              <a:gs pos="100000">
                <a:srgbClr val="DDDDDD">
                  <a:alpha val="66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74913" name="AutoShape 10"/>
          <p:cNvSpPr>
            <a:spLocks noChangeArrowheads="1"/>
          </p:cNvSpPr>
          <p:nvPr/>
        </p:nvSpPr>
        <p:spPr bwMode="auto">
          <a:xfrm rot="5400000">
            <a:off x="6584156" y="5877720"/>
            <a:ext cx="454025" cy="284162"/>
          </a:xfrm>
          <a:prstGeom prst="leftArrow">
            <a:avLst>
              <a:gd name="adj1" fmla="val 50000"/>
              <a:gd name="adj2" fmla="val 684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74914" name="AutoShape 11"/>
          <p:cNvSpPr>
            <a:spLocks noChangeArrowheads="1"/>
          </p:cNvSpPr>
          <p:nvPr/>
        </p:nvSpPr>
        <p:spPr bwMode="auto">
          <a:xfrm>
            <a:off x="7007225" y="5413375"/>
            <a:ext cx="455613" cy="179388"/>
          </a:xfrm>
          <a:prstGeom prst="leftArrow">
            <a:avLst>
              <a:gd name="adj1" fmla="val 50000"/>
              <a:gd name="adj2" fmla="val 1087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915" name="AutoShape 13"/>
          <p:cNvSpPr>
            <a:spLocks noChangeArrowheads="1"/>
          </p:cNvSpPr>
          <p:nvPr/>
        </p:nvSpPr>
        <p:spPr bwMode="auto">
          <a:xfrm rot="10800000">
            <a:off x="6153150" y="5468938"/>
            <a:ext cx="454025" cy="284162"/>
          </a:xfrm>
          <a:prstGeom prst="leftArrow">
            <a:avLst>
              <a:gd name="adj1" fmla="val 50000"/>
              <a:gd name="adj2" fmla="val 684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74916" name="Rectangle 103"/>
          <p:cNvSpPr>
            <a:spLocks noChangeArrowheads="1"/>
          </p:cNvSpPr>
          <p:nvPr/>
        </p:nvSpPr>
        <p:spPr bwMode="auto">
          <a:xfrm>
            <a:off x="6637338" y="5434013"/>
            <a:ext cx="339725" cy="339725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I</a:t>
            </a:r>
            <a:endParaRPr lang="ru-RU" sz="2400" b="1"/>
          </a:p>
        </p:txBody>
      </p:sp>
      <p:sp>
        <p:nvSpPr>
          <p:cNvPr id="74917" name="Rectangle 104"/>
          <p:cNvSpPr>
            <a:spLocks noChangeArrowheads="1"/>
          </p:cNvSpPr>
          <p:nvPr/>
        </p:nvSpPr>
        <p:spPr bwMode="auto">
          <a:xfrm>
            <a:off x="6637338" y="6340475"/>
            <a:ext cx="339725" cy="339725"/>
          </a:xfrm>
          <a:prstGeom prst="rect">
            <a:avLst/>
          </a:prstGeom>
          <a:solidFill>
            <a:schemeClr val="accent1"/>
          </a:solidFill>
          <a:ln w="571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918" name="Rectangle 105"/>
          <p:cNvSpPr>
            <a:spLocks noChangeArrowheads="1"/>
          </p:cNvSpPr>
          <p:nvPr/>
        </p:nvSpPr>
        <p:spPr bwMode="auto">
          <a:xfrm>
            <a:off x="6637338" y="4524375"/>
            <a:ext cx="339725" cy="342900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919" name="Rectangle 106"/>
          <p:cNvSpPr>
            <a:spLocks noChangeArrowheads="1"/>
          </p:cNvSpPr>
          <p:nvPr/>
        </p:nvSpPr>
        <p:spPr bwMode="auto">
          <a:xfrm>
            <a:off x="5672138" y="5434013"/>
            <a:ext cx="339725" cy="339725"/>
          </a:xfrm>
          <a:prstGeom prst="rect">
            <a:avLst/>
          </a:prstGeom>
          <a:solidFill>
            <a:schemeClr val="accent1"/>
          </a:solidFill>
          <a:ln w="571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920" name="Rectangle 107"/>
          <p:cNvSpPr>
            <a:spLocks noChangeArrowheads="1"/>
          </p:cNvSpPr>
          <p:nvPr/>
        </p:nvSpPr>
        <p:spPr bwMode="auto">
          <a:xfrm>
            <a:off x="7545388" y="5434013"/>
            <a:ext cx="339725" cy="339725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/>
          </a:p>
        </p:txBody>
      </p:sp>
      <p:sp>
        <p:nvSpPr>
          <p:cNvPr id="74921" name="AutoShape 13"/>
          <p:cNvSpPr>
            <a:spLocks noChangeArrowheads="1"/>
          </p:cNvSpPr>
          <p:nvPr/>
        </p:nvSpPr>
        <p:spPr bwMode="auto">
          <a:xfrm rot="10800000">
            <a:off x="7007225" y="5592763"/>
            <a:ext cx="454025" cy="193675"/>
          </a:xfrm>
          <a:prstGeom prst="leftArrow">
            <a:avLst>
              <a:gd name="adj1" fmla="val 50000"/>
              <a:gd name="adj2" fmla="val 10038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grpSp>
        <p:nvGrpSpPr>
          <p:cNvPr id="74922" name="Group 170"/>
          <p:cNvGrpSpPr>
            <a:grpSpLocks/>
          </p:cNvGrpSpPr>
          <p:nvPr/>
        </p:nvGrpSpPr>
        <p:grpSpPr bwMode="auto">
          <a:xfrm>
            <a:off x="6610350" y="4960938"/>
            <a:ext cx="374650" cy="454025"/>
            <a:chOff x="4187" y="3125"/>
            <a:chExt cx="236" cy="286"/>
          </a:xfrm>
        </p:grpSpPr>
        <p:sp>
          <p:nvSpPr>
            <p:cNvPr id="74923" name="AutoShape 12"/>
            <p:cNvSpPr>
              <a:spLocks noChangeArrowheads="1"/>
            </p:cNvSpPr>
            <p:nvPr/>
          </p:nvSpPr>
          <p:spPr bwMode="auto">
            <a:xfrm rot="-5400000">
              <a:off x="4101" y="3211"/>
              <a:ext cx="285" cy="113"/>
            </a:xfrm>
            <a:prstGeom prst="leftArrow">
              <a:avLst>
                <a:gd name="adj1" fmla="val 50000"/>
                <a:gd name="adj2" fmla="val 10799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4924" name="AutoShape 10"/>
            <p:cNvSpPr>
              <a:spLocks noChangeArrowheads="1"/>
            </p:cNvSpPr>
            <p:nvPr/>
          </p:nvSpPr>
          <p:spPr bwMode="auto">
            <a:xfrm rot="5400000">
              <a:off x="4219" y="3206"/>
              <a:ext cx="286" cy="123"/>
            </a:xfrm>
            <a:prstGeom prst="leftArrow">
              <a:avLst>
                <a:gd name="adj1" fmla="val 50000"/>
                <a:gd name="adj2" fmla="val 9956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74925" name="Rectangle 173"/>
          <p:cNvSpPr>
            <a:spLocks noChangeArrowheads="1"/>
          </p:cNvSpPr>
          <p:nvPr/>
        </p:nvSpPr>
        <p:spPr bwMode="auto">
          <a:xfrm>
            <a:off x="304800" y="6019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4926" name="Rectangle 174"/>
          <p:cNvSpPr>
            <a:spLocks noChangeArrowheads="1"/>
          </p:cNvSpPr>
          <p:nvPr/>
        </p:nvSpPr>
        <p:spPr bwMode="auto">
          <a:xfrm>
            <a:off x="304800" y="6400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4927" name="Text Box 175"/>
          <p:cNvSpPr txBox="1">
            <a:spLocks noChangeArrowheads="1"/>
          </p:cNvSpPr>
          <p:nvPr/>
        </p:nvSpPr>
        <p:spPr bwMode="auto">
          <a:xfrm>
            <a:off x="533400" y="6019800"/>
            <a:ext cx="3200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ru-RU" sz="2400">
                <a:latin typeface="Calibri" pitchFamily="34" charset="0"/>
              </a:rPr>
              <a:t>ячейка обсчитана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ru-RU" sz="2400">
                <a:latin typeface="Calibri" pitchFamily="34" charset="0"/>
              </a:rPr>
              <a:t>ячейка не обсчитана</a:t>
            </a:r>
            <a:r>
              <a:rPr lang="ru-RU"/>
              <a:t> </a:t>
            </a:r>
          </a:p>
        </p:txBody>
      </p:sp>
      <p:sp>
        <p:nvSpPr>
          <p:cNvPr id="74928" name="Rectangle 176"/>
          <p:cNvSpPr>
            <a:spLocks noChangeArrowheads="1"/>
          </p:cNvSpPr>
          <p:nvPr/>
        </p:nvSpPr>
        <p:spPr bwMode="auto">
          <a:xfrm>
            <a:off x="228600" y="5943600"/>
            <a:ext cx="3276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7559</TotalTime>
  <Words>1882</Words>
  <Application>Microsoft Office PowerPoint</Application>
  <PresentationFormat>Экран (4:3)</PresentationFormat>
  <Paragraphs>308</Paragraphs>
  <Slides>31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Пиксел</vt:lpstr>
      <vt:lpstr>Equation</vt:lpstr>
      <vt:lpstr>     Параллельный программный комплекс для решения задач газовой динамики в областях со сложной геометрией на современных гибридных вычислительных системах</vt:lpstr>
      <vt:lpstr>Проблемы решения задач на суперкомпьютерах</vt:lpstr>
      <vt:lpstr>Предлагаемые подходы</vt:lpstr>
      <vt:lpstr>Цель работы - </vt:lpstr>
      <vt:lpstr>Математическая модель</vt:lpstr>
      <vt:lpstr>Метод свободной границы (FBM)</vt:lpstr>
      <vt:lpstr>Численный метод:</vt:lpstr>
      <vt:lpstr>Численный метод:</vt:lpstr>
      <vt:lpstr>Порядок обхода ячеек расчетной области, неявная схема:</vt:lpstr>
      <vt:lpstr>Порядок обхода ячеек расчетной области, неявная схема:</vt:lpstr>
      <vt:lpstr>Порядок обхода ячеек расчетной области, неявная схема:</vt:lpstr>
      <vt:lpstr>LU-SGS - распараллеливание</vt:lpstr>
      <vt:lpstr>Глобальный порядок обхода ячеек расчетной области</vt:lpstr>
      <vt:lpstr>Реализация расчетного цикла(multi-GPU) Стадия 1</vt:lpstr>
      <vt:lpstr>Реализация расчетного цикла(multi-GPU) Стадия 2</vt:lpstr>
      <vt:lpstr>Реализация расчетного цикла(multi-GPU) Стадия 3</vt:lpstr>
      <vt:lpstr>Программная реализация:</vt:lpstr>
      <vt:lpstr>Результаты расчетов</vt:lpstr>
      <vt:lpstr>Результаты расчетов</vt:lpstr>
      <vt:lpstr>Результаты расчетов</vt:lpstr>
      <vt:lpstr>Результаты расчетов</vt:lpstr>
      <vt:lpstr>Результаты расчетов</vt:lpstr>
      <vt:lpstr>DLR F6, компоновка: </vt:lpstr>
      <vt:lpstr>Результаты расчетов</vt:lpstr>
      <vt:lpstr>Результаты расчетов</vt:lpstr>
      <vt:lpstr>Масштабируемость, 2D </vt:lpstr>
      <vt:lpstr>Масштабируемость, 3D </vt:lpstr>
      <vt:lpstr>CUDA + MPI</vt:lpstr>
      <vt:lpstr>Выводы</vt:lpstr>
      <vt:lpstr>Планы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управления очередью задач - SLURM</dc:title>
  <dc:creator>Admin</dc:creator>
  <cp:lastModifiedBy>User</cp:lastModifiedBy>
  <cp:revision>159</cp:revision>
  <dcterms:created xsi:type="dcterms:W3CDTF">2011-09-06T06:53:55Z</dcterms:created>
  <dcterms:modified xsi:type="dcterms:W3CDTF">2014-03-18T12:45:36Z</dcterms:modified>
</cp:coreProperties>
</file>